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xml" ContentType="application/vnd.openxmlformats-officedocument.presentationml.tags+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3"/>
  </p:notesMasterIdLst>
  <p:sldIdLst>
    <p:sldId id="256" r:id="rId2"/>
    <p:sldId id="509" r:id="rId3"/>
    <p:sldId id="484" r:id="rId4"/>
    <p:sldId id="479" r:id="rId5"/>
    <p:sldId id="468" r:id="rId6"/>
    <p:sldId id="483" r:id="rId7"/>
    <p:sldId id="503" r:id="rId8"/>
    <p:sldId id="482" r:id="rId9"/>
    <p:sldId id="471" r:id="rId10"/>
    <p:sldId id="472" r:id="rId11"/>
    <p:sldId id="507" r:id="rId12"/>
    <p:sldId id="508" r:id="rId13"/>
    <p:sldId id="323" r:id="rId14"/>
    <p:sldId id="401" r:id="rId15"/>
    <p:sldId id="515" r:id="rId16"/>
    <p:sldId id="518" r:id="rId17"/>
    <p:sldId id="356" r:id="rId18"/>
    <p:sldId id="524" r:id="rId19"/>
    <p:sldId id="545" r:id="rId20"/>
    <p:sldId id="402" r:id="rId21"/>
    <p:sldId id="404" r:id="rId22"/>
    <p:sldId id="276" r:id="rId23"/>
    <p:sldId id="437" r:id="rId24"/>
    <p:sldId id="411" r:id="rId25"/>
    <p:sldId id="474" r:id="rId26"/>
    <p:sldId id="527" r:id="rId27"/>
    <p:sldId id="285" r:id="rId28"/>
    <p:sldId id="361" r:id="rId29"/>
    <p:sldId id="360" r:id="rId30"/>
    <p:sldId id="438" r:id="rId31"/>
    <p:sldId id="330" r:id="rId32"/>
    <p:sldId id="280" r:id="rId33"/>
    <p:sldId id="487" r:id="rId34"/>
    <p:sldId id="357" r:id="rId35"/>
    <p:sldId id="488" r:id="rId36"/>
    <p:sldId id="490" r:id="rId37"/>
    <p:sldId id="489" r:id="rId38"/>
    <p:sldId id="289" r:id="rId39"/>
    <p:sldId id="290" r:id="rId40"/>
    <p:sldId id="291" r:id="rId41"/>
    <p:sldId id="439" r:id="rId42"/>
    <p:sldId id="362" r:id="rId43"/>
    <p:sldId id="475" r:id="rId44"/>
    <p:sldId id="513" r:id="rId45"/>
    <p:sldId id="528" r:id="rId46"/>
    <p:sldId id="447" r:id="rId47"/>
    <p:sldId id="318" r:id="rId48"/>
    <p:sldId id="449" r:id="rId49"/>
    <p:sldId id="526" r:id="rId50"/>
    <p:sldId id="538" r:id="rId51"/>
    <p:sldId id="335" r:id="rId52"/>
    <p:sldId id="543" r:id="rId53"/>
    <p:sldId id="544" r:id="rId54"/>
    <p:sldId id="535" r:id="rId55"/>
    <p:sldId id="530" r:id="rId56"/>
    <p:sldId id="536" r:id="rId57"/>
    <p:sldId id="537" r:id="rId58"/>
    <p:sldId id="531" r:id="rId59"/>
    <p:sldId id="532" r:id="rId60"/>
    <p:sldId id="504" r:id="rId61"/>
    <p:sldId id="53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1B93"/>
    <a:srgbClr val="2E7AF3"/>
    <a:srgbClr val="0432FF"/>
    <a:srgbClr val="C782E4"/>
    <a:srgbClr val="BC6563"/>
    <a:srgbClr val="BE443C"/>
    <a:srgbClr val="00BFFF"/>
    <a:srgbClr val="564BA0"/>
    <a:srgbClr val="7D34E8"/>
    <a:srgbClr val="6497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64"/>
    <p:restoredTop sz="80952"/>
  </p:normalViewPr>
  <p:slideViewPr>
    <p:cSldViewPr snapToGrid="0">
      <p:cViewPr varScale="1">
        <p:scale>
          <a:sx n="102" d="100"/>
          <a:sy n="102" d="100"/>
        </p:scale>
        <p:origin x="1176"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Energy Savings (%)</c:v>
                </c:pt>
              </c:strCache>
            </c:strRef>
          </c:tx>
          <c:spPr>
            <a:solidFill>
              <a:schemeClr val="accent1"/>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355-254D-B938-218A01E5111E}"/>
                </c:ext>
              </c:extLst>
            </c:dLbl>
            <c:dLbl>
              <c:idx val="1"/>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355-254D-B938-218A01E5111E}"/>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Mobile</c:v>
                </c:pt>
                <c:pt idx="1">
                  <c:v>Server</c:v>
                </c:pt>
              </c:strCache>
            </c:strRef>
          </c:cat>
          <c:val>
            <c:numRef>
              <c:f>Sheet1!$B$2:$B$3</c:f>
              <c:numCache>
                <c:formatCode>General</c:formatCode>
                <c:ptCount val="2"/>
                <c:pt idx="0">
                  <c:v>41</c:v>
                </c:pt>
                <c:pt idx="1">
                  <c:v>11</c:v>
                </c:pt>
              </c:numCache>
            </c:numRef>
          </c:val>
          <c:extLst>
            <c:ext xmlns:c16="http://schemas.microsoft.com/office/drawing/2014/chart" uri="{C3380CC4-5D6E-409C-BE32-E72D297353CC}">
              <c16:uniqueId val="{00000000-791E-5A40-8279-BFD63BCC1622}"/>
            </c:ext>
          </c:extLst>
        </c:ser>
        <c:ser>
          <c:idx val="1"/>
          <c:order val="1"/>
          <c:tx>
            <c:strRef>
              <c:f>Sheet1!$C$1</c:f>
              <c:strCache>
                <c:ptCount val="1"/>
                <c:pt idx="0">
                  <c:v>Performance Pred. Acc. (%)</c:v>
                </c:pt>
              </c:strCache>
            </c:strRef>
          </c:tx>
          <c:spPr>
            <a:solidFill>
              <a:schemeClr val="accent2"/>
            </a:solidFill>
            <a:ln>
              <a:noFill/>
            </a:ln>
            <a:effectLst/>
          </c:spPr>
          <c:invertIfNegative val="0"/>
          <c:dLbls>
            <c:dLbl>
              <c:idx val="1"/>
              <c:layout>
                <c:manualLayout>
                  <c:x val="-5.159001859068757E-3"/>
                  <c:y val="8.26576507913753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F82-0242-B2CE-C6E35A493845}"/>
                </c:ext>
              </c:extLst>
            </c:dLbl>
            <c:spPr>
              <a:noFill/>
              <a:ln>
                <a:noFill/>
              </a:ln>
              <a:effectLst/>
            </c:spPr>
            <c:txPr>
              <a:bodyPr rot="0" spcFirstLastPara="1" vertOverflow="ellipsis" vert="horz" wrap="square" lIns="0" tIns="0" rIns="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Sheet1!$A$2:$A$3</c:f>
              <c:strCache>
                <c:ptCount val="2"/>
                <c:pt idx="0">
                  <c:v>Mobile</c:v>
                </c:pt>
                <c:pt idx="1">
                  <c:v>Server</c:v>
                </c:pt>
              </c:strCache>
            </c:strRef>
          </c:cat>
          <c:val>
            <c:numRef>
              <c:f>Sheet1!$C$2:$C$3</c:f>
              <c:numCache>
                <c:formatCode>General</c:formatCode>
                <c:ptCount val="2"/>
                <c:pt idx="0">
                  <c:v>1.4</c:v>
                </c:pt>
                <c:pt idx="1">
                  <c:v>-0.2</c:v>
                </c:pt>
              </c:numCache>
            </c:numRef>
          </c:val>
          <c:extLst>
            <c:ext xmlns:c16="http://schemas.microsoft.com/office/drawing/2014/chart" uri="{C3380CC4-5D6E-409C-BE32-E72D297353CC}">
              <c16:uniqueId val="{00000000-BF82-0242-B2CE-C6E35A493845}"/>
            </c:ext>
          </c:extLst>
        </c:ser>
        <c:ser>
          <c:idx val="2"/>
          <c:order val="2"/>
          <c:tx>
            <c:strRef>
              <c:f>Sheet1!$D$1</c:f>
              <c:strCache>
                <c:ptCount val="1"/>
                <c:pt idx="0">
                  <c:v>Power Pred. Acc. (%)</c:v>
                </c:pt>
              </c:strCache>
            </c:strRef>
          </c:tx>
          <c:spPr>
            <a:solidFill>
              <a:schemeClr val="accent3"/>
            </a:solidFill>
            <a:ln>
              <a:noFill/>
            </a:ln>
            <a:effectLst/>
          </c:spPr>
          <c:invertIfNegative val="0"/>
          <c:dLbls>
            <c:dLbl>
              <c:idx val="1"/>
              <c:layout>
                <c:manualLayout>
                  <c:x val="-3.8692513943015911E-3"/>
                  <c:y val="8.86627524748005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F82-0242-B2CE-C6E35A493845}"/>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Mobile</c:v>
                </c:pt>
                <c:pt idx="1">
                  <c:v>Server</c:v>
                </c:pt>
              </c:strCache>
            </c:strRef>
          </c:cat>
          <c:val>
            <c:numRef>
              <c:f>Sheet1!$D$2:$D$3</c:f>
              <c:numCache>
                <c:formatCode>General</c:formatCode>
                <c:ptCount val="2"/>
                <c:pt idx="0">
                  <c:v>0.6</c:v>
                </c:pt>
                <c:pt idx="1">
                  <c:v>-0.4</c:v>
                </c:pt>
              </c:numCache>
            </c:numRef>
          </c:val>
          <c:extLst>
            <c:ext xmlns:c16="http://schemas.microsoft.com/office/drawing/2014/chart" uri="{C3380CC4-5D6E-409C-BE32-E72D297353CC}">
              <c16:uniqueId val="{00000001-BF82-0242-B2CE-C6E35A493845}"/>
            </c:ext>
          </c:extLst>
        </c:ser>
        <c:dLbls>
          <c:dLblPos val="outEnd"/>
          <c:showLegendKey val="0"/>
          <c:showVal val="1"/>
          <c:showCatName val="0"/>
          <c:showSerName val="0"/>
          <c:showPercent val="0"/>
          <c:showBubbleSize val="0"/>
        </c:dLbls>
        <c:gapWidth val="219"/>
        <c:overlap val="-27"/>
        <c:axId val="923195439"/>
        <c:axId val="1174038400"/>
      </c:barChart>
      <c:catAx>
        <c:axId val="923195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t" anchorCtr="0"/>
          <a:lstStyle/>
          <a:p>
            <a:pPr>
              <a:defRPr sz="2000" b="0" i="0" u="none" strike="noStrike" kern="1200" baseline="0">
                <a:solidFill>
                  <a:schemeClr val="tx1">
                    <a:lumMod val="65000"/>
                    <a:lumOff val="35000"/>
                  </a:schemeClr>
                </a:solidFill>
                <a:latin typeface="+mn-lt"/>
                <a:ea typeface="+mn-ea"/>
                <a:cs typeface="+mn-cs"/>
              </a:defRPr>
            </a:pPr>
            <a:endParaRPr lang="en-US"/>
          </a:p>
        </c:txPr>
        <c:crossAx val="1174038400"/>
        <c:crosses val="autoZero"/>
        <c:auto val="1"/>
        <c:lblAlgn val="ctr"/>
        <c:lblOffset val="100"/>
        <c:noMultiLvlLbl val="0"/>
      </c:catAx>
      <c:valAx>
        <c:axId val="1174038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2319543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F1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Google (Censored Reg.)</c:v>
                </c:pt>
                <c:pt idx="1">
                  <c:v>Alibaba (PU Bagging)</c:v>
                </c:pt>
              </c:strCache>
            </c:strRef>
          </c:cat>
          <c:val>
            <c:numRef>
              <c:f>Sheet1!$B$2:$B$3</c:f>
              <c:numCache>
                <c:formatCode>General</c:formatCode>
                <c:ptCount val="2"/>
                <c:pt idx="0">
                  <c:v>11</c:v>
                </c:pt>
                <c:pt idx="1">
                  <c:v>2</c:v>
                </c:pt>
              </c:numCache>
            </c:numRef>
          </c:val>
          <c:extLst>
            <c:ext xmlns:c16="http://schemas.microsoft.com/office/drawing/2014/chart" uri="{C3380CC4-5D6E-409C-BE32-E72D297353CC}">
              <c16:uniqueId val="{00000000-EBF5-0F4A-A444-2D107130BE1A}"/>
            </c:ext>
          </c:extLst>
        </c:ser>
        <c:ser>
          <c:idx val="1"/>
          <c:order val="1"/>
          <c:tx>
            <c:strRef>
              <c:f>Sheet1!$C$1</c:f>
              <c:strCache>
                <c:ptCount val="1"/>
                <c:pt idx="0">
                  <c:v>Job Completion Time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Google (Censored Reg.)</c:v>
                </c:pt>
                <c:pt idx="1">
                  <c:v>Alibaba (PU Bagging)</c:v>
                </c:pt>
              </c:strCache>
            </c:strRef>
          </c:cat>
          <c:val>
            <c:numRef>
              <c:f>Sheet1!$C$2:$C$3</c:f>
              <c:numCache>
                <c:formatCode>General</c:formatCode>
                <c:ptCount val="2"/>
                <c:pt idx="0">
                  <c:v>6.3</c:v>
                </c:pt>
                <c:pt idx="1">
                  <c:v>2.7</c:v>
                </c:pt>
              </c:numCache>
            </c:numRef>
          </c:val>
          <c:extLst>
            <c:ext xmlns:c16="http://schemas.microsoft.com/office/drawing/2014/chart" uri="{C3380CC4-5D6E-409C-BE32-E72D297353CC}">
              <c16:uniqueId val="{00000001-EBF5-0F4A-A444-2D107130BE1A}"/>
            </c:ext>
          </c:extLst>
        </c:ser>
        <c:ser>
          <c:idx val="2"/>
          <c:order val="2"/>
          <c:tx>
            <c:strRef>
              <c:f>Sheet1!$D$1</c:f>
              <c:strCache>
                <c:ptCount val="1"/>
                <c:pt idx="0">
                  <c:v>Task Latency Prediction Accuracy (%)</c:v>
                </c:pt>
              </c:strCache>
            </c:strRef>
          </c:tx>
          <c:spPr>
            <a:solidFill>
              <a:schemeClr val="accent3"/>
            </a:solidFill>
            <a:ln>
              <a:noFill/>
            </a:ln>
            <a:effectLst/>
          </c:spPr>
          <c:invertIfNegative val="0"/>
          <c:dLbls>
            <c:dLbl>
              <c:idx val="0"/>
              <c:layout>
                <c:manualLayout>
                  <c:x val="0"/>
                  <c:y val="0.1044450335636703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4A1-9D47-A9DF-3C8BCF95AD90}"/>
                </c:ext>
              </c:extLst>
            </c:dLbl>
            <c:dLbl>
              <c:idx val="1"/>
              <c:layout>
                <c:manualLayout>
                  <c:x val="1.4190830466395534E-3"/>
                  <c:y val="9.21576244390735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A1-9D47-A9DF-3C8BCF95AD90}"/>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Google (Censored Reg.)</c:v>
                </c:pt>
                <c:pt idx="1">
                  <c:v>Alibaba (PU Bagging)</c:v>
                </c:pt>
              </c:strCache>
            </c:strRef>
          </c:cat>
          <c:val>
            <c:numRef>
              <c:f>Sheet1!$D$2:$D$3</c:f>
              <c:numCache>
                <c:formatCode>General</c:formatCode>
                <c:ptCount val="2"/>
                <c:pt idx="0">
                  <c:v>-0.3</c:v>
                </c:pt>
                <c:pt idx="1">
                  <c:v>-0.1</c:v>
                </c:pt>
              </c:numCache>
            </c:numRef>
          </c:val>
          <c:extLst>
            <c:ext xmlns:c16="http://schemas.microsoft.com/office/drawing/2014/chart" uri="{C3380CC4-5D6E-409C-BE32-E72D297353CC}">
              <c16:uniqueId val="{00000000-24A1-9D47-A9DF-3C8BCF95AD90}"/>
            </c:ext>
          </c:extLst>
        </c:ser>
        <c:dLbls>
          <c:dLblPos val="outEnd"/>
          <c:showLegendKey val="0"/>
          <c:showVal val="1"/>
          <c:showCatName val="0"/>
          <c:showSerName val="0"/>
          <c:showPercent val="0"/>
          <c:showBubbleSize val="0"/>
        </c:dLbls>
        <c:gapWidth val="219"/>
        <c:overlap val="-27"/>
        <c:axId val="967563967"/>
        <c:axId val="967407167"/>
      </c:barChart>
      <c:catAx>
        <c:axId val="967563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67407167"/>
        <c:crosses val="autoZero"/>
        <c:auto val="1"/>
        <c:lblAlgn val="ctr"/>
        <c:lblOffset val="100"/>
        <c:noMultiLvlLbl val="0"/>
      </c:catAx>
      <c:valAx>
        <c:axId val="9674071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6756396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SOR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3</c:v>
                </c:pt>
              </c:numCache>
            </c:numRef>
          </c:val>
          <c:extLst>
            <c:ext xmlns:c16="http://schemas.microsoft.com/office/drawing/2014/chart" uri="{C3380CC4-5D6E-409C-BE32-E72D297353CC}">
              <c16:uniqueId val="{00000000-D92D-1747-B600-4C788B860339}"/>
            </c:ext>
          </c:extLst>
        </c:ser>
        <c:ser>
          <c:idx val="1"/>
          <c:order val="1"/>
          <c:tx>
            <c:strRef>
              <c:f>Sheet1!$C$1</c:f>
              <c:strCache>
                <c:ptCount val="1"/>
                <c:pt idx="0">
                  <c:v>SDT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2.1</c:v>
                </c:pt>
              </c:numCache>
            </c:numRef>
          </c:val>
          <c:extLst>
            <c:ext xmlns:c16="http://schemas.microsoft.com/office/drawing/2014/chart" uri="{C3380CC4-5D6E-409C-BE32-E72D297353CC}">
              <c16:uniqueId val="{00000001-D92D-1747-B600-4C788B860339}"/>
            </c:ext>
          </c:extLst>
        </c:ser>
        <c:ser>
          <c:idx val="2"/>
          <c:order val="2"/>
          <c:tx>
            <c:strRef>
              <c:f>Sheet1!$D$1</c:f>
              <c:strCache>
                <c:ptCount val="1"/>
                <c:pt idx="0">
                  <c:v>Job Duration Prediction Accuracy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0.7</c:v>
                </c:pt>
              </c:numCache>
            </c:numRef>
          </c:val>
          <c:extLst>
            <c:ext xmlns:c16="http://schemas.microsoft.com/office/drawing/2014/chart" uri="{C3380CC4-5D6E-409C-BE32-E72D297353CC}">
              <c16:uniqueId val="{00000002-D92D-1747-B600-4C788B860339}"/>
            </c:ext>
          </c:extLst>
        </c:ser>
        <c:dLbls>
          <c:showLegendKey val="0"/>
          <c:showVal val="1"/>
          <c:showCatName val="0"/>
          <c:showSerName val="0"/>
          <c:showPercent val="0"/>
          <c:showBubbleSize val="0"/>
        </c:dLbls>
        <c:gapWidth val="150"/>
        <c:overlap val="-25"/>
        <c:axId val="1046042880"/>
        <c:axId val="983244576"/>
      </c:barChart>
      <c:catAx>
        <c:axId val="1046042880"/>
        <c:scaling>
          <c:orientation val="minMax"/>
        </c:scaling>
        <c:delete val="1"/>
        <c:axPos val="b"/>
        <c:numFmt formatCode="General" sourceLinked="1"/>
        <c:majorTickMark val="none"/>
        <c:minorTickMark val="none"/>
        <c:tickLblPos val="nextTo"/>
        <c:crossAx val="983244576"/>
        <c:crosses val="autoZero"/>
        <c:auto val="1"/>
        <c:lblAlgn val="ctr"/>
        <c:lblOffset val="100"/>
        <c:noMultiLvlLbl val="0"/>
      </c:catAx>
      <c:valAx>
        <c:axId val="983244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460428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E78D19-17B6-E846-A5A8-CAEDD40E7AAA}" type="doc">
      <dgm:prSet loTypeId="urn:microsoft.com/office/officeart/2005/8/layout/StepDownProcess" loCatId="" qsTypeId="urn:microsoft.com/office/officeart/2005/8/quickstyle/simple1" qsCatId="simple" csTypeId="urn:microsoft.com/office/officeart/2005/8/colors/colorful1" csCatId="colorful" phldr="1"/>
      <dgm:spPr/>
      <dgm:t>
        <a:bodyPr/>
        <a:lstStyle/>
        <a:p>
          <a:endParaRPr lang="en-US"/>
        </a:p>
      </dgm:t>
    </dgm:pt>
    <dgm:pt modelId="{17EA6739-F8CA-C34C-85B9-817485C6191A}">
      <dgm:prSet phldrT="[Text]" custT="1"/>
      <dgm:spPr/>
      <dgm:t>
        <a:bodyPr/>
        <a:lstStyle/>
        <a:p>
          <a:r>
            <a:rPr lang="en-US" altLang="zh-CN" sz="2800" dirty="0"/>
            <a:t>Observe</a:t>
          </a:r>
          <a:endParaRPr lang="en-US" sz="2800" dirty="0"/>
        </a:p>
      </dgm:t>
    </dgm:pt>
    <dgm:pt modelId="{982D2540-8644-C540-85F5-46435503CD3F}" type="parTrans" cxnId="{CB1FBA27-58FA-4B4F-94D3-0C2DC662D43D}">
      <dgm:prSet/>
      <dgm:spPr/>
      <dgm:t>
        <a:bodyPr/>
        <a:lstStyle/>
        <a:p>
          <a:endParaRPr lang="en-US"/>
        </a:p>
      </dgm:t>
    </dgm:pt>
    <dgm:pt modelId="{1C2C175A-C911-5C49-B4AE-9EDA1A4C2597}" type="sibTrans" cxnId="{CB1FBA27-58FA-4B4F-94D3-0C2DC662D43D}">
      <dgm:prSet/>
      <dgm:spPr/>
      <dgm:t>
        <a:bodyPr/>
        <a:lstStyle/>
        <a:p>
          <a:endParaRPr lang="en-US"/>
        </a:p>
      </dgm:t>
    </dgm:pt>
    <dgm:pt modelId="{3D1A129A-DEF6-BA46-94DC-5404779075A7}">
      <dgm:prSet phldrT="[Text]" custT="1"/>
      <dgm:spPr/>
      <dgm:t>
        <a:bodyPr/>
        <a:lstStyle/>
        <a:p>
          <a:r>
            <a:rPr lang="en-US" altLang="zh-CN" sz="2800" dirty="0"/>
            <a:t>Model</a:t>
          </a:r>
          <a:endParaRPr lang="en-US" sz="2800" dirty="0"/>
        </a:p>
      </dgm:t>
    </dgm:pt>
    <dgm:pt modelId="{354121EE-A3D3-8C4E-9C99-25F45CAE4154}" type="parTrans" cxnId="{DF5F4A1E-D6B2-0B47-A9A0-B0097B496490}">
      <dgm:prSet/>
      <dgm:spPr/>
      <dgm:t>
        <a:bodyPr/>
        <a:lstStyle/>
        <a:p>
          <a:endParaRPr lang="en-US"/>
        </a:p>
      </dgm:t>
    </dgm:pt>
    <dgm:pt modelId="{A3B25385-5B03-4141-9B02-27AD516B38E2}" type="sibTrans" cxnId="{DF5F4A1E-D6B2-0B47-A9A0-B0097B496490}">
      <dgm:prSet/>
      <dgm:spPr/>
      <dgm:t>
        <a:bodyPr/>
        <a:lstStyle/>
        <a:p>
          <a:endParaRPr lang="en-US"/>
        </a:p>
      </dgm:t>
    </dgm:pt>
    <dgm:pt modelId="{A456482F-8748-8245-A363-6D10F522C2E7}">
      <dgm:prSet phldrT="[Text]" custT="1"/>
      <dgm:spPr/>
      <dgm:t>
        <a:bodyPr/>
        <a:lstStyle/>
        <a:p>
          <a:r>
            <a:rPr lang="en-US" altLang="zh-CN" sz="2800" dirty="0"/>
            <a:t>Optimize</a:t>
          </a:r>
          <a:endParaRPr lang="en-US" sz="2800" dirty="0"/>
        </a:p>
      </dgm:t>
    </dgm:pt>
    <dgm:pt modelId="{6EE964BC-81DF-A447-9ED3-D9EFB7DE6C9B}" type="parTrans" cxnId="{3BACE8A6-EDD7-2548-AA35-CE43B3CA51DE}">
      <dgm:prSet/>
      <dgm:spPr/>
      <dgm:t>
        <a:bodyPr/>
        <a:lstStyle/>
        <a:p>
          <a:endParaRPr lang="en-US"/>
        </a:p>
      </dgm:t>
    </dgm:pt>
    <dgm:pt modelId="{DA28879B-C42C-A445-A6FB-3C39BB61C58C}" type="sibTrans" cxnId="{3BACE8A6-EDD7-2548-AA35-CE43B3CA51DE}">
      <dgm:prSet/>
      <dgm:spPr/>
      <dgm:t>
        <a:bodyPr/>
        <a:lstStyle/>
        <a:p>
          <a:endParaRPr lang="en-US"/>
        </a:p>
      </dgm:t>
    </dgm:pt>
    <dgm:pt modelId="{24E63715-4603-374A-AF63-3613DFD46AB8}">
      <dgm:prSet phldrT="[Text]" custT="1"/>
      <dgm:spPr/>
      <dgm:t>
        <a:bodyPr/>
        <a:lstStyle/>
        <a:p>
          <a:r>
            <a:rPr lang="en-US" altLang="zh-CN" sz="2800" dirty="0"/>
            <a:t>Intervene</a:t>
          </a:r>
          <a:endParaRPr lang="en-US" sz="2800" dirty="0"/>
        </a:p>
      </dgm:t>
    </dgm:pt>
    <dgm:pt modelId="{3AFDD24B-F155-1E44-9B18-F23A58B04640}" type="parTrans" cxnId="{1A6FEE74-D23D-654D-94EB-ED286AD2699D}">
      <dgm:prSet/>
      <dgm:spPr/>
      <dgm:t>
        <a:bodyPr/>
        <a:lstStyle/>
        <a:p>
          <a:endParaRPr lang="en-US"/>
        </a:p>
      </dgm:t>
    </dgm:pt>
    <dgm:pt modelId="{0DE43774-D77B-2443-971D-602F583F755A}" type="sibTrans" cxnId="{1A6FEE74-D23D-654D-94EB-ED286AD2699D}">
      <dgm:prSet/>
      <dgm:spPr/>
      <dgm:t>
        <a:bodyPr/>
        <a:lstStyle/>
        <a:p>
          <a:endParaRPr lang="en-US"/>
        </a:p>
      </dgm:t>
    </dgm:pt>
    <dgm:pt modelId="{23E5170C-B8A6-F44B-9581-2AC3CA1D3998}" type="pres">
      <dgm:prSet presAssocID="{CCE78D19-17B6-E846-A5A8-CAEDD40E7AAA}" presName="rootnode" presStyleCnt="0">
        <dgm:presLayoutVars>
          <dgm:chMax/>
          <dgm:chPref/>
          <dgm:dir/>
          <dgm:animLvl val="lvl"/>
        </dgm:presLayoutVars>
      </dgm:prSet>
      <dgm:spPr/>
    </dgm:pt>
    <dgm:pt modelId="{D2FB3367-631E-8241-A200-839E5A0CE170}" type="pres">
      <dgm:prSet presAssocID="{17EA6739-F8CA-C34C-85B9-817485C6191A}" presName="composite" presStyleCnt="0"/>
      <dgm:spPr/>
    </dgm:pt>
    <dgm:pt modelId="{0E53C297-2D38-4C41-8826-9716753DED3C}" type="pres">
      <dgm:prSet presAssocID="{17EA6739-F8CA-C34C-85B9-817485C6191A}" presName="bentUpArrow1" presStyleLbl="alignImgPlace1" presStyleIdx="0" presStyleCnt="3" custLinFactNeighborX="0" custLinFactNeighborY="-31057"/>
      <dgm:spPr/>
    </dgm:pt>
    <dgm:pt modelId="{B4B594A2-0B89-124E-B551-B6B93878A100}" type="pres">
      <dgm:prSet presAssocID="{17EA6739-F8CA-C34C-85B9-817485C6191A}" presName="ParentText" presStyleLbl="node1" presStyleIdx="0" presStyleCnt="4" custScaleX="101068" custScaleY="59069">
        <dgm:presLayoutVars>
          <dgm:chMax val="1"/>
          <dgm:chPref val="1"/>
          <dgm:bulletEnabled val="1"/>
        </dgm:presLayoutVars>
      </dgm:prSet>
      <dgm:spPr/>
    </dgm:pt>
    <dgm:pt modelId="{9519ED34-6928-F249-8C5E-9B2E8E03E8B6}" type="pres">
      <dgm:prSet presAssocID="{17EA6739-F8CA-C34C-85B9-817485C6191A}" presName="ChildText" presStyleLbl="revTx" presStyleIdx="0" presStyleCnt="3" custScaleX="101347" custLinFactX="200000" custLinFactNeighborX="262777" custLinFactNeighborY="47384">
        <dgm:presLayoutVars>
          <dgm:chMax val="0"/>
          <dgm:chPref val="0"/>
          <dgm:bulletEnabled val="1"/>
        </dgm:presLayoutVars>
      </dgm:prSet>
      <dgm:spPr/>
    </dgm:pt>
    <dgm:pt modelId="{8A1B079A-6E62-9F44-B0E2-2BA6C56B75E6}" type="pres">
      <dgm:prSet presAssocID="{1C2C175A-C911-5C49-B4AE-9EDA1A4C2597}" presName="sibTrans" presStyleCnt="0"/>
      <dgm:spPr/>
    </dgm:pt>
    <dgm:pt modelId="{01B528ED-B58B-A54B-ABBA-537B1D58234E}" type="pres">
      <dgm:prSet presAssocID="{3D1A129A-DEF6-BA46-94DC-5404779075A7}" presName="composite" presStyleCnt="0"/>
      <dgm:spPr/>
    </dgm:pt>
    <dgm:pt modelId="{28CEAD04-30CF-4049-872A-D7E293BE1E29}" type="pres">
      <dgm:prSet presAssocID="{3D1A129A-DEF6-BA46-94DC-5404779075A7}" presName="bentUpArrow1" presStyleLbl="alignImgPlace1" presStyleIdx="1" presStyleCnt="3" custLinFactNeighborX="-7040" custLinFactNeighborY="-48354"/>
      <dgm:spPr/>
    </dgm:pt>
    <dgm:pt modelId="{2AD40792-CF41-1C4C-8EAD-27617F87E1C3}" type="pres">
      <dgm:prSet presAssocID="{3D1A129A-DEF6-BA46-94DC-5404779075A7}" presName="ParentText" presStyleLbl="node1" presStyleIdx="1" presStyleCnt="4" custScaleX="101068" custScaleY="59069" custLinFactNeighborX="-2976" custLinFactNeighborY="-14454">
        <dgm:presLayoutVars>
          <dgm:chMax val="1"/>
          <dgm:chPref val="1"/>
          <dgm:bulletEnabled val="1"/>
        </dgm:presLayoutVars>
      </dgm:prSet>
      <dgm:spPr/>
    </dgm:pt>
    <dgm:pt modelId="{4169DC1A-B04B-F449-8608-8693FF4B4308}" type="pres">
      <dgm:prSet presAssocID="{3D1A129A-DEF6-BA46-94DC-5404779075A7}" presName="ChildText" presStyleLbl="revTx" presStyleIdx="1" presStyleCnt="3">
        <dgm:presLayoutVars>
          <dgm:chMax val="0"/>
          <dgm:chPref val="0"/>
          <dgm:bulletEnabled val="1"/>
        </dgm:presLayoutVars>
      </dgm:prSet>
      <dgm:spPr/>
    </dgm:pt>
    <dgm:pt modelId="{A469410A-F1A7-1047-B40C-F196DECF1BC0}" type="pres">
      <dgm:prSet presAssocID="{A3B25385-5B03-4141-9B02-27AD516B38E2}" presName="sibTrans" presStyleCnt="0"/>
      <dgm:spPr/>
    </dgm:pt>
    <dgm:pt modelId="{4A4160D8-B533-6648-A3EE-F4A75AB3E423}" type="pres">
      <dgm:prSet presAssocID="{A456482F-8748-8245-A363-6D10F522C2E7}" presName="composite" presStyleCnt="0"/>
      <dgm:spPr/>
    </dgm:pt>
    <dgm:pt modelId="{2EBFA748-6D5D-844F-A3DE-F62C6B89D192}" type="pres">
      <dgm:prSet presAssocID="{A456482F-8748-8245-A363-6D10F522C2E7}" presName="bentUpArrow1" presStyleLbl="alignImgPlace1" presStyleIdx="2" presStyleCnt="3" custLinFactNeighborX="-3778" custLinFactNeighborY="-63116"/>
      <dgm:spPr/>
    </dgm:pt>
    <dgm:pt modelId="{1DA98D67-122B-A444-8A7E-4042EF2A7E0D}" type="pres">
      <dgm:prSet presAssocID="{A456482F-8748-8245-A363-6D10F522C2E7}" presName="ParentText" presStyleLbl="node1" presStyleIdx="2" presStyleCnt="4" custScaleX="101068" custScaleY="59069" custLinFactNeighborX="-7115" custLinFactNeighborY="-27486">
        <dgm:presLayoutVars>
          <dgm:chMax val="1"/>
          <dgm:chPref val="1"/>
          <dgm:bulletEnabled val="1"/>
        </dgm:presLayoutVars>
      </dgm:prSet>
      <dgm:spPr/>
    </dgm:pt>
    <dgm:pt modelId="{0D2A138A-6E51-8341-BB41-3D1ACE5524AF}" type="pres">
      <dgm:prSet presAssocID="{A456482F-8748-8245-A363-6D10F522C2E7}" presName="ChildText" presStyleLbl="revTx" presStyleIdx="2" presStyleCnt="3" custLinFactX="100000" custLinFactNeighborX="121969" custLinFactNeighborY="-72656">
        <dgm:presLayoutVars>
          <dgm:chMax val="0"/>
          <dgm:chPref val="0"/>
          <dgm:bulletEnabled val="1"/>
        </dgm:presLayoutVars>
      </dgm:prSet>
      <dgm:spPr/>
    </dgm:pt>
    <dgm:pt modelId="{E07F0AA1-8BBB-5342-8510-0E5EF9F0A818}" type="pres">
      <dgm:prSet presAssocID="{DA28879B-C42C-A445-A6FB-3C39BB61C58C}" presName="sibTrans" presStyleCnt="0"/>
      <dgm:spPr/>
    </dgm:pt>
    <dgm:pt modelId="{4A18DD2C-C852-3043-9708-4BD326892953}" type="pres">
      <dgm:prSet presAssocID="{24E63715-4603-374A-AF63-3613DFD46AB8}" presName="composite" presStyleCnt="0"/>
      <dgm:spPr/>
    </dgm:pt>
    <dgm:pt modelId="{EC805989-A154-FB46-AC4B-BF51E42AA65A}" type="pres">
      <dgm:prSet presAssocID="{24E63715-4603-374A-AF63-3613DFD46AB8}" presName="ParentText" presStyleLbl="node1" presStyleIdx="3" presStyleCnt="4" custScaleX="101068" custScaleY="59069" custLinFactNeighborX="-5356" custLinFactNeighborY="-41661">
        <dgm:presLayoutVars>
          <dgm:chMax val="1"/>
          <dgm:chPref val="1"/>
          <dgm:bulletEnabled val="1"/>
        </dgm:presLayoutVars>
      </dgm:prSet>
      <dgm:spPr/>
    </dgm:pt>
  </dgm:ptLst>
  <dgm:cxnLst>
    <dgm:cxn modelId="{F36E3D10-D2BF-2946-A0EB-684C317B2A9D}" type="presOf" srcId="{A456482F-8748-8245-A363-6D10F522C2E7}" destId="{1DA98D67-122B-A444-8A7E-4042EF2A7E0D}" srcOrd="0" destOrd="0" presId="urn:microsoft.com/office/officeart/2005/8/layout/StepDownProcess"/>
    <dgm:cxn modelId="{DAA2A21C-6FB1-FB44-805C-88CC7B05EA0A}" type="presOf" srcId="{17EA6739-F8CA-C34C-85B9-817485C6191A}" destId="{B4B594A2-0B89-124E-B551-B6B93878A100}" srcOrd="0" destOrd="0" presId="urn:microsoft.com/office/officeart/2005/8/layout/StepDownProcess"/>
    <dgm:cxn modelId="{DF5F4A1E-D6B2-0B47-A9A0-B0097B496490}" srcId="{CCE78D19-17B6-E846-A5A8-CAEDD40E7AAA}" destId="{3D1A129A-DEF6-BA46-94DC-5404779075A7}" srcOrd="1" destOrd="0" parTransId="{354121EE-A3D3-8C4E-9C99-25F45CAE4154}" sibTransId="{A3B25385-5B03-4141-9B02-27AD516B38E2}"/>
    <dgm:cxn modelId="{CB1FBA27-58FA-4B4F-94D3-0C2DC662D43D}" srcId="{CCE78D19-17B6-E846-A5A8-CAEDD40E7AAA}" destId="{17EA6739-F8CA-C34C-85B9-817485C6191A}" srcOrd="0" destOrd="0" parTransId="{982D2540-8644-C540-85F5-46435503CD3F}" sibTransId="{1C2C175A-C911-5C49-B4AE-9EDA1A4C2597}"/>
    <dgm:cxn modelId="{1A6FEE74-D23D-654D-94EB-ED286AD2699D}" srcId="{CCE78D19-17B6-E846-A5A8-CAEDD40E7AAA}" destId="{24E63715-4603-374A-AF63-3613DFD46AB8}" srcOrd="3" destOrd="0" parTransId="{3AFDD24B-F155-1E44-9B18-F23A58B04640}" sibTransId="{0DE43774-D77B-2443-971D-602F583F755A}"/>
    <dgm:cxn modelId="{DFA1B38A-C760-2B49-BEB1-F5BB3713544F}" type="presOf" srcId="{CCE78D19-17B6-E846-A5A8-CAEDD40E7AAA}" destId="{23E5170C-B8A6-F44B-9581-2AC3CA1D3998}" srcOrd="0" destOrd="0" presId="urn:microsoft.com/office/officeart/2005/8/layout/StepDownProcess"/>
    <dgm:cxn modelId="{3BACE8A6-EDD7-2548-AA35-CE43B3CA51DE}" srcId="{CCE78D19-17B6-E846-A5A8-CAEDD40E7AAA}" destId="{A456482F-8748-8245-A363-6D10F522C2E7}" srcOrd="2" destOrd="0" parTransId="{6EE964BC-81DF-A447-9ED3-D9EFB7DE6C9B}" sibTransId="{DA28879B-C42C-A445-A6FB-3C39BB61C58C}"/>
    <dgm:cxn modelId="{B0ED07E1-7FD8-B841-8080-65A129D2DBBC}" type="presOf" srcId="{24E63715-4603-374A-AF63-3613DFD46AB8}" destId="{EC805989-A154-FB46-AC4B-BF51E42AA65A}" srcOrd="0" destOrd="0" presId="urn:microsoft.com/office/officeart/2005/8/layout/StepDownProcess"/>
    <dgm:cxn modelId="{B389E5E6-E4AD-0C4B-947B-52C3529903CC}" type="presOf" srcId="{3D1A129A-DEF6-BA46-94DC-5404779075A7}" destId="{2AD40792-CF41-1C4C-8EAD-27617F87E1C3}" srcOrd="0" destOrd="0" presId="urn:microsoft.com/office/officeart/2005/8/layout/StepDownProcess"/>
    <dgm:cxn modelId="{997BD3BC-78B8-6446-9915-E57682AC5F8E}" type="presParOf" srcId="{23E5170C-B8A6-F44B-9581-2AC3CA1D3998}" destId="{D2FB3367-631E-8241-A200-839E5A0CE170}" srcOrd="0" destOrd="0" presId="urn:microsoft.com/office/officeart/2005/8/layout/StepDownProcess"/>
    <dgm:cxn modelId="{FCF9FBC3-F434-4D42-9D89-836E42F5B550}" type="presParOf" srcId="{D2FB3367-631E-8241-A200-839E5A0CE170}" destId="{0E53C297-2D38-4C41-8826-9716753DED3C}" srcOrd="0" destOrd="0" presId="urn:microsoft.com/office/officeart/2005/8/layout/StepDownProcess"/>
    <dgm:cxn modelId="{9BD6B2F6-C1BB-2845-80B4-93624644B5F0}" type="presParOf" srcId="{D2FB3367-631E-8241-A200-839E5A0CE170}" destId="{B4B594A2-0B89-124E-B551-B6B93878A100}" srcOrd="1" destOrd="0" presId="urn:microsoft.com/office/officeart/2005/8/layout/StepDownProcess"/>
    <dgm:cxn modelId="{85ABB80B-12B6-EB4F-A0AF-67E33C518499}" type="presParOf" srcId="{D2FB3367-631E-8241-A200-839E5A0CE170}" destId="{9519ED34-6928-F249-8C5E-9B2E8E03E8B6}" srcOrd="2" destOrd="0" presId="urn:microsoft.com/office/officeart/2005/8/layout/StepDownProcess"/>
    <dgm:cxn modelId="{11D9D415-718E-5E4C-AAB0-29FF99036FC7}" type="presParOf" srcId="{23E5170C-B8A6-F44B-9581-2AC3CA1D3998}" destId="{8A1B079A-6E62-9F44-B0E2-2BA6C56B75E6}" srcOrd="1" destOrd="0" presId="urn:microsoft.com/office/officeart/2005/8/layout/StepDownProcess"/>
    <dgm:cxn modelId="{944EC144-3A2A-294A-864C-4FAE992D41B5}" type="presParOf" srcId="{23E5170C-B8A6-F44B-9581-2AC3CA1D3998}" destId="{01B528ED-B58B-A54B-ABBA-537B1D58234E}" srcOrd="2" destOrd="0" presId="urn:microsoft.com/office/officeart/2005/8/layout/StepDownProcess"/>
    <dgm:cxn modelId="{BDF7EB23-C709-7B41-AF96-B622FC8BA6C6}" type="presParOf" srcId="{01B528ED-B58B-A54B-ABBA-537B1D58234E}" destId="{28CEAD04-30CF-4049-872A-D7E293BE1E29}" srcOrd="0" destOrd="0" presId="urn:microsoft.com/office/officeart/2005/8/layout/StepDownProcess"/>
    <dgm:cxn modelId="{8BAF88D0-213F-0A43-9B5F-634BE36DF220}" type="presParOf" srcId="{01B528ED-B58B-A54B-ABBA-537B1D58234E}" destId="{2AD40792-CF41-1C4C-8EAD-27617F87E1C3}" srcOrd="1" destOrd="0" presId="urn:microsoft.com/office/officeart/2005/8/layout/StepDownProcess"/>
    <dgm:cxn modelId="{5D149E48-4C01-A54A-AB8F-D63279D126E8}" type="presParOf" srcId="{01B528ED-B58B-A54B-ABBA-537B1D58234E}" destId="{4169DC1A-B04B-F449-8608-8693FF4B4308}" srcOrd="2" destOrd="0" presId="urn:microsoft.com/office/officeart/2005/8/layout/StepDownProcess"/>
    <dgm:cxn modelId="{FB34CFCA-BDBE-4945-AAF2-CA79CF73856E}" type="presParOf" srcId="{23E5170C-B8A6-F44B-9581-2AC3CA1D3998}" destId="{A469410A-F1A7-1047-B40C-F196DECF1BC0}" srcOrd="3" destOrd="0" presId="urn:microsoft.com/office/officeart/2005/8/layout/StepDownProcess"/>
    <dgm:cxn modelId="{6184EFC5-C9FD-784B-9C11-8C750D88E11E}" type="presParOf" srcId="{23E5170C-B8A6-F44B-9581-2AC3CA1D3998}" destId="{4A4160D8-B533-6648-A3EE-F4A75AB3E423}" srcOrd="4" destOrd="0" presId="urn:microsoft.com/office/officeart/2005/8/layout/StepDownProcess"/>
    <dgm:cxn modelId="{8844D0FD-199D-EE49-96F0-091139D05337}" type="presParOf" srcId="{4A4160D8-B533-6648-A3EE-F4A75AB3E423}" destId="{2EBFA748-6D5D-844F-A3DE-F62C6B89D192}" srcOrd="0" destOrd="0" presId="urn:microsoft.com/office/officeart/2005/8/layout/StepDownProcess"/>
    <dgm:cxn modelId="{ECED0DDF-61B4-624F-8AC0-D8EA3F4B10B6}" type="presParOf" srcId="{4A4160D8-B533-6648-A3EE-F4A75AB3E423}" destId="{1DA98D67-122B-A444-8A7E-4042EF2A7E0D}" srcOrd="1" destOrd="0" presId="urn:microsoft.com/office/officeart/2005/8/layout/StepDownProcess"/>
    <dgm:cxn modelId="{C116C5F3-D8F0-3048-8E81-2E2781DB1CD4}" type="presParOf" srcId="{4A4160D8-B533-6648-A3EE-F4A75AB3E423}" destId="{0D2A138A-6E51-8341-BB41-3D1ACE5524AF}" srcOrd="2" destOrd="0" presId="urn:microsoft.com/office/officeart/2005/8/layout/StepDownProcess"/>
    <dgm:cxn modelId="{0AF971B0-10D6-4E4C-8B2B-B7892035905B}" type="presParOf" srcId="{23E5170C-B8A6-F44B-9581-2AC3CA1D3998}" destId="{E07F0AA1-8BBB-5342-8510-0E5EF9F0A818}" srcOrd="5" destOrd="0" presId="urn:microsoft.com/office/officeart/2005/8/layout/StepDownProcess"/>
    <dgm:cxn modelId="{0DCBF433-9813-5941-85BA-76503B904A99}" type="presParOf" srcId="{23E5170C-B8A6-F44B-9581-2AC3CA1D3998}" destId="{4A18DD2C-C852-3043-9708-4BD326892953}" srcOrd="6" destOrd="0" presId="urn:microsoft.com/office/officeart/2005/8/layout/StepDownProcess"/>
    <dgm:cxn modelId="{3EF29022-359D-9B40-A46B-07DF116D6231}" type="presParOf" srcId="{4A18DD2C-C852-3043-9708-4BD326892953}" destId="{EC805989-A154-FB46-AC4B-BF51E42AA65A}"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F82B27-79CD-46CF-B3BE-254E2D62951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BE23A35-5EDA-4E66-A0A8-E4FED4332C8A}">
      <dgm:prSet/>
      <dgm:spPr/>
      <dgm:t>
        <a:bodyPr anchor="ctr"/>
        <a:lstStyle/>
        <a:p>
          <a:pPr algn="ctr"/>
          <a:r>
            <a:rPr lang="en-US" altLang="zh-CN" dirty="0">
              <a:solidFill>
                <a:srgbClr val="C00000"/>
              </a:solidFill>
            </a:rPr>
            <a:t>Offline</a:t>
          </a:r>
          <a:r>
            <a:rPr lang="en-US" dirty="0"/>
            <a:t> </a:t>
          </a:r>
          <a:r>
            <a:rPr lang="en-US" dirty="0">
              <a:solidFill>
                <a:schemeClr val="tx2"/>
              </a:solidFill>
            </a:rPr>
            <a:t>Straggler Prediction</a:t>
          </a:r>
        </a:p>
      </dgm:t>
    </dgm:pt>
    <dgm:pt modelId="{9B2F2DEE-CD63-43D4-AEF0-2F1D9E52E6B3}" type="parTrans" cxnId="{58DAD6F3-6506-434B-90C1-BB32A284C340}">
      <dgm:prSet/>
      <dgm:spPr/>
      <dgm:t>
        <a:bodyPr/>
        <a:lstStyle/>
        <a:p>
          <a:endParaRPr lang="en-US"/>
        </a:p>
      </dgm:t>
    </dgm:pt>
    <dgm:pt modelId="{8DCD3C5E-FD74-41F4-88FE-9FB7049B7AD3}" type="sibTrans" cxnId="{58DAD6F3-6506-434B-90C1-BB32A284C340}">
      <dgm:prSet/>
      <dgm:spPr/>
      <dgm:t>
        <a:bodyPr/>
        <a:lstStyle/>
        <a:p>
          <a:endParaRPr lang="en-US"/>
        </a:p>
      </dgm:t>
    </dgm:pt>
    <dgm:pt modelId="{1792CB26-1E78-49AF-8108-31227F82A8FA}">
      <dgm:prSet custT="1"/>
      <dgm:spPr/>
      <dgm:t>
        <a:bodyPr/>
        <a:lstStyle/>
        <a:p>
          <a:r>
            <a:rPr lang="en-US" altLang="zh-CN" sz="2800" dirty="0">
              <a:solidFill>
                <a:schemeClr val="tx2"/>
              </a:solidFill>
            </a:rPr>
            <a:t>Predict task latency based on task and node features </a:t>
          </a:r>
          <a:r>
            <a:rPr lang="en-US" altLang="zh-CN" sz="2800" dirty="0">
              <a:solidFill>
                <a:srgbClr val="C00000"/>
              </a:solidFill>
            </a:rPr>
            <a:t>using prior</a:t>
          </a:r>
          <a:r>
            <a:rPr lang="zh-CN" altLang="en-US" sz="2800" dirty="0">
              <a:solidFill>
                <a:srgbClr val="C00000"/>
              </a:solidFill>
            </a:rPr>
            <a:t> </a:t>
          </a:r>
          <a:r>
            <a:rPr lang="en-US" altLang="zh-CN" sz="2800" dirty="0">
              <a:solidFill>
                <a:srgbClr val="C00000"/>
              </a:solidFill>
            </a:rPr>
            <a:t>knowledge</a:t>
          </a:r>
          <a:endParaRPr lang="en-US" sz="2800" dirty="0">
            <a:solidFill>
              <a:srgbClr val="C00000"/>
            </a:solidFill>
          </a:endParaRPr>
        </a:p>
      </dgm:t>
    </dgm:pt>
    <dgm:pt modelId="{EDAC9C48-EA1D-4F7D-A357-C50FE590CC86}" type="parTrans" cxnId="{47465276-4D02-4D94-81D3-75DF05D1727A}">
      <dgm:prSet/>
      <dgm:spPr/>
      <dgm:t>
        <a:bodyPr/>
        <a:lstStyle/>
        <a:p>
          <a:endParaRPr lang="en-US"/>
        </a:p>
      </dgm:t>
    </dgm:pt>
    <dgm:pt modelId="{2AE9F044-4EB4-4125-B260-50DD914675AD}" type="sibTrans" cxnId="{47465276-4D02-4D94-81D3-75DF05D1727A}">
      <dgm:prSet/>
      <dgm:spPr/>
      <dgm:t>
        <a:bodyPr/>
        <a:lstStyle/>
        <a:p>
          <a:endParaRPr lang="en-US"/>
        </a:p>
      </dgm:t>
    </dgm:pt>
    <dgm:pt modelId="{E5214DDD-FEDD-8145-8874-117AFF668E57}" type="pres">
      <dgm:prSet presAssocID="{37F82B27-79CD-46CF-B3BE-254E2D629515}" presName="vert0" presStyleCnt="0">
        <dgm:presLayoutVars>
          <dgm:dir/>
          <dgm:animOne val="branch"/>
          <dgm:animLvl val="lvl"/>
        </dgm:presLayoutVars>
      </dgm:prSet>
      <dgm:spPr/>
    </dgm:pt>
    <dgm:pt modelId="{C2646C6F-4123-9540-B6F2-29AC25241739}" type="pres">
      <dgm:prSet presAssocID="{6BE23A35-5EDA-4E66-A0A8-E4FED4332C8A}" presName="thickLine" presStyleLbl="alignNode1" presStyleIdx="0" presStyleCnt="1" custLinFactY="-100000" custLinFactNeighborY="-118480"/>
      <dgm:spPr/>
    </dgm:pt>
    <dgm:pt modelId="{EB87622E-5A96-5B4E-8C10-9ADE62295ABA}" type="pres">
      <dgm:prSet presAssocID="{6BE23A35-5EDA-4E66-A0A8-E4FED4332C8A}" presName="horz1" presStyleCnt="0"/>
      <dgm:spPr/>
    </dgm:pt>
    <dgm:pt modelId="{845A0CA5-383F-3248-95D3-2E584D885B0B}" type="pres">
      <dgm:prSet presAssocID="{6BE23A35-5EDA-4E66-A0A8-E4FED4332C8A}" presName="tx1" presStyleLbl="revTx" presStyleIdx="0" presStyleCnt="2"/>
      <dgm:spPr/>
    </dgm:pt>
    <dgm:pt modelId="{89060AEB-44DC-1841-A590-761E16EAC082}" type="pres">
      <dgm:prSet presAssocID="{6BE23A35-5EDA-4E66-A0A8-E4FED4332C8A}" presName="vert1" presStyleCnt="0"/>
      <dgm:spPr/>
    </dgm:pt>
    <dgm:pt modelId="{14D6F417-0BFE-8447-A0E7-AC7365DB7118}" type="pres">
      <dgm:prSet presAssocID="{1792CB26-1E78-49AF-8108-31227F82A8FA}" presName="vertSpace2a" presStyleCnt="0"/>
      <dgm:spPr/>
    </dgm:pt>
    <dgm:pt modelId="{84BABEC2-AE28-BC4E-A8FF-641A78161281}" type="pres">
      <dgm:prSet presAssocID="{1792CB26-1E78-49AF-8108-31227F82A8FA}" presName="horz2" presStyleCnt="0"/>
      <dgm:spPr/>
    </dgm:pt>
    <dgm:pt modelId="{A615B8CB-7E1B-7842-8513-7A5E7453CC48}" type="pres">
      <dgm:prSet presAssocID="{1792CB26-1E78-49AF-8108-31227F82A8FA}" presName="horzSpace2" presStyleCnt="0"/>
      <dgm:spPr/>
    </dgm:pt>
    <dgm:pt modelId="{329BF41C-F320-BA41-A80F-46D622638F7B}" type="pres">
      <dgm:prSet presAssocID="{1792CB26-1E78-49AF-8108-31227F82A8FA}" presName="tx2" presStyleLbl="revTx" presStyleIdx="1" presStyleCnt="2"/>
      <dgm:spPr/>
    </dgm:pt>
    <dgm:pt modelId="{A34AA64B-32E5-4B46-B4F5-8A7A8A48822D}" type="pres">
      <dgm:prSet presAssocID="{1792CB26-1E78-49AF-8108-31227F82A8FA}" presName="vert2" presStyleCnt="0"/>
      <dgm:spPr/>
    </dgm:pt>
    <dgm:pt modelId="{6FD7CE13-D578-FD49-BEDF-B7044DB317C8}" type="pres">
      <dgm:prSet presAssocID="{1792CB26-1E78-49AF-8108-31227F82A8FA}" presName="thinLine2b" presStyleLbl="callout" presStyleIdx="0" presStyleCnt="1"/>
      <dgm:spPr/>
    </dgm:pt>
    <dgm:pt modelId="{C200A187-E41C-9149-8950-AC9778E2E3AF}" type="pres">
      <dgm:prSet presAssocID="{1792CB26-1E78-49AF-8108-31227F82A8FA}" presName="vertSpace2b" presStyleCnt="0"/>
      <dgm:spPr/>
    </dgm:pt>
  </dgm:ptLst>
  <dgm:cxnLst>
    <dgm:cxn modelId="{B7F3F12A-52D0-004F-B394-0029F197E255}" type="presOf" srcId="{6BE23A35-5EDA-4E66-A0A8-E4FED4332C8A}" destId="{845A0CA5-383F-3248-95D3-2E584D885B0B}" srcOrd="0" destOrd="0" presId="urn:microsoft.com/office/officeart/2008/layout/LinedList"/>
    <dgm:cxn modelId="{47465276-4D02-4D94-81D3-75DF05D1727A}" srcId="{6BE23A35-5EDA-4E66-A0A8-E4FED4332C8A}" destId="{1792CB26-1E78-49AF-8108-31227F82A8FA}" srcOrd="0" destOrd="0" parTransId="{EDAC9C48-EA1D-4F7D-A357-C50FE590CC86}" sibTransId="{2AE9F044-4EB4-4125-B260-50DD914675AD}"/>
    <dgm:cxn modelId="{1029977B-B054-C048-BD7C-8ED89226749E}" type="presOf" srcId="{37F82B27-79CD-46CF-B3BE-254E2D629515}" destId="{E5214DDD-FEDD-8145-8874-117AFF668E57}" srcOrd="0" destOrd="0" presId="urn:microsoft.com/office/officeart/2008/layout/LinedList"/>
    <dgm:cxn modelId="{769CEA8D-9A2B-9A46-BD55-E4C3F3C7CCE1}" type="presOf" srcId="{1792CB26-1E78-49AF-8108-31227F82A8FA}" destId="{329BF41C-F320-BA41-A80F-46D622638F7B}" srcOrd="0" destOrd="0" presId="urn:microsoft.com/office/officeart/2008/layout/LinedList"/>
    <dgm:cxn modelId="{58DAD6F3-6506-434B-90C1-BB32A284C340}" srcId="{37F82B27-79CD-46CF-B3BE-254E2D629515}" destId="{6BE23A35-5EDA-4E66-A0A8-E4FED4332C8A}" srcOrd="0" destOrd="0" parTransId="{9B2F2DEE-CD63-43D4-AEF0-2F1D9E52E6B3}" sibTransId="{8DCD3C5E-FD74-41F4-88FE-9FB7049B7AD3}"/>
    <dgm:cxn modelId="{E0B78B26-EC96-8041-9401-D0092FFEBA95}" type="presParOf" srcId="{E5214DDD-FEDD-8145-8874-117AFF668E57}" destId="{C2646C6F-4123-9540-B6F2-29AC25241739}" srcOrd="0" destOrd="0" presId="urn:microsoft.com/office/officeart/2008/layout/LinedList"/>
    <dgm:cxn modelId="{103F6B78-E6F7-8F4E-803C-B6BD583DC5D3}" type="presParOf" srcId="{E5214DDD-FEDD-8145-8874-117AFF668E57}" destId="{EB87622E-5A96-5B4E-8C10-9ADE62295ABA}" srcOrd="1" destOrd="0" presId="urn:microsoft.com/office/officeart/2008/layout/LinedList"/>
    <dgm:cxn modelId="{1B02DA3D-BABF-0B40-A775-6116DC10C854}" type="presParOf" srcId="{EB87622E-5A96-5B4E-8C10-9ADE62295ABA}" destId="{845A0CA5-383F-3248-95D3-2E584D885B0B}" srcOrd="0" destOrd="0" presId="urn:microsoft.com/office/officeart/2008/layout/LinedList"/>
    <dgm:cxn modelId="{4CEDD855-5F9C-A848-BBA0-196ED25344E5}" type="presParOf" srcId="{EB87622E-5A96-5B4E-8C10-9ADE62295ABA}" destId="{89060AEB-44DC-1841-A590-761E16EAC082}" srcOrd="1" destOrd="0" presId="urn:microsoft.com/office/officeart/2008/layout/LinedList"/>
    <dgm:cxn modelId="{354041FC-93B1-6E4B-9D51-33F25939C560}" type="presParOf" srcId="{89060AEB-44DC-1841-A590-761E16EAC082}" destId="{14D6F417-0BFE-8447-A0E7-AC7365DB7118}" srcOrd="0" destOrd="0" presId="urn:microsoft.com/office/officeart/2008/layout/LinedList"/>
    <dgm:cxn modelId="{B758D4F1-F7B3-B548-B4B5-3ADEEA465FC2}" type="presParOf" srcId="{89060AEB-44DC-1841-A590-761E16EAC082}" destId="{84BABEC2-AE28-BC4E-A8FF-641A78161281}" srcOrd="1" destOrd="0" presId="urn:microsoft.com/office/officeart/2008/layout/LinedList"/>
    <dgm:cxn modelId="{90D31D6F-737C-0B46-9A26-8193D9FF32C5}" type="presParOf" srcId="{84BABEC2-AE28-BC4E-A8FF-641A78161281}" destId="{A615B8CB-7E1B-7842-8513-7A5E7453CC48}" srcOrd="0" destOrd="0" presId="urn:microsoft.com/office/officeart/2008/layout/LinedList"/>
    <dgm:cxn modelId="{AB98B51E-6BD3-D649-9237-D20308A4B262}" type="presParOf" srcId="{84BABEC2-AE28-BC4E-A8FF-641A78161281}" destId="{329BF41C-F320-BA41-A80F-46D622638F7B}" srcOrd="1" destOrd="0" presId="urn:microsoft.com/office/officeart/2008/layout/LinedList"/>
    <dgm:cxn modelId="{0A63F374-EC91-0245-AADB-80CAB6B05C9A}" type="presParOf" srcId="{84BABEC2-AE28-BC4E-A8FF-641A78161281}" destId="{A34AA64B-32E5-4B46-B4F5-8A7A8A48822D}" srcOrd="2" destOrd="0" presId="urn:microsoft.com/office/officeart/2008/layout/LinedList"/>
    <dgm:cxn modelId="{A01A40D1-684D-1B4C-87E6-4F37EBB3A2B6}" type="presParOf" srcId="{89060AEB-44DC-1841-A590-761E16EAC082}" destId="{6FD7CE13-D578-FD49-BEDF-B7044DB317C8}" srcOrd="2" destOrd="0" presId="urn:microsoft.com/office/officeart/2008/layout/LinedList"/>
    <dgm:cxn modelId="{41D97C85-7C4F-1944-9639-1928CE4C432C}" type="presParOf" srcId="{89060AEB-44DC-1841-A590-761E16EAC082}" destId="{C200A187-E41C-9149-8950-AC9778E2E3AF}"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F82B27-79CD-46CF-B3BE-254E2D62951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BE23A35-5EDA-4E66-A0A8-E4FED4332C8A}">
      <dgm:prSet/>
      <dgm:spPr/>
      <dgm:t>
        <a:bodyPr anchor="ctr"/>
        <a:lstStyle/>
        <a:p>
          <a:pPr algn="ctr"/>
          <a:r>
            <a:rPr lang="en-US" dirty="0">
              <a:solidFill>
                <a:srgbClr val="2E7AF3"/>
              </a:solidFill>
            </a:rPr>
            <a:t>Online</a:t>
          </a:r>
          <a:r>
            <a:rPr lang="en-US" dirty="0"/>
            <a:t> </a:t>
          </a:r>
          <a:r>
            <a:rPr lang="en-US" dirty="0">
              <a:solidFill>
                <a:schemeClr val="tx2"/>
              </a:solidFill>
            </a:rPr>
            <a:t>Straggler Prediction</a:t>
          </a:r>
        </a:p>
      </dgm:t>
    </dgm:pt>
    <dgm:pt modelId="{9B2F2DEE-CD63-43D4-AEF0-2F1D9E52E6B3}" type="parTrans" cxnId="{58DAD6F3-6506-434B-90C1-BB32A284C340}">
      <dgm:prSet/>
      <dgm:spPr/>
      <dgm:t>
        <a:bodyPr/>
        <a:lstStyle/>
        <a:p>
          <a:endParaRPr lang="en-US"/>
        </a:p>
      </dgm:t>
    </dgm:pt>
    <dgm:pt modelId="{8DCD3C5E-FD74-41F4-88FE-9FB7049B7AD3}" type="sibTrans" cxnId="{58DAD6F3-6506-434B-90C1-BB32A284C340}">
      <dgm:prSet/>
      <dgm:spPr/>
      <dgm:t>
        <a:bodyPr/>
        <a:lstStyle/>
        <a:p>
          <a:endParaRPr lang="en-US"/>
        </a:p>
      </dgm:t>
    </dgm:pt>
    <dgm:pt modelId="{1792CB26-1E78-49AF-8108-31227F82A8FA}">
      <dgm:prSet custT="1"/>
      <dgm:spPr/>
      <dgm:t>
        <a:bodyPr/>
        <a:lstStyle/>
        <a:p>
          <a:r>
            <a:rPr lang="en-US" altLang="zh-CN" sz="2800" dirty="0">
              <a:solidFill>
                <a:schemeClr val="tx2"/>
              </a:solidFill>
            </a:rPr>
            <a:t>Predict task latency based on task and node features </a:t>
          </a:r>
          <a:r>
            <a:rPr lang="en-US" altLang="zh-CN" sz="2800" dirty="0">
              <a:solidFill>
                <a:srgbClr val="2E7AF3"/>
              </a:solidFill>
            </a:rPr>
            <a:t>on-the-fly</a:t>
          </a:r>
          <a:r>
            <a:rPr lang="zh-CN" altLang="en-US" sz="2800" dirty="0">
              <a:solidFill>
                <a:srgbClr val="2E7AF3"/>
              </a:solidFill>
            </a:rPr>
            <a:t> </a:t>
          </a:r>
          <a:r>
            <a:rPr lang="en-US" altLang="zh-CN" sz="2800" dirty="0">
              <a:solidFill>
                <a:srgbClr val="2E7AF3"/>
              </a:solidFill>
            </a:rPr>
            <a:t>w/o prior knowledge </a:t>
          </a:r>
          <a:endParaRPr lang="en-US" sz="2800" dirty="0"/>
        </a:p>
      </dgm:t>
    </dgm:pt>
    <dgm:pt modelId="{EDAC9C48-EA1D-4F7D-A357-C50FE590CC86}" type="parTrans" cxnId="{47465276-4D02-4D94-81D3-75DF05D1727A}">
      <dgm:prSet/>
      <dgm:spPr/>
      <dgm:t>
        <a:bodyPr/>
        <a:lstStyle/>
        <a:p>
          <a:endParaRPr lang="en-US"/>
        </a:p>
      </dgm:t>
    </dgm:pt>
    <dgm:pt modelId="{2AE9F044-4EB4-4125-B260-50DD914675AD}" type="sibTrans" cxnId="{47465276-4D02-4D94-81D3-75DF05D1727A}">
      <dgm:prSet/>
      <dgm:spPr/>
      <dgm:t>
        <a:bodyPr/>
        <a:lstStyle/>
        <a:p>
          <a:endParaRPr lang="en-US"/>
        </a:p>
      </dgm:t>
    </dgm:pt>
    <dgm:pt modelId="{E5214DDD-FEDD-8145-8874-117AFF668E57}" type="pres">
      <dgm:prSet presAssocID="{37F82B27-79CD-46CF-B3BE-254E2D629515}" presName="vert0" presStyleCnt="0">
        <dgm:presLayoutVars>
          <dgm:dir/>
          <dgm:animOne val="branch"/>
          <dgm:animLvl val="lvl"/>
        </dgm:presLayoutVars>
      </dgm:prSet>
      <dgm:spPr/>
    </dgm:pt>
    <dgm:pt modelId="{C2646C6F-4123-9540-B6F2-29AC25241739}" type="pres">
      <dgm:prSet presAssocID="{6BE23A35-5EDA-4E66-A0A8-E4FED4332C8A}" presName="thickLine" presStyleLbl="alignNode1" presStyleIdx="0" presStyleCnt="1" custLinFactY="-100000" custLinFactNeighborY="-118480"/>
      <dgm:spPr/>
    </dgm:pt>
    <dgm:pt modelId="{EB87622E-5A96-5B4E-8C10-9ADE62295ABA}" type="pres">
      <dgm:prSet presAssocID="{6BE23A35-5EDA-4E66-A0A8-E4FED4332C8A}" presName="horz1" presStyleCnt="0"/>
      <dgm:spPr/>
    </dgm:pt>
    <dgm:pt modelId="{845A0CA5-383F-3248-95D3-2E584D885B0B}" type="pres">
      <dgm:prSet presAssocID="{6BE23A35-5EDA-4E66-A0A8-E4FED4332C8A}" presName="tx1" presStyleLbl="revTx" presStyleIdx="0" presStyleCnt="2"/>
      <dgm:spPr/>
    </dgm:pt>
    <dgm:pt modelId="{89060AEB-44DC-1841-A590-761E16EAC082}" type="pres">
      <dgm:prSet presAssocID="{6BE23A35-5EDA-4E66-A0A8-E4FED4332C8A}" presName="vert1" presStyleCnt="0"/>
      <dgm:spPr/>
    </dgm:pt>
    <dgm:pt modelId="{14D6F417-0BFE-8447-A0E7-AC7365DB7118}" type="pres">
      <dgm:prSet presAssocID="{1792CB26-1E78-49AF-8108-31227F82A8FA}" presName="vertSpace2a" presStyleCnt="0"/>
      <dgm:spPr/>
    </dgm:pt>
    <dgm:pt modelId="{84BABEC2-AE28-BC4E-A8FF-641A78161281}" type="pres">
      <dgm:prSet presAssocID="{1792CB26-1E78-49AF-8108-31227F82A8FA}" presName="horz2" presStyleCnt="0"/>
      <dgm:spPr/>
    </dgm:pt>
    <dgm:pt modelId="{A615B8CB-7E1B-7842-8513-7A5E7453CC48}" type="pres">
      <dgm:prSet presAssocID="{1792CB26-1E78-49AF-8108-31227F82A8FA}" presName="horzSpace2" presStyleCnt="0"/>
      <dgm:spPr/>
    </dgm:pt>
    <dgm:pt modelId="{329BF41C-F320-BA41-A80F-46D622638F7B}" type="pres">
      <dgm:prSet presAssocID="{1792CB26-1E78-49AF-8108-31227F82A8FA}" presName="tx2" presStyleLbl="revTx" presStyleIdx="1" presStyleCnt="2"/>
      <dgm:spPr/>
    </dgm:pt>
    <dgm:pt modelId="{A34AA64B-32E5-4B46-B4F5-8A7A8A48822D}" type="pres">
      <dgm:prSet presAssocID="{1792CB26-1E78-49AF-8108-31227F82A8FA}" presName="vert2" presStyleCnt="0"/>
      <dgm:spPr/>
    </dgm:pt>
    <dgm:pt modelId="{6FD7CE13-D578-FD49-BEDF-B7044DB317C8}" type="pres">
      <dgm:prSet presAssocID="{1792CB26-1E78-49AF-8108-31227F82A8FA}" presName="thinLine2b" presStyleLbl="callout" presStyleIdx="0" presStyleCnt="1"/>
      <dgm:spPr/>
    </dgm:pt>
    <dgm:pt modelId="{C200A187-E41C-9149-8950-AC9778E2E3AF}" type="pres">
      <dgm:prSet presAssocID="{1792CB26-1E78-49AF-8108-31227F82A8FA}" presName="vertSpace2b" presStyleCnt="0"/>
      <dgm:spPr/>
    </dgm:pt>
  </dgm:ptLst>
  <dgm:cxnLst>
    <dgm:cxn modelId="{B7F3F12A-52D0-004F-B394-0029F197E255}" type="presOf" srcId="{6BE23A35-5EDA-4E66-A0A8-E4FED4332C8A}" destId="{845A0CA5-383F-3248-95D3-2E584D885B0B}" srcOrd="0" destOrd="0" presId="urn:microsoft.com/office/officeart/2008/layout/LinedList"/>
    <dgm:cxn modelId="{47465276-4D02-4D94-81D3-75DF05D1727A}" srcId="{6BE23A35-5EDA-4E66-A0A8-E4FED4332C8A}" destId="{1792CB26-1E78-49AF-8108-31227F82A8FA}" srcOrd="0" destOrd="0" parTransId="{EDAC9C48-EA1D-4F7D-A357-C50FE590CC86}" sibTransId="{2AE9F044-4EB4-4125-B260-50DD914675AD}"/>
    <dgm:cxn modelId="{1029977B-B054-C048-BD7C-8ED89226749E}" type="presOf" srcId="{37F82B27-79CD-46CF-B3BE-254E2D629515}" destId="{E5214DDD-FEDD-8145-8874-117AFF668E57}" srcOrd="0" destOrd="0" presId="urn:microsoft.com/office/officeart/2008/layout/LinedList"/>
    <dgm:cxn modelId="{769CEA8D-9A2B-9A46-BD55-E4C3F3C7CCE1}" type="presOf" srcId="{1792CB26-1E78-49AF-8108-31227F82A8FA}" destId="{329BF41C-F320-BA41-A80F-46D622638F7B}" srcOrd="0" destOrd="0" presId="urn:microsoft.com/office/officeart/2008/layout/LinedList"/>
    <dgm:cxn modelId="{58DAD6F3-6506-434B-90C1-BB32A284C340}" srcId="{37F82B27-79CD-46CF-B3BE-254E2D629515}" destId="{6BE23A35-5EDA-4E66-A0A8-E4FED4332C8A}" srcOrd="0" destOrd="0" parTransId="{9B2F2DEE-CD63-43D4-AEF0-2F1D9E52E6B3}" sibTransId="{8DCD3C5E-FD74-41F4-88FE-9FB7049B7AD3}"/>
    <dgm:cxn modelId="{E0B78B26-EC96-8041-9401-D0092FFEBA95}" type="presParOf" srcId="{E5214DDD-FEDD-8145-8874-117AFF668E57}" destId="{C2646C6F-4123-9540-B6F2-29AC25241739}" srcOrd="0" destOrd="0" presId="urn:microsoft.com/office/officeart/2008/layout/LinedList"/>
    <dgm:cxn modelId="{103F6B78-E6F7-8F4E-803C-B6BD583DC5D3}" type="presParOf" srcId="{E5214DDD-FEDD-8145-8874-117AFF668E57}" destId="{EB87622E-5A96-5B4E-8C10-9ADE62295ABA}" srcOrd="1" destOrd="0" presId="urn:microsoft.com/office/officeart/2008/layout/LinedList"/>
    <dgm:cxn modelId="{1B02DA3D-BABF-0B40-A775-6116DC10C854}" type="presParOf" srcId="{EB87622E-5A96-5B4E-8C10-9ADE62295ABA}" destId="{845A0CA5-383F-3248-95D3-2E584D885B0B}" srcOrd="0" destOrd="0" presId="urn:microsoft.com/office/officeart/2008/layout/LinedList"/>
    <dgm:cxn modelId="{4CEDD855-5F9C-A848-BBA0-196ED25344E5}" type="presParOf" srcId="{EB87622E-5A96-5B4E-8C10-9ADE62295ABA}" destId="{89060AEB-44DC-1841-A590-761E16EAC082}" srcOrd="1" destOrd="0" presId="urn:microsoft.com/office/officeart/2008/layout/LinedList"/>
    <dgm:cxn modelId="{354041FC-93B1-6E4B-9D51-33F25939C560}" type="presParOf" srcId="{89060AEB-44DC-1841-A590-761E16EAC082}" destId="{14D6F417-0BFE-8447-A0E7-AC7365DB7118}" srcOrd="0" destOrd="0" presId="urn:microsoft.com/office/officeart/2008/layout/LinedList"/>
    <dgm:cxn modelId="{B758D4F1-F7B3-B548-B4B5-3ADEEA465FC2}" type="presParOf" srcId="{89060AEB-44DC-1841-A590-761E16EAC082}" destId="{84BABEC2-AE28-BC4E-A8FF-641A78161281}" srcOrd="1" destOrd="0" presId="urn:microsoft.com/office/officeart/2008/layout/LinedList"/>
    <dgm:cxn modelId="{90D31D6F-737C-0B46-9A26-8193D9FF32C5}" type="presParOf" srcId="{84BABEC2-AE28-BC4E-A8FF-641A78161281}" destId="{A615B8CB-7E1B-7842-8513-7A5E7453CC48}" srcOrd="0" destOrd="0" presId="urn:microsoft.com/office/officeart/2008/layout/LinedList"/>
    <dgm:cxn modelId="{AB98B51E-6BD3-D649-9237-D20308A4B262}" type="presParOf" srcId="{84BABEC2-AE28-BC4E-A8FF-641A78161281}" destId="{329BF41C-F320-BA41-A80F-46D622638F7B}" srcOrd="1" destOrd="0" presId="urn:microsoft.com/office/officeart/2008/layout/LinedList"/>
    <dgm:cxn modelId="{0A63F374-EC91-0245-AADB-80CAB6B05C9A}" type="presParOf" srcId="{84BABEC2-AE28-BC4E-A8FF-641A78161281}" destId="{A34AA64B-32E5-4B46-B4F5-8A7A8A48822D}" srcOrd="2" destOrd="0" presId="urn:microsoft.com/office/officeart/2008/layout/LinedList"/>
    <dgm:cxn modelId="{A01A40D1-684D-1B4C-87E6-4F37EBB3A2B6}" type="presParOf" srcId="{89060AEB-44DC-1841-A590-761E16EAC082}" destId="{6FD7CE13-D578-FD49-BEDF-B7044DB317C8}" srcOrd="2" destOrd="0" presId="urn:microsoft.com/office/officeart/2008/layout/LinedList"/>
    <dgm:cxn modelId="{41D97C85-7C4F-1944-9639-1928CE4C432C}" type="presParOf" srcId="{89060AEB-44DC-1841-A590-761E16EAC082}" destId="{C200A187-E41C-9149-8950-AC9778E2E3AF}"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CE78D19-17B6-E846-A5A8-CAEDD40E7AAA}" type="doc">
      <dgm:prSet loTypeId="urn:microsoft.com/office/officeart/2005/8/layout/StepDownProcess" loCatId="" qsTypeId="urn:microsoft.com/office/officeart/2005/8/quickstyle/simple1" qsCatId="simple" csTypeId="urn:microsoft.com/office/officeart/2005/8/colors/colorful1" csCatId="colorful" phldr="1"/>
      <dgm:spPr/>
      <dgm:t>
        <a:bodyPr/>
        <a:lstStyle/>
        <a:p>
          <a:endParaRPr lang="en-US"/>
        </a:p>
      </dgm:t>
    </dgm:pt>
    <dgm:pt modelId="{17EA6739-F8CA-C34C-85B9-817485C6191A}">
      <dgm:prSet phldrT="[Text]" custT="1"/>
      <dgm:spPr/>
      <dgm:t>
        <a:bodyPr/>
        <a:lstStyle/>
        <a:p>
          <a:r>
            <a:rPr lang="en-US" altLang="zh-CN" sz="2800" dirty="0"/>
            <a:t>Observe</a:t>
          </a:r>
          <a:endParaRPr lang="en-US" sz="2800" dirty="0"/>
        </a:p>
      </dgm:t>
    </dgm:pt>
    <dgm:pt modelId="{982D2540-8644-C540-85F5-46435503CD3F}" type="parTrans" cxnId="{CB1FBA27-58FA-4B4F-94D3-0C2DC662D43D}">
      <dgm:prSet/>
      <dgm:spPr/>
      <dgm:t>
        <a:bodyPr/>
        <a:lstStyle/>
        <a:p>
          <a:endParaRPr lang="en-US"/>
        </a:p>
      </dgm:t>
    </dgm:pt>
    <dgm:pt modelId="{1C2C175A-C911-5C49-B4AE-9EDA1A4C2597}" type="sibTrans" cxnId="{CB1FBA27-58FA-4B4F-94D3-0C2DC662D43D}">
      <dgm:prSet/>
      <dgm:spPr/>
      <dgm:t>
        <a:bodyPr/>
        <a:lstStyle/>
        <a:p>
          <a:endParaRPr lang="en-US"/>
        </a:p>
      </dgm:t>
    </dgm:pt>
    <dgm:pt modelId="{3D1A129A-DEF6-BA46-94DC-5404779075A7}">
      <dgm:prSet phldrT="[Text]" custT="1"/>
      <dgm:spPr/>
      <dgm:t>
        <a:bodyPr/>
        <a:lstStyle/>
        <a:p>
          <a:r>
            <a:rPr lang="en-US" altLang="zh-CN" sz="2800" dirty="0">
              <a:solidFill>
                <a:srgbClr val="C00000"/>
              </a:solidFill>
            </a:rPr>
            <a:t>ML</a:t>
          </a:r>
          <a:r>
            <a:rPr lang="zh-CN" altLang="en-US" sz="2800" dirty="0">
              <a:solidFill>
                <a:srgbClr val="C00000"/>
              </a:solidFill>
            </a:rPr>
            <a:t> </a:t>
          </a:r>
          <a:r>
            <a:rPr lang="en-US" altLang="zh-CN" sz="2800" dirty="0">
              <a:solidFill>
                <a:srgbClr val="C00000"/>
              </a:solidFill>
            </a:rPr>
            <a:t>Methods</a:t>
          </a:r>
          <a:endParaRPr lang="en-US" sz="2800" dirty="0">
            <a:solidFill>
              <a:srgbClr val="C00000"/>
            </a:solidFill>
          </a:endParaRPr>
        </a:p>
      </dgm:t>
    </dgm:pt>
    <dgm:pt modelId="{354121EE-A3D3-8C4E-9C99-25F45CAE4154}" type="parTrans" cxnId="{DF5F4A1E-D6B2-0B47-A9A0-B0097B496490}">
      <dgm:prSet/>
      <dgm:spPr/>
      <dgm:t>
        <a:bodyPr/>
        <a:lstStyle/>
        <a:p>
          <a:endParaRPr lang="en-US"/>
        </a:p>
      </dgm:t>
    </dgm:pt>
    <dgm:pt modelId="{A3B25385-5B03-4141-9B02-27AD516B38E2}" type="sibTrans" cxnId="{DF5F4A1E-D6B2-0B47-A9A0-B0097B496490}">
      <dgm:prSet/>
      <dgm:spPr/>
      <dgm:t>
        <a:bodyPr/>
        <a:lstStyle/>
        <a:p>
          <a:endParaRPr lang="en-US"/>
        </a:p>
      </dgm:t>
    </dgm:pt>
    <dgm:pt modelId="{A456482F-8748-8245-A363-6D10F522C2E7}">
      <dgm:prSet phldrT="[Text]" custT="1"/>
      <dgm:spPr/>
      <dgm:t>
        <a:bodyPr/>
        <a:lstStyle/>
        <a:p>
          <a:r>
            <a:rPr lang="en-US" altLang="zh-CN" sz="2800" dirty="0"/>
            <a:t>Optimize</a:t>
          </a:r>
          <a:endParaRPr lang="en-US" sz="2800" dirty="0"/>
        </a:p>
      </dgm:t>
    </dgm:pt>
    <dgm:pt modelId="{6EE964BC-81DF-A447-9ED3-D9EFB7DE6C9B}" type="parTrans" cxnId="{3BACE8A6-EDD7-2548-AA35-CE43B3CA51DE}">
      <dgm:prSet/>
      <dgm:spPr/>
      <dgm:t>
        <a:bodyPr/>
        <a:lstStyle/>
        <a:p>
          <a:endParaRPr lang="en-US"/>
        </a:p>
      </dgm:t>
    </dgm:pt>
    <dgm:pt modelId="{DA28879B-C42C-A445-A6FB-3C39BB61C58C}" type="sibTrans" cxnId="{3BACE8A6-EDD7-2548-AA35-CE43B3CA51DE}">
      <dgm:prSet/>
      <dgm:spPr/>
      <dgm:t>
        <a:bodyPr/>
        <a:lstStyle/>
        <a:p>
          <a:endParaRPr lang="en-US"/>
        </a:p>
      </dgm:t>
    </dgm:pt>
    <dgm:pt modelId="{24E63715-4603-374A-AF63-3613DFD46AB8}">
      <dgm:prSet phldrT="[Text]" custT="1"/>
      <dgm:spPr/>
      <dgm:t>
        <a:bodyPr/>
        <a:lstStyle/>
        <a:p>
          <a:r>
            <a:rPr lang="en-US" altLang="zh-CN" sz="2800" dirty="0"/>
            <a:t>Intervene</a:t>
          </a:r>
          <a:endParaRPr lang="en-US" sz="2800" dirty="0"/>
        </a:p>
      </dgm:t>
    </dgm:pt>
    <dgm:pt modelId="{3AFDD24B-F155-1E44-9B18-F23A58B04640}" type="parTrans" cxnId="{1A6FEE74-D23D-654D-94EB-ED286AD2699D}">
      <dgm:prSet/>
      <dgm:spPr/>
      <dgm:t>
        <a:bodyPr/>
        <a:lstStyle/>
        <a:p>
          <a:endParaRPr lang="en-US"/>
        </a:p>
      </dgm:t>
    </dgm:pt>
    <dgm:pt modelId="{0DE43774-D77B-2443-971D-602F583F755A}" type="sibTrans" cxnId="{1A6FEE74-D23D-654D-94EB-ED286AD2699D}">
      <dgm:prSet/>
      <dgm:spPr/>
      <dgm:t>
        <a:bodyPr/>
        <a:lstStyle/>
        <a:p>
          <a:endParaRPr lang="en-US"/>
        </a:p>
      </dgm:t>
    </dgm:pt>
    <dgm:pt modelId="{23E5170C-B8A6-F44B-9581-2AC3CA1D3998}" type="pres">
      <dgm:prSet presAssocID="{CCE78D19-17B6-E846-A5A8-CAEDD40E7AAA}" presName="rootnode" presStyleCnt="0">
        <dgm:presLayoutVars>
          <dgm:chMax/>
          <dgm:chPref/>
          <dgm:dir/>
          <dgm:animLvl val="lvl"/>
        </dgm:presLayoutVars>
      </dgm:prSet>
      <dgm:spPr/>
    </dgm:pt>
    <dgm:pt modelId="{D2FB3367-631E-8241-A200-839E5A0CE170}" type="pres">
      <dgm:prSet presAssocID="{17EA6739-F8CA-C34C-85B9-817485C6191A}" presName="composite" presStyleCnt="0"/>
      <dgm:spPr/>
    </dgm:pt>
    <dgm:pt modelId="{0E53C297-2D38-4C41-8826-9716753DED3C}" type="pres">
      <dgm:prSet presAssocID="{17EA6739-F8CA-C34C-85B9-817485C6191A}" presName="bentUpArrow1" presStyleLbl="alignImgPlace1" presStyleIdx="0" presStyleCnt="3" custLinFactNeighborX="0" custLinFactNeighborY="-31057"/>
      <dgm:spPr/>
    </dgm:pt>
    <dgm:pt modelId="{B4B594A2-0B89-124E-B551-B6B93878A100}" type="pres">
      <dgm:prSet presAssocID="{17EA6739-F8CA-C34C-85B9-817485C6191A}" presName="ParentText" presStyleLbl="node1" presStyleIdx="0" presStyleCnt="4" custScaleX="101068" custScaleY="59069">
        <dgm:presLayoutVars>
          <dgm:chMax val="1"/>
          <dgm:chPref val="1"/>
          <dgm:bulletEnabled val="1"/>
        </dgm:presLayoutVars>
      </dgm:prSet>
      <dgm:spPr/>
    </dgm:pt>
    <dgm:pt modelId="{9519ED34-6928-F249-8C5E-9B2E8E03E8B6}" type="pres">
      <dgm:prSet presAssocID="{17EA6739-F8CA-C34C-85B9-817485C6191A}" presName="ChildText" presStyleLbl="revTx" presStyleIdx="0" presStyleCnt="3" custScaleX="101347" custLinFactX="200000" custLinFactNeighborX="262777" custLinFactNeighborY="47384">
        <dgm:presLayoutVars>
          <dgm:chMax val="0"/>
          <dgm:chPref val="0"/>
          <dgm:bulletEnabled val="1"/>
        </dgm:presLayoutVars>
      </dgm:prSet>
      <dgm:spPr/>
    </dgm:pt>
    <dgm:pt modelId="{8A1B079A-6E62-9F44-B0E2-2BA6C56B75E6}" type="pres">
      <dgm:prSet presAssocID="{1C2C175A-C911-5C49-B4AE-9EDA1A4C2597}" presName="sibTrans" presStyleCnt="0"/>
      <dgm:spPr/>
    </dgm:pt>
    <dgm:pt modelId="{01B528ED-B58B-A54B-ABBA-537B1D58234E}" type="pres">
      <dgm:prSet presAssocID="{3D1A129A-DEF6-BA46-94DC-5404779075A7}" presName="composite" presStyleCnt="0"/>
      <dgm:spPr/>
    </dgm:pt>
    <dgm:pt modelId="{28CEAD04-30CF-4049-872A-D7E293BE1E29}" type="pres">
      <dgm:prSet presAssocID="{3D1A129A-DEF6-BA46-94DC-5404779075A7}" presName="bentUpArrow1" presStyleLbl="alignImgPlace1" presStyleIdx="1" presStyleCnt="3" custLinFactNeighborX="-7040" custLinFactNeighborY="-48354"/>
      <dgm:spPr/>
    </dgm:pt>
    <dgm:pt modelId="{2AD40792-CF41-1C4C-8EAD-27617F87E1C3}" type="pres">
      <dgm:prSet presAssocID="{3D1A129A-DEF6-BA46-94DC-5404779075A7}" presName="ParentText" presStyleLbl="node1" presStyleIdx="1" presStyleCnt="4" custScaleX="101068" custScaleY="59069" custLinFactNeighborX="-2976" custLinFactNeighborY="-14454">
        <dgm:presLayoutVars>
          <dgm:chMax val="1"/>
          <dgm:chPref val="1"/>
          <dgm:bulletEnabled val="1"/>
        </dgm:presLayoutVars>
      </dgm:prSet>
      <dgm:spPr/>
    </dgm:pt>
    <dgm:pt modelId="{4169DC1A-B04B-F449-8608-8693FF4B4308}" type="pres">
      <dgm:prSet presAssocID="{3D1A129A-DEF6-BA46-94DC-5404779075A7}" presName="ChildText" presStyleLbl="revTx" presStyleIdx="1" presStyleCnt="3">
        <dgm:presLayoutVars>
          <dgm:chMax val="0"/>
          <dgm:chPref val="0"/>
          <dgm:bulletEnabled val="1"/>
        </dgm:presLayoutVars>
      </dgm:prSet>
      <dgm:spPr/>
    </dgm:pt>
    <dgm:pt modelId="{A469410A-F1A7-1047-B40C-F196DECF1BC0}" type="pres">
      <dgm:prSet presAssocID="{A3B25385-5B03-4141-9B02-27AD516B38E2}" presName="sibTrans" presStyleCnt="0"/>
      <dgm:spPr/>
    </dgm:pt>
    <dgm:pt modelId="{4A4160D8-B533-6648-A3EE-F4A75AB3E423}" type="pres">
      <dgm:prSet presAssocID="{A456482F-8748-8245-A363-6D10F522C2E7}" presName="composite" presStyleCnt="0"/>
      <dgm:spPr/>
    </dgm:pt>
    <dgm:pt modelId="{2EBFA748-6D5D-844F-A3DE-F62C6B89D192}" type="pres">
      <dgm:prSet presAssocID="{A456482F-8748-8245-A363-6D10F522C2E7}" presName="bentUpArrow1" presStyleLbl="alignImgPlace1" presStyleIdx="2" presStyleCnt="3" custLinFactNeighborX="-3778" custLinFactNeighborY="-63116"/>
      <dgm:spPr/>
    </dgm:pt>
    <dgm:pt modelId="{1DA98D67-122B-A444-8A7E-4042EF2A7E0D}" type="pres">
      <dgm:prSet presAssocID="{A456482F-8748-8245-A363-6D10F522C2E7}" presName="ParentText" presStyleLbl="node1" presStyleIdx="2" presStyleCnt="4" custScaleX="101068" custScaleY="59069" custLinFactNeighborX="-7115" custLinFactNeighborY="-27486">
        <dgm:presLayoutVars>
          <dgm:chMax val="1"/>
          <dgm:chPref val="1"/>
          <dgm:bulletEnabled val="1"/>
        </dgm:presLayoutVars>
      </dgm:prSet>
      <dgm:spPr/>
    </dgm:pt>
    <dgm:pt modelId="{0D2A138A-6E51-8341-BB41-3D1ACE5524AF}" type="pres">
      <dgm:prSet presAssocID="{A456482F-8748-8245-A363-6D10F522C2E7}" presName="ChildText" presStyleLbl="revTx" presStyleIdx="2" presStyleCnt="3" custLinFactX="100000" custLinFactNeighborX="121969" custLinFactNeighborY="-72656">
        <dgm:presLayoutVars>
          <dgm:chMax val="0"/>
          <dgm:chPref val="0"/>
          <dgm:bulletEnabled val="1"/>
        </dgm:presLayoutVars>
      </dgm:prSet>
      <dgm:spPr/>
    </dgm:pt>
    <dgm:pt modelId="{E07F0AA1-8BBB-5342-8510-0E5EF9F0A818}" type="pres">
      <dgm:prSet presAssocID="{DA28879B-C42C-A445-A6FB-3C39BB61C58C}" presName="sibTrans" presStyleCnt="0"/>
      <dgm:spPr/>
    </dgm:pt>
    <dgm:pt modelId="{4A18DD2C-C852-3043-9708-4BD326892953}" type="pres">
      <dgm:prSet presAssocID="{24E63715-4603-374A-AF63-3613DFD46AB8}" presName="composite" presStyleCnt="0"/>
      <dgm:spPr/>
    </dgm:pt>
    <dgm:pt modelId="{EC805989-A154-FB46-AC4B-BF51E42AA65A}" type="pres">
      <dgm:prSet presAssocID="{24E63715-4603-374A-AF63-3613DFD46AB8}" presName="ParentText" presStyleLbl="node1" presStyleIdx="3" presStyleCnt="4" custScaleX="101068" custScaleY="59069" custLinFactNeighborX="-5356" custLinFactNeighborY="-41661">
        <dgm:presLayoutVars>
          <dgm:chMax val="1"/>
          <dgm:chPref val="1"/>
          <dgm:bulletEnabled val="1"/>
        </dgm:presLayoutVars>
      </dgm:prSet>
      <dgm:spPr/>
    </dgm:pt>
  </dgm:ptLst>
  <dgm:cxnLst>
    <dgm:cxn modelId="{F36E3D10-D2BF-2946-A0EB-684C317B2A9D}" type="presOf" srcId="{A456482F-8748-8245-A363-6D10F522C2E7}" destId="{1DA98D67-122B-A444-8A7E-4042EF2A7E0D}" srcOrd="0" destOrd="0" presId="urn:microsoft.com/office/officeart/2005/8/layout/StepDownProcess"/>
    <dgm:cxn modelId="{DAA2A21C-6FB1-FB44-805C-88CC7B05EA0A}" type="presOf" srcId="{17EA6739-F8CA-C34C-85B9-817485C6191A}" destId="{B4B594A2-0B89-124E-B551-B6B93878A100}" srcOrd="0" destOrd="0" presId="urn:microsoft.com/office/officeart/2005/8/layout/StepDownProcess"/>
    <dgm:cxn modelId="{DF5F4A1E-D6B2-0B47-A9A0-B0097B496490}" srcId="{CCE78D19-17B6-E846-A5A8-CAEDD40E7AAA}" destId="{3D1A129A-DEF6-BA46-94DC-5404779075A7}" srcOrd="1" destOrd="0" parTransId="{354121EE-A3D3-8C4E-9C99-25F45CAE4154}" sibTransId="{A3B25385-5B03-4141-9B02-27AD516B38E2}"/>
    <dgm:cxn modelId="{CB1FBA27-58FA-4B4F-94D3-0C2DC662D43D}" srcId="{CCE78D19-17B6-E846-A5A8-CAEDD40E7AAA}" destId="{17EA6739-F8CA-C34C-85B9-817485C6191A}" srcOrd="0" destOrd="0" parTransId="{982D2540-8644-C540-85F5-46435503CD3F}" sibTransId="{1C2C175A-C911-5C49-B4AE-9EDA1A4C2597}"/>
    <dgm:cxn modelId="{1A6FEE74-D23D-654D-94EB-ED286AD2699D}" srcId="{CCE78D19-17B6-E846-A5A8-CAEDD40E7AAA}" destId="{24E63715-4603-374A-AF63-3613DFD46AB8}" srcOrd="3" destOrd="0" parTransId="{3AFDD24B-F155-1E44-9B18-F23A58B04640}" sibTransId="{0DE43774-D77B-2443-971D-602F583F755A}"/>
    <dgm:cxn modelId="{DFA1B38A-C760-2B49-BEB1-F5BB3713544F}" type="presOf" srcId="{CCE78D19-17B6-E846-A5A8-CAEDD40E7AAA}" destId="{23E5170C-B8A6-F44B-9581-2AC3CA1D3998}" srcOrd="0" destOrd="0" presId="urn:microsoft.com/office/officeart/2005/8/layout/StepDownProcess"/>
    <dgm:cxn modelId="{3BACE8A6-EDD7-2548-AA35-CE43B3CA51DE}" srcId="{CCE78D19-17B6-E846-A5A8-CAEDD40E7AAA}" destId="{A456482F-8748-8245-A363-6D10F522C2E7}" srcOrd="2" destOrd="0" parTransId="{6EE964BC-81DF-A447-9ED3-D9EFB7DE6C9B}" sibTransId="{DA28879B-C42C-A445-A6FB-3C39BB61C58C}"/>
    <dgm:cxn modelId="{B0ED07E1-7FD8-B841-8080-65A129D2DBBC}" type="presOf" srcId="{24E63715-4603-374A-AF63-3613DFD46AB8}" destId="{EC805989-A154-FB46-AC4B-BF51E42AA65A}" srcOrd="0" destOrd="0" presId="urn:microsoft.com/office/officeart/2005/8/layout/StepDownProcess"/>
    <dgm:cxn modelId="{B389E5E6-E4AD-0C4B-947B-52C3529903CC}" type="presOf" srcId="{3D1A129A-DEF6-BA46-94DC-5404779075A7}" destId="{2AD40792-CF41-1C4C-8EAD-27617F87E1C3}" srcOrd="0" destOrd="0" presId="urn:microsoft.com/office/officeart/2005/8/layout/StepDownProcess"/>
    <dgm:cxn modelId="{997BD3BC-78B8-6446-9915-E57682AC5F8E}" type="presParOf" srcId="{23E5170C-B8A6-F44B-9581-2AC3CA1D3998}" destId="{D2FB3367-631E-8241-A200-839E5A0CE170}" srcOrd="0" destOrd="0" presId="urn:microsoft.com/office/officeart/2005/8/layout/StepDownProcess"/>
    <dgm:cxn modelId="{FCF9FBC3-F434-4D42-9D89-836E42F5B550}" type="presParOf" srcId="{D2FB3367-631E-8241-A200-839E5A0CE170}" destId="{0E53C297-2D38-4C41-8826-9716753DED3C}" srcOrd="0" destOrd="0" presId="urn:microsoft.com/office/officeart/2005/8/layout/StepDownProcess"/>
    <dgm:cxn modelId="{9BD6B2F6-C1BB-2845-80B4-93624644B5F0}" type="presParOf" srcId="{D2FB3367-631E-8241-A200-839E5A0CE170}" destId="{B4B594A2-0B89-124E-B551-B6B93878A100}" srcOrd="1" destOrd="0" presId="urn:microsoft.com/office/officeart/2005/8/layout/StepDownProcess"/>
    <dgm:cxn modelId="{85ABB80B-12B6-EB4F-A0AF-67E33C518499}" type="presParOf" srcId="{D2FB3367-631E-8241-A200-839E5A0CE170}" destId="{9519ED34-6928-F249-8C5E-9B2E8E03E8B6}" srcOrd="2" destOrd="0" presId="urn:microsoft.com/office/officeart/2005/8/layout/StepDownProcess"/>
    <dgm:cxn modelId="{11D9D415-718E-5E4C-AAB0-29FF99036FC7}" type="presParOf" srcId="{23E5170C-B8A6-F44B-9581-2AC3CA1D3998}" destId="{8A1B079A-6E62-9F44-B0E2-2BA6C56B75E6}" srcOrd="1" destOrd="0" presId="urn:microsoft.com/office/officeart/2005/8/layout/StepDownProcess"/>
    <dgm:cxn modelId="{944EC144-3A2A-294A-864C-4FAE992D41B5}" type="presParOf" srcId="{23E5170C-B8A6-F44B-9581-2AC3CA1D3998}" destId="{01B528ED-B58B-A54B-ABBA-537B1D58234E}" srcOrd="2" destOrd="0" presId="urn:microsoft.com/office/officeart/2005/8/layout/StepDownProcess"/>
    <dgm:cxn modelId="{BDF7EB23-C709-7B41-AF96-B622FC8BA6C6}" type="presParOf" srcId="{01B528ED-B58B-A54B-ABBA-537B1D58234E}" destId="{28CEAD04-30CF-4049-872A-D7E293BE1E29}" srcOrd="0" destOrd="0" presId="urn:microsoft.com/office/officeart/2005/8/layout/StepDownProcess"/>
    <dgm:cxn modelId="{8BAF88D0-213F-0A43-9B5F-634BE36DF220}" type="presParOf" srcId="{01B528ED-B58B-A54B-ABBA-537B1D58234E}" destId="{2AD40792-CF41-1C4C-8EAD-27617F87E1C3}" srcOrd="1" destOrd="0" presId="urn:microsoft.com/office/officeart/2005/8/layout/StepDownProcess"/>
    <dgm:cxn modelId="{5D149E48-4C01-A54A-AB8F-D63279D126E8}" type="presParOf" srcId="{01B528ED-B58B-A54B-ABBA-537B1D58234E}" destId="{4169DC1A-B04B-F449-8608-8693FF4B4308}" srcOrd="2" destOrd="0" presId="urn:microsoft.com/office/officeart/2005/8/layout/StepDownProcess"/>
    <dgm:cxn modelId="{FB34CFCA-BDBE-4945-AAF2-CA79CF73856E}" type="presParOf" srcId="{23E5170C-B8A6-F44B-9581-2AC3CA1D3998}" destId="{A469410A-F1A7-1047-B40C-F196DECF1BC0}" srcOrd="3" destOrd="0" presId="urn:microsoft.com/office/officeart/2005/8/layout/StepDownProcess"/>
    <dgm:cxn modelId="{6184EFC5-C9FD-784B-9C11-8C750D88E11E}" type="presParOf" srcId="{23E5170C-B8A6-F44B-9581-2AC3CA1D3998}" destId="{4A4160D8-B533-6648-A3EE-F4A75AB3E423}" srcOrd="4" destOrd="0" presId="urn:microsoft.com/office/officeart/2005/8/layout/StepDownProcess"/>
    <dgm:cxn modelId="{8844D0FD-199D-EE49-96F0-091139D05337}" type="presParOf" srcId="{4A4160D8-B533-6648-A3EE-F4A75AB3E423}" destId="{2EBFA748-6D5D-844F-A3DE-F62C6B89D192}" srcOrd="0" destOrd="0" presId="urn:microsoft.com/office/officeart/2005/8/layout/StepDownProcess"/>
    <dgm:cxn modelId="{ECED0DDF-61B4-624F-8AC0-D8EA3F4B10B6}" type="presParOf" srcId="{4A4160D8-B533-6648-A3EE-F4A75AB3E423}" destId="{1DA98D67-122B-A444-8A7E-4042EF2A7E0D}" srcOrd="1" destOrd="0" presId="urn:microsoft.com/office/officeart/2005/8/layout/StepDownProcess"/>
    <dgm:cxn modelId="{C116C5F3-D8F0-3048-8E81-2E2781DB1CD4}" type="presParOf" srcId="{4A4160D8-B533-6648-A3EE-F4A75AB3E423}" destId="{0D2A138A-6E51-8341-BB41-3D1ACE5524AF}" srcOrd="2" destOrd="0" presId="urn:microsoft.com/office/officeart/2005/8/layout/StepDownProcess"/>
    <dgm:cxn modelId="{0AF971B0-10D6-4E4C-8B2B-B7892035905B}" type="presParOf" srcId="{23E5170C-B8A6-F44B-9581-2AC3CA1D3998}" destId="{E07F0AA1-8BBB-5342-8510-0E5EF9F0A818}" srcOrd="5" destOrd="0" presId="urn:microsoft.com/office/officeart/2005/8/layout/StepDownProcess"/>
    <dgm:cxn modelId="{0DCBF433-9813-5941-85BA-76503B904A99}" type="presParOf" srcId="{23E5170C-B8A6-F44B-9581-2AC3CA1D3998}" destId="{4A18DD2C-C852-3043-9708-4BD326892953}" srcOrd="6" destOrd="0" presId="urn:microsoft.com/office/officeart/2005/8/layout/StepDownProcess"/>
    <dgm:cxn modelId="{3EF29022-359D-9B40-A46B-07DF116D6231}" type="presParOf" srcId="{4A18DD2C-C852-3043-9708-4BD326892953}" destId="{EC805989-A154-FB46-AC4B-BF51E42AA65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E78D19-17B6-E846-A5A8-CAEDD40E7AAA}" type="doc">
      <dgm:prSet loTypeId="urn:microsoft.com/office/officeart/2005/8/layout/StepDownProcess" loCatId="" qsTypeId="urn:microsoft.com/office/officeart/2005/8/quickstyle/simple1" qsCatId="simple" csTypeId="urn:microsoft.com/office/officeart/2005/8/colors/colorful1" csCatId="colorful" phldr="1"/>
      <dgm:spPr/>
      <dgm:t>
        <a:bodyPr/>
        <a:lstStyle/>
        <a:p>
          <a:endParaRPr lang="en-US"/>
        </a:p>
      </dgm:t>
    </dgm:pt>
    <dgm:pt modelId="{17EA6739-F8CA-C34C-85B9-817485C6191A}">
      <dgm:prSet phldrT="[Text]" custT="1"/>
      <dgm:spPr/>
      <dgm:t>
        <a:bodyPr/>
        <a:lstStyle/>
        <a:p>
          <a:r>
            <a:rPr lang="en-US" altLang="zh-CN" sz="2800" dirty="0"/>
            <a:t>Observe</a:t>
          </a:r>
          <a:endParaRPr lang="en-US" sz="2800" dirty="0"/>
        </a:p>
      </dgm:t>
    </dgm:pt>
    <dgm:pt modelId="{982D2540-8644-C540-85F5-46435503CD3F}" type="parTrans" cxnId="{CB1FBA27-58FA-4B4F-94D3-0C2DC662D43D}">
      <dgm:prSet/>
      <dgm:spPr/>
      <dgm:t>
        <a:bodyPr/>
        <a:lstStyle/>
        <a:p>
          <a:endParaRPr lang="en-US"/>
        </a:p>
      </dgm:t>
    </dgm:pt>
    <dgm:pt modelId="{1C2C175A-C911-5C49-B4AE-9EDA1A4C2597}" type="sibTrans" cxnId="{CB1FBA27-58FA-4B4F-94D3-0C2DC662D43D}">
      <dgm:prSet/>
      <dgm:spPr/>
      <dgm:t>
        <a:bodyPr/>
        <a:lstStyle/>
        <a:p>
          <a:endParaRPr lang="en-US"/>
        </a:p>
      </dgm:t>
    </dgm:pt>
    <dgm:pt modelId="{3D1A129A-DEF6-BA46-94DC-5404779075A7}">
      <dgm:prSet phldrT="[Text]" custT="1"/>
      <dgm:spPr/>
      <dgm:t>
        <a:bodyPr/>
        <a:lstStyle/>
        <a:p>
          <a:r>
            <a:rPr lang="en-US" altLang="zh-CN" sz="2800" dirty="0">
              <a:solidFill>
                <a:srgbClr val="C00000"/>
              </a:solidFill>
            </a:rPr>
            <a:t>ML Methods</a:t>
          </a:r>
          <a:endParaRPr lang="en-US" sz="2800" dirty="0">
            <a:solidFill>
              <a:srgbClr val="C00000"/>
            </a:solidFill>
          </a:endParaRPr>
        </a:p>
      </dgm:t>
    </dgm:pt>
    <dgm:pt modelId="{354121EE-A3D3-8C4E-9C99-25F45CAE4154}" type="parTrans" cxnId="{DF5F4A1E-D6B2-0B47-A9A0-B0097B496490}">
      <dgm:prSet/>
      <dgm:spPr/>
      <dgm:t>
        <a:bodyPr/>
        <a:lstStyle/>
        <a:p>
          <a:endParaRPr lang="en-US"/>
        </a:p>
      </dgm:t>
    </dgm:pt>
    <dgm:pt modelId="{A3B25385-5B03-4141-9B02-27AD516B38E2}" type="sibTrans" cxnId="{DF5F4A1E-D6B2-0B47-A9A0-B0097B496490}">
      <dgm:prSet/>
      <dgm:spPr/>
      <dgm:t>
        <a:bodyPr/>
        <a:lstStyle/>
        <a:p>
          <a:endParaRPr lang="en-US"/>
        </a:p>
      </dgm:t>
    </dgm:pt>
    <dgm:pt modelId="{A456482F-8748-8245-A363-6D10F522C2E7}">
      <dgm:prSet phldrT="[Text]" custT="1"/>
      <dgm:spPr/>
      <dgm:t>
        <a:bodyPr/>
        <a:lstStyle/>
        <a:p>
          <a:r>
            <a:rPr lang="en-US" altLang="zh-CN" sz="2800" dirty="0"/>
            <a:t>Optimize</a:t>
          </a:r>
          <a:endParaRPr lang="en-US" sz="2800" dirty="0"/>
        </a:p>
      </dgm:t>
    </dgm:pt>
    <dgm:pt modelId="{6EE964BC-81DF-A447-9ED3-D9EFB7DE6C9B}" type="parTrans" cxnId="{3BACE8A6-EDD7-2548-AA35-CE43B3CA51DE}">
      <dgm:prSet/>
      <dgm:spPr/>
      <dgm:t>
        <a:bodyPr/>
        <a:lstStyle/>
        <a:p>
          <a:endParaRPr lang="en-US"/>
        </a:p>
      </dgm:t>
    </dgm:pt>
    <dgm:pt modelId="{DA28879B-C42C-A445-A6FB-3C39BB61C58C}" type="sibTrans" cxnId="{3BACE8A6-EDD7-2548-AA35-CE43B3CA51DE}">
      <dgm:prSet/>
      <dgm:spPr/>
      <dgm:t>
        <a:bodyPr/>
        <a:lstStyle/>
        <a:p>
          <a:endParaRPr lang="en-US"/>
        </a:p>
      </dgm:t>
    </dgm:pt>
    <dgm:pt modelId="{24E63715-4603-374A-AF63-3613DFD46AB8}">
      <dgm:prSet phldrT="[Text]" custT="1"/>
      <dgm:spPr/>
      <dgm:t>
        <a:bodyPr/>
        <a:lstStyle/>
        <a:p>
          <a:r>
            <a:rPr lang="en-US" altLang="zh-CN" sz="2800" dirty="0"/>
            <a:t>Intervene</a:t>
          </a:r>
          <a:endParaRPr lang="en-US" sz="2800" dirty="0"/>
        </a:p>
      </dgm:t>
    </dgm:pt>
    <dgm:pt modelId="{3AFDD24B-F155-1E44-9B18-F23A58B04640}" type="parTrans" cxnId="{1A6FEE74-D23D-654D-94EB-ED286AD2699D}">
      <dgm:prSet/>
      <dgm:spPr/>
      <dgm:t>
        <a:bodyPr/>
        <a:lstStyle/>
        <a:p>
          <a:endParaRPr lang="en-US"/>
        </a:p>
      </dgm:t>
    </dgm:pt>
    <dgm:pt modelId="{0DE43774-D77B-2443-971D-602F583F755A}" type="sibTrans" cxnId="{1A6FEE74-D23D-654D-94EB-ED286AD2699D}">
      <dgm:prSet/>
      <dgm:spPr/>
      <dgm:t>
        <a:bodyPr/>
        <a:lstStyle/>
        <a:p>
          <a:endParaRPr lang="en-US"/>
        </a:p>
      </dgm:t>
    </dgm:pt>
    <dgm:pt modelId="{23E5170C-B8A6-F44B-9581-2AC3CA1D3998}" type="pres">
      <dgm:prSet presAssocID="{CCE78D19-17B6-E846-A5A8-CAEDD40E7AAA}" presName="rootnode" presStyleCnt="0">
        <dgm:presLayoutVars>
          <dgm:chMax/>
          <dgm:chPref/>
          <dgm:dir/>
          <dgm:animLvl val="lvl"/>
        </dgm:presLayoutVars>
      </dgm:prSet>
      <dgm:spPr/>
    </dgm:pt>
    <dgm:pt modelId="{D2FB3367-631E-8241-A200-839E5A0CE170}" type="pres">
      <dgm:prSet presAssocID="{17EA6739-F8CA-C34C-85B9-817485C6191A}" presName="composite" presStyleCnt="0"/>
      <dgm:spPr/>
    </dgm:pt>
    <dgm:pt modelId="{0E53C297-2D38-4C41-8826-9716753DED3C}" type="pres">
      <dgm:prSet presAssocID="{17EA6739-F8CA-C34C-85B9-817485C6191A}" presName="bentUpArrow1" presStyleLbl="alignImgPlace1" presStyleIdx="0" presStyleCnt="3" custLinFactNeighborX="0" custLinFactNeighborY="-31057"/>
      <dgm:spPr/>
    </dgm:pt>
    <dgm:pt modelId="{B4B594A2-0B89-124E-B551-B6B93878A100}" type="pres">
      <dgm:prSet presAssocID="{17EA6739-F8CA-C34C-85B9-817485C6191A}" presName="ParentText" presStyleLbl="node1" presStyleIdx="0" presStyleCnt="4" custScaleX="101068" custScaleY="59069">
        <dgm:presLayoutVars>
          <dgm:chMax val="1"/>
          <dgm:chPref val="1"/>
          <dgm:bulletEnabled val="1"/>
        </dgm:presLayoutVars>
      </dgm:prSet>
      <dgm:spPr/>
    </dgm:pt>
    <dgm:pt modelId="{9519ED34-6928-F249-8C5E-9B2E8E03E8B6}" type="pres">
      <dgm:prSet presAssocID="{17EA6739-F8CA-C34C-85B9-817485C6191A}" presName="ChildText" presStyleLbl="revTx" presStyleIdx="0" presStyleCnt="3" custScaleX="101347" custLinFactX="200000" custLinFactNeighborX="262777" custLinFactNeighborY="47384">
        <dgm:presLayoutVars>
          <dgm:chMax val="0"/>
          <dgm:chPref val="0"/>
          <dgm:bulletEnabled val="1"/>
        </dgm:presLayoutVars>
      </dgm:prSet>
      <dgm:spPr/>
    </dgm:pt>
    <dgm:pt modelId="{8A1B079A-6E62-9F44-B0E2-2BA6C56B75E6}" type="pres">
      <dgm:prSet presAssocID="{1C2C175A-C911-5C49-B4AE-9EDA1A4C2597}" presName="sibTrans" presStyleCnt="0"/>
      <dgm:spPr/>
    </dgm:pt>
    <dgm:pt modelId="{01B528ED-B58B-A54B-ABBA-537B1D58234E}" type="pres">
      <dgm:prSet presAssocID="{3D1A129A-DEF6-BA46-94DC-5404779075A7}" presName="composite" presStyleCnt="0"/>
      <dgm:spPr/>
    </dgm:pt>
    <dgm:pt modelId="{28CEAD04-30CF-4049-872A-D7E293BE1E29}" type="pres">
      <dgm:prSet presAssocID="{3D1A129A-DEF6-BA46-94DC-5404779075A7}" presName="bentUpArrow1" presStyleLbl="alignImgPlace1" presStyleIdx="1" presStyleCnt="3" custLinFactNeighborX="-7040" custLinFactNeighborY="-48354"/>
      <dgm:spPr/>
    </dgm:pt>
    <dgm:pt modelId="{2AD40792-CF41-1C4C-8EAD-27617F87E1C3}" type="pres">
      <dgm:prSet presAssocID="{3D1A129A-DEF6-BA46-94DC-5404779075A7}" presName="ParentText" presStyleLbl="node1" presStyleIdx="1" presStyleCnt="4" custScaleX="101068" custScaleY="59069" custLinFactNeighborX="-2976" custLinFactNeighborY="-14454">
        <dgm:presLayoutVars>
          <dgm:chMax val="1"/>
          <dgm:chPref val="1"/>
          <dgm:bulletEnabled val="1"/>
        </dgm:presLayoutVars>
      </dgm:prSet>
      <dgm:spPr/>
    </dgm:pt>
    <dgm:pt modelId="{4169DC1A-B04B-F449-8608-8693FF4B4308}" type="pres">
      <dgm:prSet presAssocID="{3D1A129A-DEF6-BA46-94DC-5404779075A7}" presName="ChildText" presStyleLbl="revTx" presStyleIdx="1" presStyleCnt="3">
        <dgm:presLayoutVars>
          <dgm:chMax val="0"/>
          <dgm:chPref val="0"/>
          <dgm:bulletEnabled val="1"/>
        </dgm:presLayoutVars>
      </dgm:prSet>
      <dgm:spPr/>
    </dgm:pt>
    <dgm:pt modelId="{A469410A-F1A7-1047-B40C-F196DECF1BC0}" type="pres">
      <dgm:prSet presAssocID="{A3B25385-5B03-4141-9B02-27AD516B38E2}" presName="sibTrans" presStyleCnt="0"/>
      <dgm:spPr/>
    </dgm:pt>
    <dgm:pt modelId="{4A4160D8-B533-6648-A3EE-F4A75AB3E423}" type="pres">
      <dgm:prSet presAssocID="{A456482F-8748-8245-A363-6D10F522C2E7}" presName="composite" presStyleCnt="0"/>
      <dgm:spPr/>
    </dgm:pt>
    <dgm:pt modelId="{2EBFA748-6D5D-844F-A3DE-F62C6B89D192}" type="pres">
      <dgm:prSet presAssocID="{A456482F-8748-8245-A363-6D10F522C2E7}" presName="bentUpArrow1" presStyleLbl="alignImgPlace1" presStyleIdx="2" presStyleCnt="3" custLinFactNeighborX="-3778" custLinFactNeighborY="-63116"/>
      <dgm:spPr/>
    </dgm:pt>
    <dgm:pt modelId="{1DA98D67-122B-A444-8A7E-4042EF2A7E0D}" type="pres">
      <dgm:prSet presAssocID="{A456482F-8748-8245-A363-6D10F522C2E7}" presName="ParentText" presStyleLbl="node1" presStyleIdx="2" presStyleCnt="4" custScaleX="101068" custScaleY="59069" custLinFactNeighborX="-7115" custLinFactNeighborY="-27486">
        <dgm:presLayoutVars>
          <dgm:chMax val="1"/>
          <dgm:chPref val="1"/>
          <dgm:bulletEnabled val="1"/>
        </dgm:presLayoutVars>
      </dgm:prSet>
      <dgm:spPr/>
    </dgm:pt>
    <dgm:pt modelId="{0D2A138A-6E51-8341-BB41-3D1ACE5524AF}" type="pres">
      <dgm:prSet presAssocID="{A456482F-8748-8245-A363-6D10F522C2E7}" presName="ChildText" presStyleLbl="revTx" presStyleIdx="2" presStyleCnt="3" custLinFactX="100000" custLinFactNeighborX="121969" custLinFactNeighborY="-72656">
        <dgm:presLayoutVars>
          <dgm:chMax val="0"/>
          <dgm:chPref val="0"/>
          <dgm:bulletEnabled val="1"/>
        </dgm:presLayoutVars>
      </dgm:prSet>
      <dgm:spPr/>
    </dgm:pt>
    <dgm:pt modelId="{E07F0AA1-8BBB-5342-8510-0E5EF9F0A818}" type="pres">
      <dgm:prSet presAssocID="{DA28879B-C42C-A445-A6FB-3C39BB61C58C}" presName="sibTrans" presStyleCnt="0"/>
      <dgm:spPr/>
    </dgm:pt>
    <dgm:pt modelId="{4A18DD2C-C852-3043-9708-4BD326892953}" type="pres">
      <dgm:prSet presAssocID="{24E63715-4603-374A-AF63-3613DFD46AB8}" presName="composite" presStyleCnt="0"/>
      <dgm:spPr/>
    </dgm:pt>
    <dgm:pt modelId="{EC805989-A154-FB46-AC4B-BF51E42AA65A}" type="pres">
      <dgm:prSet presAssocID="{24E63715-4603-374A-AF63-3613DFD46AB8}" presName="ParentText" presStyleLbl="node1" presStyleIdx="3" presStyleCnt="4" custScaleX="101068" custScaleY="59069" custLinFactNeighborX="-5356" custLinFactNeighborY="-41661">
        <dgm:presLayoutVars>
          <dgm:chMax val="1"/>
          <dgm:chPref val="1"/>
          <dgm:bulletEnabled val="1"/>
        </dgm:presLayoutVars>
      </dgm:prSet>
      <dgm:spPr/>
    </dgm:pt>
  </dgm:ptLst>
  <dgm:cxnLst>
    <dgm:cxn modelId="{F36E3D10-D2BF-2946-A0EB-684C317B2A9D}" type="presOf" srcId="{A456482F-8748-8245-A363-6D10F522C2E7}" destId="{1DA98D67-122B-A444-8A7E-4042EF2A7E0D}" srcOrd="0" destOrd="0" presId="urn:microsoft.com/office/officeart/2005/8/layout/StepDownProcess"/>
    <dgm:cxn modelId="{DAA2A21C-6FB1-FB44-805C-88CC7B05EA0A}" type="presOf" srcId="{17EA6739-F8CA-C34C-85B9-817485C6191A}" destId="{B4B594A2-0B89-124E-B551-B6B93878A100}" srcOrd="0" destOrd="0" presId="urn:microsoft.com/office/officeart/2005/8/layout/StepDownProcess"/>
    <dgm:cxn modelId="{DF5F4A1E-D6B2-0B47-A9A0-B0097B496490}" srcId="{CCE78D19-17B6-E846-A5A8-CAEDD40E7AAA}" destId="{3D1A129A-DEF6-BA46-94DC-5404779075A7}" srcOrd="1" destOrd="0" parTransId="{354121EE-A3D3-8C4E-9C99-25F45CAE4154}" sibTransId="{A3B25385-5B03-4141-9B02-27AD516B38E2}"/>
    <dgm:cxn modelId="{CB1FBA27-58FA-4B4F-94D3-0C2DC662D43D}" srcId="{CCE78D19-17B6-E846-A5A8-CAEDD40E7AAA}" destId="{17EA6739-F8CA-C34C-85B9-817485C6191A}" srcOrd="0" destOrd="0" parTransId="{982D2540-8644-C540-85F5-46435503CD3F}" sibTransId="{1C2C175A-C911-5C49-B4AE-9EDA1A4C2597}"/>
    <dgm:cxn modelId="{1A6FEE74-D23D-654D-94EB-ED286AD2699D}" srcId="{CCE78D19-17B6-E846-A5A8-CAEDD40E7AAA}" destId="{24E63715-4603-374A-AF63-3613DFD46AB8}" srcOrd="3" destOrd="0" parTransId="{3AFDD24B-F155-1E44-9B18-F23A58B04640}" sibTransId="{0DE43774-D77B-2443-971D-602F583F755A}"/>
    <dgm:cxn modelId="{DFA1B38A-C760-2B49-BEB1-F5BB3713544F}" type="presOf" srcId="{CCE78D19-17B6-E846-A5A8-CAEDD40E7AAA}" destId="{23E5170C-B8A6-F44B-9581-2AC3CA1D3998}" srcOrd="0" destOrd="0" presId="urn:microsoft.com/office/officeart/2005/8/layout/StepDownProcess"/>
    <dgm:cxn modelId="{3BACE8A6-EDD7-2548-AA35-CE43B3CA51DE}" srcId="{CCE78D19-17B6-E846-A5A8-CAEDD40E7AAA}" destId="{A456482F-8748-8245-A363-6D10F522C2E7}" srcOrd="2" destOrd="0" parTransId="{6EE964BC-81DF-A447-9ED3-D9EFB7DE6C9B}" sibTransId="{DA28879B-C42C-A445-A6FB-3C39BB61C58C}"/>
    <dgm:cxn modelId="{B0ED07E1-7FD8-B841-8080-65A129D2DBBC}" type="presOf" srcId="{24E63715-4603-374A-AF63-3613DFD46AB8}" destId="{EC805989-A154-FB46-AC4B-BF51E42AA65A}" srcOrd="0" destOrd="0" presId="urn:microsoft.com/office/officeart/2005/8/layout/StepDownProcess"/>
    <dgm:cxn modelId="{B389E5E6-E4AD-0C4B-947B-52C3529903CC}" type="presOf" srcId="{3D1A129A-DEF6-BA46-94DC-5404779075A7}" destId="{2AD40792-CF41-1C4C-8EAD-27617F87E1C3}" srcOrd="0" destOrd="0" presId="urn:microsoft.com/office/officeart/2005/8/layout/StepDownProcess"/>
    <dgm:cxn modelId="{997BD3BC-78B8-6446-9915-E57682AC5F8E}" type="presParOf" srcId="{23E5170C-B8A6-F44B-9581-2AC3CA1D3998}" destId="{D2FB3367-631E-8241-A200-839E5A0CE170}" srcOrd="0" destOrd="0" presId="urn:microsoft.com/office/officeart/2005/8/layout/StepDownProcess"/>
    <dgm:cxn modelId="{FCF9FBC3-F434-4D42-9D89-836E42F5B550}" type="presParOf" srcId="{D2FB3367-631E-8241-A200-839E5A0CE170}" destId="{0E53C297-2D38-4C41-8826-9716753DED3C}" srcOrd="0" destOrd="0" presId="urn:microsoft.com/office/officeart/2005/8/layout/StepDownProcess"/>
    <dgm:cxn modelId="{9BD6B2F6-C1BB-2845-80B4-93624644B5F0}" type="presParOf" srcId="{D2FB3367-631E-8241-A200-839E5A0CE170}" destId="{B4B594A2-0B89-124E-B551-B6B93878A100}" srcOrd="1" destOrd="0" presId="urn:microsoft.com/office/officeart/2005/8/layout/StepDownProcess"/>
    <dgm:cxn modelId="{85ABB80B-12B6-EB4F-A0AF-67E33C518499}" type="presParOf" srcId="{D2FB3367-631E-8241-A200-839E5A0CE170}" destId="{9519ED34-6928-F249-8C5E-9B2E8E03E8B6}" srcOrd="2" destOrd="0" presId="urn:microsoft.com/office/officeart/2005/8/layout/StepDownProcess"/>
    <dgm:cxn modelId="{11D9D415-718E-5E4C-AAB0-29FF99036FC7}" type="presParOf" srcId="{23E5170C-B8A6-F44B-9581-2AC3CA1D3998}" destId="{8A1B079A-6E62-9F44-B0E2-2BA6C56B75E6}" srcOrd="1" destOrd="0" presId="urn:microsoft.com/office/officeart/2005/8/layout/StepDownProcess"/>
    <dgm:cxn modelId="{944EC144-3A2A-294A-864C-4FAE992D41B5}" type="presParOf" srcId="{23E5170C-B8A6-F44B-9581-2AC3CA1D3998}" destId="{01B528ED-B58B-A54B-ABBA-537B1D58234E}" srcOrd="2" destOrd="0" presId="urn:microsoft.com/office/officeart/2005/8/layout/StepDownProcess"/>
    <dgm:cxn modelId="{BDF7EB23-C709-7B41-AF96-B622FC8BA6C6}" type="presParOf" srcId="{01B528ED-B58B-A54B-ABBA-537B1D58234E}" destId="{28CEAD04-30CF-4049-872A-D7E293BE1E29}" srcOrd="0" destOrd="0" presId="urn:microsoft.com/office/officeart/2005/8/layout/StepDownProcess"/>
    <dgm:cxn modelId="{8BAF88D0-213F-0A43-9B5F-634BE36DF220}" type="presParOf" srcId="{01B528ED-B58B-A54B-ABBA-537B1D58234E}" destId="{2AD40792-CF41-1C4C-8EAD-27617F87E1C3}" srcOrd="1" destOrd="0" presId="urn:microsoft.com/office/officeart/2005/8/layout/StepDownProcess"/>
    <dgm:cxn modelId="{5D149E48-4C01-A54A-AB8F-D63279D126E8}" type="presParOf" srcId="{01B528ED-B58B-A54B-ABBA-537B1D58234E}" destId="{4169DC1A-B04B-F449-8608-8693FF4B4308}" srcOrd="2" destOrd="0" presId="urn:microsoft.com/office/officeart/2005/8/layout/StepDownProcess"/>
    <dgm:cxn modelId="{FB34CFCA-BDBE-4945-AAF2-CA79CF73856E}" type="presParOf" srcId="{23E5170C-B8A6-F44B-9581-2AC3CA1D3998}" destId="{A469410A-F1A7-1047-B40C-F196DECF1BC0}" srcOrd="3" destOrd="0" presId="urn:microsoft.com/office/officeart/2005/8/layout/StepDownProcess"/>
    <dgm:cxn modelId="{6184EFC5-C9FD-784B-9C11-8C750D88E11E}" type="presParOf" srcId="{23E5170C-B8A6-F44B-9581-2AC3CA1D3998}" destId="{4A4160D8-B533-6648-A3EE-F4A75AB3E423}" srcOrd="4" destOrd="0" presId="urn:microsoft.com/office/officeart/2005/8/layout/StepDownProcess"/>
    <dgm:cxn modelId="{8844D0FD-199D-EE49-96F0-091139D05337}" type="presParOf" srcId="{4A4160D8-B533-6648-A3EE-F4A75AB3E423}" destId="{2EBFA748-6D5D-844F-A3DE-F62C6B89D192}" srcOrd="0" destOrd="0" presId="urn:microsoft.com/office/officeart/2005/8/layout/StepDownProcess"/>
    <dgm:cxn modelId="{ECED0DDF-61B4-624F-8AC0-D8EA3F4B10B6}" type="presParOf" srcId="{4A4160D8-B533-6648-A3EE-F4A75AB3E423}" destId="{1DA98D67-122B-A444-8A7E-4042EF2A7E0D}" srcOrd="1" destOrd="0" presId="urn:microsoft.com/office/officeart/2005/8/layout/StepDownProcess"/>
    <dgm:cxn modelId="{C116C5F3-D8F0-3048-8E81-2E2781DB1CD4}" type="presParOf" srcId="{4A4160D8-B533-6648-A3EE-F4A75AB3E423}" destId="{0D2A138A-6E51-8341-BB41-3D1ACE5524AF}" srcOrd="2" destOrd="0" presId="urn:microsoft.com/office/officeart/2005/8/layout/StepDownProcess"/>
    <dgm:cxn modelId="{0AF971B0-10D6-4E4C-8B2B-B7892035905B}" type="presParOf" srcId="{23E5170C-B8A6-F44B-9581-2AC3CA1D3998}" destId="{E07F0AA1-8BBB-5342-8510-0E5EF9F0A818}" srcOrd="5" destOrd="0" presId="urn:microsoft.com/office/officeart/2005/8/layout/StepDownProcess"/>
    <dgm:cxn modelId="{0DCBF433-9813-5941-85BA-76503B904A99}" type="presParOf" srcId="{23E5170C-B8A6-F44B-9581-2AC3CA1D3998}" destId="{4A18DD2C-C852-3043-9708-4BD326892953}" srcOrd="6" destOrd="0" presId="urn:microsoft.com/office/officeart/2005/8/layout/StepDownProcess"/>
    <dgm:cxn modelId="{3EF29022-359D-9B40-A46B-07DF116D6231}" type="presParOf" srcId="{4A18DD2C-C852-3043-9708-4BD326892953}" destId="{EC805989-A154-FB46-AC4B-BF51E42AA65A}"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E78D19-17B6-E846-A5A8-CAEDD40E7AAA}" type="doc">
      <dgm:prSet loTypeId="urn:microsoft.com/office/officeart/2005/8/layout/StepDownProcess" loCatId="" qsTypeId="urn:microsoft.com/office/officeart/2005/8/quickstyle/simple1" qsCatId="simple" csTypeId="urn:microsoft.com/office/officeart/2005/8/colors/colorful1" csCatId="colorful" phldr="1"/>
      <dgm:spPr/>
      <dgm:t>
        <a:bodyPr/>
        <a:lstStyle/>
        <a:p>
          <a:endParaRPr lang="en-US"/>
        </a:p>
      </dgm:t>
    </dgm:pt>
    <dgm:pt modelId="{17EA6739-F8CA-C34C-85B9-817485C6191A}">
      <dgm:prSet phldrT="[Text]" custT="1"/>
      <dgm:spPr/>
      <dgm:t>
        <a:bodyPr/>
        <a:lstStyle/>
        <a:p>
          <a:r>
            <a:rPr lang="en-US" altLang="zh-CN" sz="2800" dirty="0"/>
            <a:t>Observe</a:t>
          </a:r>
          <a:endParaRPr lang="en-US" sz="2800" dirty="0"/>
        </a:p>
      </dgm:t>
    </dgm:pt>
    <dgm:pt modelId="{982D2540-8644-C540-85F5-46435503CD3F}" type="parTrans" cxnId="{CB1FBA27-58FA-4B4F-94D3-0C2DC662D43D}">
      <dgm:prSet/>
      <dgm:spPr/>
      <dgm:t>
        <a:bodyPr/>
        <a:lstStyle/>
        <a:p>
          <a:endParaRPr lang="en-US"/>
        </a:p>
      </dgm:t>
    </dgm:pt>
    <dgm:pt modelId="{1C2C175A-C911-5C49-B4AE-9EDA1A4C2597}" type="sibTrans" cxnId="{CB1FBA27-58FA-4B4F-94D3-0C2DC662D43D}">
      <dgm:prSet/>
      <dgm:spPr/>
      <dgm:t>
        <a:bodyPr/>
        <a:lstStyle/>
        <a:p>
          <a:endParaRPr lang="en-US"/>
        </a:p>
      </dgm:t>
    </dgm:pt>
    <dgm:pt modelId="{3D1A129A-DEF6-BA46-94DC-5404779075A7}">
      <dgm:prSet phldrT="[Text]" custT="1"/>
      <dgm:spPr/>
      <dgm:t>
        <a:bodyPr/>
        <a:lstStyle/>
        <a:p>
          <a:r>
            <a:rPr lang="en-US" altLang="zh-CN" sz="2800" dirty="0">
              <a:solidFill>
                <a:srgbClr val="C00000"/>
              </a:solidFill>
            </a:rPr>
            <a:t>ML Methods</a:t>
          </a:r>
          <a:endParaRPr lang="en-US" sz="2800" dirty="0">
            <a:solidFill>
              <a:srgbClr val="C00000"/>
            </a:solidFill>
          </a:endParaRPr>
        </a:p>
      </dgm:t>
    </dgm:pt>
    <dgm:pt modelId="{354121EE-A3D3-8C4E-9C99-25F45CAE4154}" type="parTrans" cxnId="{DF5F4A1E-D6B2-0B47-A9A0-B0097B496490}">
      <dgm:prSet/>
      <dgm:spPr/>
      <dgm:t>
        <a:bodyPr/>
        <a:lstStyle/>
        <a:p>
          <a:endParaRPr lang="en-US"/>
        </a:p>
      </dgm:t>
    </dgm:pt>
    <dgm:pt modelId="{A3B25385-5B03-4141-9B02-27AD516B38E2}" type="sibTrans" cxnId="{DF5F4A1E-D6B2-0B47-A9A0-B0097B496490}">
      <dgm:prSet/>
      <dgm:spPr/>
      <dgm:t>
        <a:bodyPr/>
        <a:lstStyle/>
        <a:p>
          <a:endParaRPr lang="en-US"/>
        </a:p>
      </dgm:t>
    </dgm:pt>
    <dgm:pt modelId="{A456482F-8748-8245-A363-6D10F522C2E7}">
      <dgm:prSet phldrT="[Text]" custT="1"/>
      <dgm:spPr/>
      <dgm:t>
        <a:bodyPr/>
        <a:lstStyle/>
        <a:p>
          <a:r>
            <a:rPr lang="en-US" altLang="zh-CN" sz="2800" dirty="0"/>
            <a:t>Optimize</a:t>
          </a:r>
          <a:endParaRPr lang="en-US" sz="2800" dirty="0"/>
        </a:p>
      </dgm:t>
    </dgm:pt>
    <dgm:pt modelId="{6EE964BC-81DF-A447-9ED3-D9EFB7DE6C9B}" type="parTrans" cxnId="{3BACE8A6-EDD7-2548-AA35-CE43B3CA51DE}">
      <dgm:prSet/>
      <dgm:spPr/>
      <dgm:t>
        <a:bodyPr/>
        <a:lstStyle/>
        <a:p>
          <a:endParaRPr lang="en-US"/>
        </a:p>
      </dgm:t>
    </dgm:pt>
    <dgm:pt modelId="{DA28879B-C42C-A445-A6FB-3C39BB61C58C}" type="sibTrans" cxnId="{3BACE8A6-EDD7-2548-AA35-CE43B3CA51DE}">
      <dgm:prSet/>
      <dgm:spPr/>
      <dgm:t>
        <a:bodyPr/>
        <a:lstStyle/>
        <a:p>
          <a:endParaRPr lang="en-US"/>
        </a:p>
      </dgm:t>
    </dgm:pt>
    <dgm:pt modelId="{24E63715-4603-374A-AF63-3613DFD46AB8}">
      <dgm:prSet phldrT="[Text]" custT="1"/>
      <dgm:spPr/>
      <dgm:t>
        <a:bodyPr/>
        <a:lstStyle/>
        <a:p>
          <a:r>
            <a:rPr lang="en-US" altLang="zh-CN" sz="2800" dirty="0"/>
            <a:t>Intervene</a:t>
          </a:r>
          <a:endParaRPr lang="en-US" sz="2800" dirty="0"/>
        </a:p>
      </dgm:t>
    </dgm:pt>
    <dgm:pt modelId="{3AFDD24B-F155-1E44-9B18-F23A58B04640}" type="parTrans" cxnId="{1A6FEE74-D23D-654D-94EB-ED286AD2699D}">
      <dgm:prSet/>
      <dgm:spPr/>
      <dgm:t>
        <a:bodyPr/>
        <a:lstStyle/>
        <a:p>
          <a:endParaRPr lang="en-US"/>
        </a:p>
      </dgm:t>
    </dgm:pt>
    <dgm:pt modelId="{0DE43774-D77B-2443-971D-602F583F755A}" type="sibTrans" cxnId="{1A6FEE74-D23D-654D-94EB-ED286AD2699D}">
      <dgm:prSet/>
      <dgm:spPr/>
      <dgm:t>
        <a:bodyPr/>
        <a:lstStyle/>
        <a:p>
          <a:endParaRPr lang="en-US"/>
        </a:p>
      </dgm:t>
    </dgm:pt>
    <dgm:pt modelId="{23E5170C-B8A6-F44B-9581-2AC3CA1D3998}" type="pres">
      <dgm:prSet presAssocID="{CCE78D19-17B6-E846-A5A8-CAEDD40E7AAA}" presName="rootnode" presStyleCnt="0">
        <dgm:presLayoutVars>
          <dgm:chMax/>
          <dgm:chPref/>
          <dgm:dir/>
          <dgm:animLvl val="lvl"/>
        </dgm:presLayoutVars>
      </dgm:prSet>
      <dgm:spPr/>
    </dgm:pt>
    <dgm:pt modelId="{D2FB3367-631E-8241-A200-839E5A0CE170}" type="pres">
      <dgm:prSet presAssocID="{17EA6739-F8CA-C34C-85B9-817485C6191A}" presName="composite" presStyleCnt="0"/>
      <dgm:spPr/>
    </dgm:pt>
    <dgm:pt modelId="{0E53C297-2D38-4C41-8826-9716753DED3C}" type="pres">
      <dgm:prSet presAssocID="{17EA6739-F8CA-C34C-85B9-817485C6191A}" presName="bentUpArrow1" presStyleLbl="alignImgPlace1" presStyleIdx="0" presStyleCnt="3" custLinFactNeighborX="0" custLinFactNeighborY="-31057"/>
      <dgm:spPr/>
    </dgm:pt>
    <dgm:pt modelId="{B4B594A2-0B89-124E-B551-B6B93878A100}" type="pres">
      <dgm:prSet presAssocID="{17EA6739-F8CA-C34C-85B9-817485C6191A}" presName="ParentText" presStyleLbl="node1" presStyleIdx="0" presStyleCnt="4" custScaleX="101068" custScaleY="59069">
        <dgm:presLayoutVars>
          <dgm:chMax val="1"/>
          <dgm:chPref val="1"/>
          <dgm:bulletEnabled val="1"/>
        </dgm:presLayoutVars>
      </dgm:prSet>
      <dgm:spPr/>
    </dgm:pt>
    <dgm:pt modelId="{9519ED34-6928-F249-8C5E-9B2E8E03E8B6}" type="pres">
      <dgm:prSet presAssocID="{17EA6739-F8CA-C34C-85B9-817485C6191A}" presName="ChildText" presStyleLbl="revTx" presStyleIdx="0" presStyleCnt="3" custScaleX="101347" custLinFactX="200000" custLinFactNeighborX="262777" custLinFactNeighborY="47384">
        <dgm:presLayoutVars>
          <dgm:chMax val="0"/>
          <dgm:chPref val="0"/>
          <dgm:bulletEnabled val="1"/>
        </dgm:presLayoutVars>
      </dgm:prSet>
      <dgm:spPr/>
    </dgm:pt>
    <dgm:pt modelId="{8A1B079A-6E62-9F44-B0E2-2BA6C56B75E6}" type="pres">
      <dgm:prSet presAssocID="{1C2C175A-C911-5C49-B4AE-9EDA1A4C2597}" presName="sibTrans" presStyleCnt="0"/>
      <dgm:spPr/>
    </dgm:pt>
    <dgm:pt modelId="{01B528ED-B58B-A54B-ABBA-537B1D58234E}" type="pres">
      <dgm:prSet presAssocID="{3D1A129A-DEF6-BA46-94DC-5404779075A7}" presName="composite" presStyleCnt="0"/>
      <dgm:spPr/>
    </dgm:pt>
    <dgm:pt modelId="{28CEAD04-30CF-4049-872A-D7E293BE1E29}" type="pres">
      <dgm:prSet presAssocID="{3D1A129A-DEF6-BA46-94DC-5404779075A7}" presName="bentUpArrow1" presStyleLbl="alignImgPlace1" presStyleIdx="1" presStyleCnt="3" custLinFactNeighborX="-7040" custLinFactNeighborY="-48354"/>
      <dgm:spPr/>
    </dgm:pt>
    <dgm:pt modelId="{2AD40792-CF41-1C4C-8EAD-27617F87E1C3}" type="pres">
      <dgm:prSet presAssocID="{3D1A129A-DEF6-BA46-94DC-5404779075A7}" presName="ParentText" presStyleLbl="node1" presStyleIdx="1" presStyleCnt="4" custScaleX="101068" custScaleY="59069" custLinFactNeighborX="-2976" custLinFactNeighborY="-14454">
        <dgm:presLayoutVars>
          <dgm:chMax val="1"/>
          <dgm:chPref val="1"/>
          <dgm:bulletEnabled val="1"/>
        </dgm:presLayoutVars>
      </dgm:prSet>
      <dgm:spPr/>
    </dgm:pt>
    <dgm:pt modelId="{4169DC1A-B04B-F449-8608-8693FF4B4308}" type="pres">
      <dgm:prSet presAssocID="{3D1A129A-DEF6-BA46-94DC-5404779075A7}" presName="ChildText" presStyleLbl="revTx" presStyleIdx="1" presStyleCnt="3">
        <dgm:presLayoutVars>
          <dgm:chMax val="0"/>
          <dgm:chPref val="0"/>
          <dgm:bulletEnabled val="1"/>
        </dgm:presLayoutVars>
      </dgm:prSet>
      <dgm:spPr/>
    </dgm:pt>
    <dgm:pt modelId="{A469410A-F1A7-1047-B40C-F196DECF1BC0}" type="pres">
      <dgm:prSet presAssocID="{A3B25385-5B03-4141-9B02-27AD516B38E2}" presName="sibTrans" presStyleCnt="0"/>
      <dgm:spPr/>
    </dgm:pt>
    <dgm:pt modelId="{4A4160D8-B533-6648-A3EE-F4A75AB3E423}" type="pres">
      <dgm:prSet presAssocID="{A456482F-8748-8245-A363-6D10F522C2E7}" presName="composite" presStyleCnt="0"/>
      <dgm:spPr/>
    </dgm:pt>
    <dgm:pt modelId="{2EBFA748-6D5D-844F-A3DE-F62C6B89D192}" type="pres">
      <dgm:prSet presAssocID="{A456482F-8748-8245-A363-6D10F522C2E7}" presName="bentUpArrow1" presStyleLbl="alignImgPlace1" presStyleIdx="2" presStyleCnt="3" custLinFactNeighborX="-3778" custLinFactNeighborY="-63116"/>
      <dgm:spPr/>
    </dgm:pt>
    <dgm:pt modelId="{1DA98D67-122B-A444-8A7E-4042EF2A7E0D}" type="pres">
      <dgm:prSet presAssocID="{A456482F-8748-8245-A363-6D10F522C2E7}" presName="ParentText" presStyleLbl="node1" presStyleIdx="2" presStyleCnt="4" custScaleX="101068" custScaleY="59069" custLinFactNeighborX="-7115" custLinFactNeighborY="-27486">
        <dgm:presLayoutVars>
          <dgm:chMax val="1"/>
          <dgm:chPref val="1"/>
          <dgm:bulletEnabled val="1"/>
        </dgm:presLayoutVars>
      </dgm:prSet>
      <dgm:spPr/>
    </dgm:pt>
    <dgm:pt modelId="{0D2A138A-6E51-8341-BB41-3D1ACE5524AF}" type="pres">
      <dgm:prSet presAssocID="{A456482F-8748-8245-A363-6D10F522C2E7}" presName="ChildText" presStyleLbl="revTx" presStyleIdx="2" presStyleCnt="3" custLinFactX="100000" custLinFactNeighborX="121969" custLinFactNeighborY="-72656">
        <dgm:presLayoutVars>
          <dgm:chMax val="0"/>
          <dgm:chPref val="0"/>
          <dgm:bulletEnabled val="1"/>
        </dgm:presLayoutVars>
      </dgm:prSet>
      <dgm:spPr/>
    </dgm:pt>
    <dgm:pt modelId="{E07F0AA1-8BBB-5342-8510-0E5EF9F0A818}" type="pres">
      <dgm:prSet presAssocID="{DA28879B-C42C-A445-A6FB-3C39BB61C58C}" presName="sibTrans" presStyleCnt="0"/>
      <dgm:spPr/>
    </dgm:pt>
    <dgm:pt modelId="{4A18DD2C-C852-3043-9708-4BD326892953}" type="pres">
      <dgm:prSet presAssocID="{24E63715-4603-374A-AF63-3613DFD46AB8}" presName="composite" presStyleCnt="0"/>
      <dgm:spPr/>
    </dgm:pt>
    <dgm:pt modelId="{EC805989-A154-FB46-AC4B-BF51E42AA65A}" type="pres">
      <dgm:prSet presAssocID="{24E63715-4603-374A-AF63-3613DFD46AB8}" presName="ParentText" presStyleLbl="node1" presStyleIdx="3" presStyleCnt="4" custScaleX="101068" custScaleY="59069" custLinFactNeighborX="-5356" custLinFactNeighborY="-41661">
        <dgm:presLayoutVars>
          <dgm:chMax val="1"/>
          <dgm:chPref val="1"/>
          <dgm:bulletEnabled val="1"/>
        </dgm:presLayoutVars>
      </dgm:prSet>
      <dgm:spPr/>
    </dgm:pt>
  </dgm:ptLst>
  <dgm:cxnLst>
    <dgm:cxn modelId="{F36E3D10-D2BF-2946-A0EB-684C317B2A9D}" type="presOf" srcId="{A456482F-8748-8245-A363-6D10F522C2E7}" destId="{1DA98D67-122B-A444-8A7E-4042EF2A7E0D}" srcOrd="0" destOrd="0" presId="urn:microsoft.com/office/officeart/2005/8/layout/StepDownProcess"/>
    <dgm:cxn modelId="{DAA2A21C-6FB1-FB44-805C-88CC7B05EA0A}" type="presOf" srcId="{17EA6739-F8CA-C34C-85B9-817485C6191A}" destId="{B4B594A2-0B89-124E-B551-B6B93878A100}" srcOrd="0" destOrd="0" presId="urn:microsoft.com/office/officeart/2005/8/layout/StepDownProcess"/>
    <dgm:cxn modelId="{DF5F4A1E-D6B2-0B47-A9A0-B0097B496490}" srcId="{CCE78D19-17B6-E846-A5A8-CAEDD40E7AAA}" destId="{3D1A129A-DEF6-BA46-94DC-5404779075A7}" srcOrd="1" destOrd="0" parTransId="{354121EE-A3D3-8C4E-9C99-25F45CAE4154}" sibTransId="{A3B25385-5B03-4141-9B02-27AD516B38E2}"/>
    <dgm:cxn modelId="{CB1FBA27-58FA-4B4F-94D3-0C2DC662D43D}" srcId="{CCE78D19-17B6-E846-A5A8-CAEDD40E7AAA}" destId="{17EA6739-F8CA-C34C-85B9-817485C6191A}" srcOrd="0" destOrd="0" parTransId="{982D2540-8644-C540-85F5-46435503CD3F}" sibTransId="{1C2C175A-C911-5C49-B4AE-9EDA1A4C2597}"/>
    <dgm:cxn modelId="{1A6FEE74-D23D-654D-94EB-ED286AD2699D}" srcId="{CCE78D19-17B6-E846-A5A8-CAEDD40E7AAA}" destId="{24E63715-4603-374A-AF63-3613DFD46AB8}" srcOrd="3" destOrd="0" parTransId="{3AFDD24B-F155-1E44-9B18-F23A58B04640}" sibTransId="{0DE43774-D77B-2443-971D-602F583F755A}"/>
    <dgm:cxn modelId="{DFA1B38A-C760-2B49-BEB1-F5BB3713544F}" type="presOf" srcId="{CCE78D19-17B6-E846-A5A8-CAEDD40E7AAA}" destId="{23E5170C-B8A6-F44B-9581-2AC3CA1D3998}" srcOrd="0" destOrd="0" presId="urn:microsoft.com/office/officeart/2005/8/layout/StepDownProcess"/>
    <dgm:cxn modelId="{3BACE8A6-EDD7-2548-AA35-CE43B3CA51DE}" srcId="{CCE78D19-17B6-E846-A5A8-CAEDD40E7AAA}" destId="{A456482F-8748-8245-A363-6D10F522C2E7}" srcOrd="2" destOrd="0" parTransId="{6EE964BC-81DF-A447-9ED3-D9EFB7DE6C9B}" sibTransId="{DA28879B-C42C-A445-A6FB-3C39BB61C58C}"/>
    <dgm:cxn modelId="{B0ED07E1-7FD8-B841-8080-65A129D2DBBC}" type="presOf" srcId="{24E63715-4603-374A-AF63-3613DFD46AB8}" destId="{EC805989-A154-FB46-AC4B-BF51E42AA65A}" srcOrd="0" destOrd="0" presId="urn:microsoft.com/office/officeart/2005/8/layout/StepDownProcess"/>
    <dgm:cxn modelId="{B389E5E6-E4AD-0C4B-947B-52C3529903CC}" type="presOf" srcId="{3D1A129A-DEF6-BA46-94DC-5404779075A7}" destId="{2AD40792-CF41-1C4C-8EAD-27617F87E1C3}" srcOrd="0" destOrd="0" presId="urn:microsoft.com/office/officeart/2005/8/layout/StepDownProcess"/>
    <dgm:cxn modelId="{997BD3BC-78B8-6446-9915-E57682AC5F8E}" type="presParOf" srcId="{23E5170C-B8A6-F44B-9581-2AC3CA1D3998}" destId="{D2FB3367-631E-8241-A200-839E5A0CE170}" srcOrd="0" destOrd="0" presId="urn:microsoft.com/office/officeart/2005/8/layout/StepDownProcess"/>
    <dgm:cxn modelId="{FCF9FBC3-F434-4D42-9D89-836E42F5B550}" type="presParOf" srcId="{D2FB3367-631E-8241-A200-839E5A0CE170}" destId="{0E53C297-2D38-4C41-8826-9716753DED3C}" srcOrd="0" destOrd="0" presId="urn:microsoft.com/office/officeart/2005/8/layout/StepDownProcess"/>
    <dgm:cxn modelId="{9BD6B2F6-C1BB-2845-80B4-93624644B5F0}" type="presParOf" srcId="{D2FB3367-631E-8241-A200-839E5A0CE170}" destId="{B4B594A2-0B89-124E-B551-B6B93878A100}" srcOrd="1" destOrd="0" presId="urn:microsoft.com/office/officeart/2005/8/layout/StepDownProcess"/>
    <dgm:cxn modelId="{85ABB80B-12B6-EB4F-A0AF-67E33C518499}" type="presParOf" srcId="{D2FB3367-631E-8241-A200-839E5A0CE170}" destId="{9519ED34-6928-F249-8C5E-9B2E8E03E8B6}" srcOrd="2" destOrd="0" presId="urn:microsoft.com/office/officeart/2005/8/layout/StepDownProcess"/>
    <dgm:cxn modelId="{11D9D415-718E-5E4C-AAB0-29FF99036FC7}" type="presParOf" srcId="{23E5170C-B8A6-F44B-9581-2AC3CA1D3998}" destId="{8A1B079A-6E62-9F44-B0E2-2BA6C56B75E6}" srcOrd="1" destOrd="0" presId="urn:microsoft.com/office/officeart/2005/8/layout/StepDownProcess"/>
    <dgm:cxn modelId="{944EC144-3A2A-294A-864C-4FAE992D41B5}" type="presParOf" srcId="{23E5170C-B8A6-F44B-9581-2AC3CA1D3998}" destId="{01B528ED-B58B-A54B-ABBA-537B1D58234E}" srcOrd="2" destOrd="0" presId="urn:microsoft.com/office/officeart/2005/8/layout/StepDownProcess"/>
    <dgm:cxn modelId="{BDF7EB23-C709-7B41-AF96-B622FC8BA6C6}" type="presParOf" srcId="{01B528ED-B58B-A54B-ABBA-537B1D58234E}" destId="{28CEAD04-30CF-4049-872A-D7E293BE1E29}" srcOrd="0" destOrd="0" presId="urn:microsoft.com/office/officeart/2005/8/layout/StepDownProcess"/>
    <dgm:cxn modelId="{8BAF88D0-213F-0A43-9B5F-634BE36DF220}" type="presParOf" srcId="{01B528ED-B58B-A54B-ABBA-537B1D58234E}" destId="{2AD40792-CF41-1C4C-8EAD-27617F87E1C3}" srcOrd="1" destOrd="0" presId="urn:microsoft.com/office/officeart/2005/8/layout/StepDownProcess"/>
    <dgm:cxn modelId="{5D149E48-4C01-A54A-AB8F-D63279D126E8}" type="presParOf" srcId="{01B528ED-B58B-A54B-ABBA-537B1D58234E}" destId="{4169DC1A-B04B-F449-8608-8693FF4B4308}" srcOrd="2" destOrd="0" presId="urn:microsoft.com/office/officeart/2005/8/layout/StepDownProcess"/>
    <dgm:cxn modelId="{FB34CFCA-BDBE-4945-AAF2-CA79CF73856E}" type="presParOf" srcId="{23E5170C-B8A6-F44B-9581-2AC3CA1D3998}" destId="{A469410A-F1A7-1047-B40C-F196DECF1BC0}" srcOrd="3" destOrd="0" presId="urn:microsoft.com/office/officeart/2005/8/layout/StepDownProcess"/>
    <dgm:cxn modelId="{6184EFC5-C9FD-784B-9C11-8C750D88E11E}" type="presParOf" srcId="{23E5170C-B8A6-F44B-9581-2AC3CA1D3998}" destId="{4A4160D8-B533-6648-A3EE-F4A75AB3E423}" srcOrd="4" destOrd="0" presId="urn:microsoft.com/office/officeart/2005/8/layout/StepDownProcess"/>
    <dgm:cxn modelId="{8844D0FD-199D-EE49-96F0-091139D05337}" type="presParOf" srcId="{4A4160D8-B533-6648-A3EE-F4A75AB3E423}" destId="{2EBFA748-6D5D-844F-A3DE-F62C6B89D192}" srcOrd="0" destOrd="0" presId="urn:microsoft.com/office/officeart/2005/8/layout/StepDownProcess"/>
    <dgm:cxn modelId="{ECED0DDF-61B4-624F-8AC0-D8EA3F4B10B6}" type="presParOf" srcId="{4A4160D8-B533-6648-A3EE-F4A75AB3E423}" destId="{1DA98D67-122B-A444-8A7E-4042EF2A7E0D}" srcOrd="1" destOrd="0" presId="urn:microsoft.com/office/officeart/2005/8/layout/StepDownProcess"/>
    <dgm:cxn modelId="{C116C5F3-D8F0-3048-8E81-2E2781DB1CD4}" type="presParOf" srcId="{4A4160D8-B533-6648-A3EE-F4A75AB3E423}" destId="{0D2A138A-6E51-8341-BB41-3D1ACE5524AF}" srcOrd="2" destOrd="0" presId="urn:microsoft.com/office/officeart/2005/8/layout/StepDownProcess"/>
    <dgm:cxn modelId="{0AF971B0-10D6-4E4C-8B2B-B7892035905B}" type="presParOf" srcId="{23E5170C-B8A6-F44B-9581-2AC3CA1D3998}" destId="{E07F0AA1-8BBB-5342-8510-0E5EF9F0A818}" srcOrd="5" destOrd="0" presId="urn:microsoft.com/office/officeart/2005/8/layout/StepDownProcess"/>
    <dgm:cxn modelId="{0DCBF433-9813-5941-85BA-76503B904A99}" type="presParOf" srcId="{23E5170C-B8A6-F44B-9581-2AC3CA1D3998}" destId="{4A18DD2C-C852-3043-9708-4BD326892953}" srcOrd="6" destOrd="0" presId="urn:microsoft.com/office/officeart/2005/8/layout/StepDownProcess"/>
    <dgm:cxn modelId="{3EF29022-359D-9B40-A46B-07DF116D6231}" type="presParOf" srcId="{4A18DD2C-C852-3043-9708-4BD326892953}" destId="{EC805989-A154-FB46-AC4B-BF51E42AA65A}" srcOrd="0" destOrd="0" presId="urn:microsoft.com/office/officeart/2005/8/layout/StepDown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E78D19-17B6-E846-A5A8-CAEDD40E7AAA}" type="doc">
      <dgm:prSet loTypeId="urn:microsoft.com/office/officeart/2005/8/layout/StepDownProcess" loCatId="" qsTypeId="urn:microsoft.com/office/officeart/2005/8/quickstyle/simple1" qsCatId="simple" csTypeId="urn:microsoft.com/office/officeart/2005/8/colors/colorful1" csCatId="colorful" phldr="1"/>
      <dgm:spPr/>
      <dgm:t>
        <a:bodyPr/>
        <a:lstStyle/>
        <a:p>
          <a:endParaRPr lang="en-US"/>
        </a:p>
      </dgm:t>
    </dgm:pt>
    <dgm:pt modelId="{17EA6739-F8CA-C34C-85B9-817485C6191A}">
      <dgm:prSet phldrT="[Text]" custT="1"/>
      <dgm:spPr/>
      <dgm:t>
        <a:bodyPr/>
        <a:lstStyle/>
        <a:p>
          <a:r>
            <a:rPr lang="en-US" altLang="zh-CN" sz="2800" dirty="0"/>
            <a:t>Observe</a:t>
          </a:r>
          <a:endParaRPr lang="en-US" sz="2800" dirty="0"/>
        </a:p>
      </dgm:t>
    </dgm:pt>
    <dgm:pt modelId="{982D2540-8644-C540-85F5-46435503CD3F}" type="parTrans" cxnId="{CB1FBA27-58FA-4B4F-94D3-0C2DC662D43D}">
      <dgm:prSet/>
      <dgm:spPr/>
      <dgm:t>
        <a:bodyPr/>
        <a:lstStyle/>
        <a:p>
          <a:endParaRPr lang="en-US"/>
        </a:p>
      </dgm:t>
    </dgm:pt>
    <dgm:pt modelId="{1C2C175A-C911-5C49-B4AE-9EDA1A4C2597}" type="sibTrans" cxnId="{CB1FBA27-58FA-4B4F-94D3-0C2DC662D43D}">
      <dgm:prSet/>
      <dgm:spPr/>
      <dgm:t>
        <a:bodyPr/>
        <a:lstStyle/>
        <a:p>
          <a:endParaRPr lang="en-US"/>
        </a:p>
      </dgm:t>
    </dgm:pt>
    <dgm:pt modelId="{3D1A129A-DEF6-BA46-94DC-5404779075A7}">
      <dgm:prSet phldrT="[Text]" custT="1"/>
      <dgm:spPr/>
      <dgm:t>
        <a:bodyPr/>
        <a:lstStyle/>
        <a:p>
          <a:r>
            <a:rPr lang="en-US" altLang="zh-CN" sz="2800" dirty="0">
              <a:solidFill>
                <a:srgbClr val="C00000"/>
              </a:solidFill>
            </a:rPr>
            <a:t>ML</a:t>
          </a:r>
          <a:r>
            <a:rPr lang="zh-CN" altLang="en-US" sz="2800" dirty="0">
              <a:solidFill>
                <a:srgbClr val="C00000"/>
              </a:solidFill>
            </a:rPr>
            <a:t> </a:t>
          </a:r>
          <a:r>
            <a:rPr lang="en-US" altLang="zh-CN" sz="2800" dirty="0">
              <a:solidFill>
                <a:srgbClr val="C00000"/>
              </a:solidFill>
            </a:rPr>
            <a:t>Methods</a:t>
          </a:r>
          <a:endParaRPr lang="en-US" sz="2800" dirty="0">
            <a:solidFill>
              <a:srgbClr val="C00000"/>
            </a:solidFill>
          </a:endParaRPr>
        </a:p>
      </dgm:t>
    </dgm:pt>
    <dgm:pt modelId="{354121EE-A3D3-8C4E-9C99-25F45CAE4154}" type="parTrans" cxnId="{DF5F4A1E-D6B2-0B47-A9A0-B0097B496490}">
      <dgm:prSet/>
      <dgm:spPr/>
      <dgm:t>
        <a:bodyPr/>
        <a:lstStyle/>
        <a:p>
          <a:endParaRPr lang="en-US"/>
        </a:p>
      </dgm:t>
    </dgm:pt>
    <dgm:pt modelId="{A3B25385-5B03-4141-9B02-27AD516B38E2}" type="sibTrans" cxnId="{DF5F4A1E-D6B2-0B47-A9A0-B0097B496490}">
      <dgm:prSet/>
      <dgm:spPr/>
      <dgm:t>
        <a:bodyPr/>
        <a:lstStyle/>
        <a:p>
          <a:endParaRPr lang="en-US"/>
        </a:p>
      </dgm:t>
    </dgm:pt>
    <dgm:pt modelId="{A456482F-8748-8245-A363-6D10F522C2E7}">
      <dgm:prSet phldrT="[Text]" custT="1"/>
      <dgm:spPr/>
      <dgm:t>
        <a:bodyPr/>
        <a:lstStyle/>
        <a:p>
          <a:r>
            <a:rPr lang="en-US" sz="2800" dirty="0"/>
            <a:t>Optimize</a:t>
          </a:r>
        </a:p>
      </dgm:t>
    </dgm:pt>
    <dgm:pt modelId="{6EE964BC-81DF-A447-9ED3-D9EFB7DE6C9B}" type="parTrans" cxnId="{3BACE8A6-EDD7-2548-AA35-CE43B3CA51DE}">
      <dgm:prSet/>
      <dgm:spPr/>
      <dgm:t>
        <a:bodyPr/>
        <a:lstStyle/>
        <a:p>
          <a:endParaRPr lang="en-US"/>
        </a:p>
      </dgm:t>
    </dgm:pt>
    <dgm:pt modelId="{DA28879B-C42C-A445-A6FB-3C39BB61C58C}" type="sibTrans" cxnId="{3BACE8A6-EDD7-2548-AA35-CE43B3CA51DE}">
      <dgm:prSet/>
      <dgm:spPr/>
      <dgm:t>
        <a:bodyPr/>
        <a:lstStyle/>
        <a:p>
          <a:endParaRPr lang="en-US"/>
        </a:p>
      </dgm:t>
    </dgm:pt>
    <dgm:pt modelId="{24E63715-4603-374A-AF63-3613DFD46AB8}">
      <dgm:prSet phldrT="[Text]" custT="1"/>
      <dgm:spPr/>
      <dgm:t>
        <a:bodyPr/>
        <a:lstStyle/>
        <a:p>
          <a:r>
            <a:rPr lang="en-US" altLang="zh-CN" sz="2800" dirty="0"/>
            <a:t>Intervene</a:t>
          </a:r>
          <a:endParaRPr lang="en-US" sz="2800" dirty="0"/>
        </a:p>
      </dgm:t>
    </dgm:pt>
    <dgm:pt modelId="{3AFDD24B-F155-1E44-9B18-F23A58B04640}" type="parTrans" cxnId="{1A6FEE74-D23D-654D-94EB-ED286AD2699D}">
      <dgm:prSet/>
      <dgm:spPr/>
      <dgm:t>
        <a:bodyPr/>
        <a:lstStyle/>
        <a:p>
          <a:endParaRPr lang="en-US"/>
        </a:p>
      </dgm:t>
    </dgm:pt>
    <dgm:pt modelId="{0DE43774-D77B-2443-971D-602F583F755A}" type="sibTrans" cxnId="{1A6FEE74-D23D-654D-94EB-ED286AD2699D}">
      <dgm:prSet/>
      <dgm:spPr/>
      <dgm:t>
        <a:bodyPr/>
        <a:lstStyle/>
        <a:p>
          <a:endParaRPr lang="en-US"/>
        </a:p>
      </dgm:t>
    </dgm:pt>
    <dgm:pt modelId="{23E5170C-B8A6-F44B-9581-2AC3CA1D3998}" type="pres">
      <dgm:prSet presAssocID="{CCE78D19-17B6-E846-A5A8-CAEDD40E7AAA}" presName="rootnode" presStyleCnt="0">
        <dgm:presLayoutVars>
          <dgm:chMax/>
          <dgm:chPref/>
          <dgm:dir/>
          <dgm:animLvl val="lvl"/>
        </dgm:presLayoutVars>
      </dgm:prSet>
      <dgm:spPr/>
    </dgm:pt>
    <dgm:pt modelId="{D2FB3367-631E-8241-A200-839E5A0CE170}" type="pres">
      <dgm:prSet presAssocID="{17EA6739-F8CA-C34C-85B9-817485C6191A}" presName="composite" presStyleCnt="0"/>
      <dgm:spPr/>
    </dgm:pt>
    <dgm:pt modelId="{0E53C297-2D38-4C41-8826-9716753DED3C}" type="pres">
      <dgm:prSet presAssocID="{17EA6739-F8CA-C34C-85B9-817485C6191A}" presName="bentUpArrow1" presStyleLbl="alignImgPlace1" presStyleIdx="0" presStyleCnt="3" custLinFactNeighborX="0" custLinFactNeighborY="-31057"/>
      <dgm:spPr/>
    </dgm:pt>
    <dgm:pt modelId="{B4B594A2-0B89-124E-B551-B6B93878A100}" type="pres">
      <dgm:prSet presAssocID="{17EA6739-F8CA-C34C-85B9-817485C6191A}" presName="ParentText" presStyleLbl="node1" presStyleIdx="0" presStyleCnt="4" custScaleX="101068" custScaleY="59069">
        <dgm:presLayoutVars>
          <dgm:chMax val="1"/>
          <dgm:chPref val="1"/>
          <dgm:bulletEnabled val="1"/>
        </dgm:presLayoutVars>
      </dgm:prSet>
      <dgm:spPr/>
    </dgm:pt>
    <dgm:pt modelId="{9519ED34-6928-F249-8C5E-9B2E8E03E8B6}" type="pres">
      <dgm:prSet presAssocID="{17EA6739-F8CA-C34C-85B9-817485C6191A}" presName="ChildText" presStyleLbl="revTx" presStyleIdx="0" presStyleCnt="3" custScaleX="101347" custLinFactX="200000" custLinFactNeighborX="262777" custLinFactNeighborY="47384">
        <dgm:presLayoutVars>
          <dgm:chMax val="0"/>
          <dgm:chPref val="0"/>
          <dgm:bulletEnabled val="1"/>
        </dgm:presLayoutVars>
      </dgm:prSet>
      <dgm:spPr/>
    </dgm:pt>
    <dgm:pt modelId="{8A1B079A-6E62-9F44-B0E2-2BA6C56B75E6}" type="pres">
      <dgm:prSet presAssocID="{1C2C175A-C911-5C49-B4AE-9EDA1A4C2597}" presName="sibTrans" presStyleCnt="0"/>
      <dgm:spPr/>
    </dgm:pt>
    <dgm:pt modelId="{01B528ED-B58B-A54B-ABBA-537B1D58234E}" type="pres">
      <dgm:prSet presAssocID="{3D1A129A-DEF6-BA46-94DC-5404779075A7}" presName="composite" presStyleCnt="0"/>
      <dgm:spPr/>
    </dgm:pt>
    <dgm:pt modelId="{28CEAD04-30CF-4049-872A-D7E293BE1E29}" type="pres">
      <dgm:prSet presAssocID="{3D1A129A-DEF6-BA46-94DC-5404779075A7}" presName="bentUpArrow1" presStyleLbl="alignImgPlace1" presStyleIdx="1" presStyleCnt="3" custLinFactNeighborX="-7040" custLinFactNeighborY="-48354"/>
      <dgm:spPr/>
    </dgm:pt>
    <dgm:pt modelId="{2AD40792-CF41-1C4C-8EAD-27617F87E1C3}" type="pres">
      <dgm:prSet presAssocID="{3D1A129A-DEF6-BA46-94DC-5404779075A7}" presName="ParentText" presStyleLbl="node1" presStyleIdx="1" presStyleCnt="4" custScaleX="101068" custScaleY="59069" custLinFactNeighborX="-2976" custLinFactNeighborY="-14454">
        <dgm:presLayoutVars>
          <dgm:chMax val="1"/>
          <dgm:chPref val="1"/>
          <dgm:bulletEnabled val="1"/>
        </dgm:presLayoutVars>
      </dgm:prSet>
      <dgm:spPr/>
    </dgm:pt>
    <dgm:pt modelId="{4169DC1A-B04B-F449-8608-8693FF4B4308}" type="pres">
      <dgm:prSet presAssocID="{3D1A129A-DEF6-BA46-94DC-5404779075A7}" presName="ChildText" presStyleLbl="revTx" presStyleIdx="1" presStyleCnt="3">
        <dgm:presLayoutVars>
          <dgm:chMax val="0"/>
          <dgm:chPref val="0"/>
          <dgm:bulletEnabled val="1"/>
        </dgm:presLayoutVars>
      </dgm:prSet>
      <dgm:spPr/>
    </dgm:pt>
    <dgm:pt modelId="{A469410A-F1A7-1047-B40C-F196DECF1BC0}" type="pres">
      <dgm:prSet presAssocID="{A3B25385-5B03-4141-9B02-27AD516B38E2}" presName="sibTrans" presStyleCnt="0"/>
      <dgm:spPr/>
    </dgm:pt>
    <dgm:pt modelId="{4A4160D8-B533-6648-A3EE-F4A75AB3E423}" type="pres">
      <dgm:prSet presAssocID="{A456482F-8748-8245-A363-6D10F522C2E7}" presName="composite" presStyleCnt="0"/>
      <dgm:spPr/>
    </dgm:pt>
    <dgm:pt modelId="{2EBFA748-6D5D-844F-A3DE-F62C6B89D192}" type="pres">
      <dgm:prSet presAssocID="{A456482F-8748-8245-A363-6D10F522C2E7}" presName="bentUpArrow1" presStyleLbl="alignImgPlace1" presStyleIdx="2" presStyleCnt="3" custLinFactNeighborX="-3778" custLinFactNeighborY="-63116"/>
      <dgm:spPr/>
    </dgm:pt>
    <dgm:pt modelId="{1DA98D67-122B-A444-8A7E-4042EF2A7E0D}" type="pres">
      <dgm:prSet presAssocID="{A456482F-8748-8245-A363-6D10F522C2E7}" presName="ParentText" presStyleLbl="node1" presStyleIdx="2" presStyleCnt="4" custScaleX="101068" custScaleY="59069" custLinFactNeighborX="-7115" custLinFactNeighborY="-27486">
        <dgm:presLayoutVars>
          <dgm:chMax val="1"/>
          <dgm:chPref val="1"/>
          <dgm:bulletEnabled val="1"/>
        </dgm:presLayoutVars>
      </dgm:prSet>
      <dgm:spPr/>
    </dgm:pt>
    <dgm:pt modelId="{0D2A138A-6E51-8341-BB41-3D1ACE5524AF}" type="pres">
      <dgm:prSet presAssocID="{A456482F-8748-8245-A363-6D10F522C2E7}" presName="ChildText" presStyleLbl="revTx" presStyleIdx="2" presStyleCnt="3" custLinFactX="100000" custLinFactNeighborX="121969" custLinFactNeighborY="-72656">
        <dgm:presLayoutVars>
          <dgm:chMax val="0"/>
          <dgm:chPref val="0"/>
          <dgm:bulletEnabled val="1"/>
        </dgm:presLayoutVars>
      </dgm:prSet>
      <dgm:spPr/>
    </dgm:pt>
    <dgm:pt modelId="{E07F0AA1-8BBB-5342-8510-0E5EF9F0A818}" type="pres">
      <dgm:prSet presAssocID="{DA28879B-C42C-A445-A6FB-3C39BB61C58C}" presName="sibTrans" presStyleCnt="0"/>
      <dgm:spPr/>
    </dgm:pt>
    <dgm:pt modelId="{4A18DD2C-C852-3043-9708-4BD326892953}" type="pres">
      <dgm:prSet presAssocID="{24E63715-4603-374A-AF63-3613DFD46AB8}" presName="composite" presStyleCnt="0"/>
      <dgm:spPr/>
    </dgm:pt>
    <dgm:pt modelId="{EC805989-A154-FB46-AC4B-BF51E42AA65A}" type="pres">
      <dgm:prSet presAssocID="{24E63715-4603-374A-AF63-3613DFD46AB8}" presName="ParentText" presStyleLbl="node1" presStyleIdx="3" presStyleCnt="4" custScaleX="101068" custScaleY="59069" custLinFactNeighborX="-5356" custLinFactNeighborY="-41661">
        <dgm:presLayoutVars>
          <dgm:chMax val="1"/>
          <dgm:chPref val="1"/>
          <dgm:bulletEnabled val="1"/>
        </dgm:presLayoutVars>
      </dgm:prSet>
      <dgm:spPr/>
    </dgm:pt>
  </dgm:ptLst>
  <dgm:cxnLst>
    <dgm:cxn modelId="{F36E3D10-D2BF-2946-A0EB-684C317B2A9D}" type="presOf" srcId="{A456482F-8748-8245-A363-6D10F522C2E7}" destId="{1DA98D67-122B-A444-8A7E-4042EF2A7E0D}" srcOrd="0" destOrd="0" presId="urn:microsoft.com/office/officeart/2005/8/layout/StepDownProcess"/>
    <dgm:cxn modelId="{DAA2A21C-6FB1-FB44-805C-88CC7B05EA0A}" type="presOf" srcId="{17EA6739-F8CA-C34C-85B9-817485C6191A}" destId="{B4B594A2-0B89-124E-B551-B6B93878A100}" srcOrd="0" destOrd="0" presId="urn:microsoft.com/office/officeart/2005/8/layout/StepDownProcess"/>
    <dgm:cxn modelId="{DF5F4A1E-D6B2-0B47-A9A0-B0097B496490}" srcId="{CCE78D19-17B6-E846-A5A8-CAEDD40E7AAA}" destId="{3D1A129A-DEF6-BA46-94DC-5404779075A7}" srcOrd="1" destOrd="0" parTransId="{354121EE-A3D3-8C4E-9C99-25F45CAE4154}" sibTransId="{A3B25385-5B03-4141-9B02-27AD516B38E2}"/>
    <dgm:cxn modelId="{CB1FBA27-58FA-4B4F-94D3-0C2DC662D43D}" srcId="{CCE78D19-17B6-E846-A5A8-CAEDD40E7AAA}" destId="{17EA6739-F8CA-C34C-85B9-817485C6191A}" srcOrd="0" destOrd="0" parTransId="{982D2540-8644-C540-85F5-46435503CD3F}" sibTransId="{1C2C175A-C911-5C49-B4AE-9EDA1A4C2597}"/>
    <dgm:cxn modelId="{1A6FEE74-D23D-654D-94EB-ED286AD2699D}" srcId="{CCE78D19-17B6-E846-A5A8-CAEDD40E7AAA}" destId="{24E63715-4603-374A-AF63-3613DFD46AB8}" srcOrd="3" destOrd="0" parTransId="{3AFDD24B-F155-1E44-9B18-F23A58B04640}" sibTransId="{0DE43774-D77B-2443-971D-602F583F755A}"/>
    <dgm:cxn modelId="{DFA1B38A-C760-2B49-BEB1-F5BB3713544F}" type="presOf" srcId="{CCE78D19-17B6-E846-A5A8-CAEDD40E7AAA}" destId="{23E5170C-B8A6-F44B-9581-2AC3CA1D3998}" srcOrd="0" destOrd="0" presId="urn:microsoft.com/office/officeart/2005/8/layout/StepDownProcess"/>
    <dgm:cxn modelId="{3BACE8A6-EDD7-2548-AA35-CE43B3CA51DE}" srcId="{CCE78D19-17B6-E846-A5A8-CAEDD40E7AAA}" destId="{A456482F-8748-8245-A363-6D10F522C2E7}" srcOrd="2" destOrd="0" parTransId="{6EE964BC-81DF-A447-9ED3-D9EFB7DE6C9B}" sibTransId="{DA28879B-C42C-A445-A6FB-3C39BB61C58C}"/>
    <dgm:cxn modelId="{B0ED07E1-7FD8-B841-8080-65A129D2DBBC}" type="presOf" srcId="{24E63715-4603-374A-AF63-3613DFD46AB8}" destId="{EC805989-A154-FB46-AC4B-BF51E42AA65A}" srcOrd="0" destOrd="0" presId="urn:microsoft.com/office/officeart/2005/8/layout/StepDownProcess"/>
    <dgm:cxn modelId="{B389E5E6-E4AD-0C4B-947B-52C3529903CC}" type="presOf" srcId="{3D1A129A-DEF6-BA46-94DC-5404779075A7}" destId="{2AD40792-CF41-1C4C-8EAD-27617F87E1C3}" srcOrd="0" destOrd="0" presId="urn:microsoft.com/office/officeart/2005/8/layout/StepDownProcess"/>
    <dgm:cxn modelId="{997BD3BC-78B8-6446-9915-E57682AC5F8E}" type="presParOf" srcId="{23E5170C-B8A6-F44B-9581-2AC3CA1D3998}" destId="{D2FB3367-631E-8241-A200-839E5A0CE170}" srcOrd="0" destOrd="0" presId="urn:microsoft.com/office/officeart/2005/8/layout/StepDownProcess"/>
    <dgm:cxn modelId="{FCF9FBC3-F434-4D42-9D89-836E42F5B550}" type="presParOf" srcId="{D2FB3367-631E-8241-A200-839E5A0CE170}" destId="{0E53C297-2D38-4C41-8826-9716753DED3C}" srcOrd="0" destOrd="0" presId="urn:microsoft.com/office/officeart/2005/8/layout/StepDownProcess"/>
    <dgm:cxn modelId="{9BD6B2F6-C1BB-2845-80B4-93624644B5F0}" type="presParOf" srcId="{D2FB3367-631E-8241-A200-839E5A0CE170}" destId="{B4B594A2-0B89-124E-B551-B6B93878A100}" srcOrd="1" destOrd="0" presId="urn:microsoft.com/office/officeart/2005/8/layout/StepDownProcess"/>
    <dgm:cxn modelId="{85ABB80B-12B6-EB4F-A0AF-67E33C518499}" type="presParOf" srcId="{D2FB3367-631E-8241-A200-839E5A0CE170}" destId="{9519ED34-6928-F249-8C5E-9B2E8E03E8B6}" srcOrd="2" destOrd="0" presId="urn:microsoft.com/office/officeart/2005/8/layout/StepDownProcess"/>
    <dgm:cxn modelId="{11D9D415-718E-5E4C-AAB0-29FF99036FC7}" type="presParOf" srcId="{23E5170C-B8A6-F44B-9581-2AC3CA1D3998}" destId="{8A1B079A-6E62-9F44-B0E2-2BA6C56B75E6}" srcOrd="1" destOrd="0" presId="urn:microsoft.com/office/officeart/2005/8/layout/StepDownProcess"/>
    <dgm:cxn modelId="{944EC144-3A2A-294A-864C-4FAE992D41B5}" type="presParOf" srcId="{23E5170C-B8A6-F44B-9581-2AC3CA1D3998}" destId="{01B528ED-B58B-A54B-ABBA-537B1D58234E}" srcOrd="2" destOrd="0" presId="urn:microsoft.com/office/officeart/2005/8/layout/StepDownProcess"/>
    <dgm:cxn modelId="{BDF7EB23-C709-7B41-AF96-B622FC8BA6C6}" type="presParOf" srcId="{01B528ED-B58B-A54B-ABBA-537B1D58234E}" destId="{28CEAD04-30CF-4049-872A-D7E293BE1E29}" srcOrd="0" destOrd="0" presId="urn:microsoft.com/office/officeart/2005/8/layout/StepDownProcess"/>
    <dgm:cxn modelId="{8BAF88D0-213F-0A43-9B5F-634BE36DF220}" type="presParOf" srcId="{01B528ED-B58B-A54B-ABBA-537B1D58234E}" destId="{2AD40792-CF41-1C4C-8EAD-27617F87E1C3}" srcOrd="1" destOrd="0" presId="urn:microsoft.com/office/officeart/2005/8/layout/StepDownProcess"/>
    <dgm:cxn modelId="{5D149E48-4C01-A54A-AB8F-D63279D126E8}" type="presParOf" srcId="{01B528ED-B58B-A54B-ABBA-537B1D58234E}" destId="{4169DC1A-B04B-F449-8608-8693FF4B4308}" srcOrd="2" destOrd="0" presId="urn:microsoft.com/office/officeart/2005/8/layout/StepDownProcess"/>
    <dgm:cxn modelId="{FB34CFCA-BDBE-4945-AAF2-CA79CF73856E}" type="presParOf" srcId="{23E5170C-B8A6-F44B-9581-2AC3CA1D3998}" destId="{A469410A-F1A7-1047-B40C-F196DECF1BC0}" srcOrd="3" destOrd="0" presId="urn:microsoft.com/office/officeart/2005/8/layout/StepDownProcess"/>
    <dgm:cxn modelId="{6184EFC5-C9FD-784B-9C11-8C750D88E11E}" type="presParOf" srcId="{23E5170C-B8A6-F44B-9581-2AC3CA1D3998}" destId="{4A4160D8-B533-6648-A3EE-F4A75AB3E423}" srcOrd="4" destOrd="0" presId="urn:microsoft.com/office/officeart/2005/8/layout/StepDownProcess"/>
    <dgm:cxn modelId="{8844D0FD-199D-EE49-96F0-091139D05337}" type="presParOf" srcId="{4A4160D8-B533-6648-A3EE-F4A75AB3E423}" destId="{2EBFA748-6D5D-844F-A3DE-F62C6B89D192}" srcOrd="0" destOrd="0" presId="urn:microsoft.com/office/officeart/2005/8/layout/StepDownProcess"/>
    <dgm:cxn modelId="{ECED0DDF-61B4-624F-8AC0-D8EA3F4B10B6}" type="presParOf" srcId="{4A4160D8-B533-6648-A3EE-F4A75AB3E423}" destId="{1DA98D67-122B-A444-8A7E-4042EF2A7E0D}" srcOrd="1" destOrd="0" presId="urn:microsoft.com/office/officeart/2005/8/layout/StepDownProcess"/>
    <dgm:cxn modelId="{C116C5F3-D8F0-3048-8E81-2E2781DB1CD4}" type="presParOf" srcId="{4A4160D8-B533-6648-A3EE-F4A75AB3E423}" destId="{0D2A138A-6E51-8341-BB41-3D1ACE5524AF}" srcOrd="2" destOrd="0" presId="urn:microsoft.com/office/officeart/2005/8/layout/StepDownProcess"/>
    <dgm:cxn modelId="{0AF971B0-10D6-4E4C-8B2B-B7892035905B}" type="presParOf" srcId="{23E5170C-B8A6-F44B-9581-2AC3CA1D3998}" destId="{E07F0AA1-8BBB-5342-8510-0E5EF9F0A818}" srcOrd="5" destOrd="0" presId="urn:microsoft.com/office/officeart/2005/8/layout/StepDownProcess"/>
    <dgm:cxn modelId="{0DCBF433-9813-5941-85BA-76503B904A99}" type="presParOf" srcId="{23E5170C-B8A6-F44B-9581-2AC3CA1D3998}" destId="{4A18DD2C-C852-3043-9708-4BD326892953}" srcOrd="6" destOrd="0" presId="urn:microsoft.com/office/officeart/2005/8/layout/StepDownProcess"/>
    <dgm:cxn modelId="{3EF29022-359D-9B40-A46B-07DF116D6231}" type="presParOf" srcId="{4A18DD2C-C852-3043-9708-4BD326892953}" destId="{EC805989-A154-FB46-AC4B-BF51E42AA65A}"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E78D19-17B6-E846-A5A8-CAEDD40E7AAA}" type="doc">
      <dgm:prSet loTypeId="urn:microsoft.com/office/officeart/2005/8/layout/StepDownProcess" loCatId="" qsTypeId="urn:microsoft.com/office/officeart/2005/8/quickstyle/simple1" qsCatId="simple" csTypeId="urn:microsoft.com/office/officeart/2005/8/colors/colorful1" csCatId="colorful" phldr="1"/>
      <dgm:spPr/>
      <dgm:t>
        <a:bodyPr/>
        <a:lstStyle/>
        <a:p>
          <a:endParaRPr lang="en-US"/>
        </a:p>
      </dgm:t>
    </dgm:pt>
    <dgm:pt modelId="{17EA6739-F8CA-C34C-85B9-817485C6191A}">
      <dgm:prSet phldrT="[Text]" custT="1"/>
      <dgm:spPr/>
      <dgm:t>
        <a:bodyPr/>
        <a:lstStyle/>
        <a:p>
          <a:r>
            <a:rPr lang="en-US" altLang="zh-CN" sz="2800" dirty="0"/>
            <a:t>Observe</a:t>
          </a:r>
          <a:endParaRPr lang="en-US" sz="2800" dirty="0"/>
        </a:p>
      </dgm:t>
    </dgm:pt>
    <dgm:pt modelId="{982D2540-8644-C540-85F5-46435503CD3F}" type="parTrans" cxnId="{CB1FBA27-58FA-4B4F-94D3-0C2DC662D43D}">
      <dgm:prSet/>
      <dgm:spPr/>
      <dgm:t>
        <a:bodyPr/>
        <a:lstStyle/>
        <a:p>
          <a:endParaRPr lang="en-US"/>
        </a:p>
      </dgm:t>
    </dgm:pt>
    <dgm:pt modelId="{1C2C175A-C911-5C49-B4AE-9EDA1A4C2597}" type="sibTrans" cxnId="{CB1FBA27-58FA-4B4F-94D3-0C2DC662D43D}">
      <dgm:prSet/>
      <dgm:spPr/>
      <dgm:t>
        <a:bodyPr/>
        <a:lstStyle/>
        <a:p>
          <a:endParaRPr lang="en-US"/>
        </a:p>
      </dgm:t>
    </dgm:pt>
    <dgm:pt modelId="{3D1A129A-DEF6-BA46-94DC-5404779075A7}">
      <dgm:prSet phldrT="[Text]" custT="1"/>
      <dgm:spPr/>
      <dgm:t>
        <a:bodyPr/>
        <a:lstStyle/>
        <a:p>
          <a:r>
            <a:rPr lang="en-US" altLang="zh-CN" sz="2800" dirty="0">
              <a:solidFill>
                <a:srgbClr val="C00000"/>
              </a:solidFill>
            </a:rPr>
            <a:t>ML</a:t>
          </a:r>
          <a:r>
            <a:rPr lang="zh-CN" altLang="en-US" sz="2800" dirty="0">
              <a:solidFill>
                <a:srgbClr val="C00000"/>
              </a:solidFill>
            </a:rPr>
            <a:t> </a:t>
          </a:r>
          <a:r>
            <a:rPr lang="en-US" altLang="zh-CN" sz="2800" dirty="0">
              <a:solidFill>
                <a:srgbClr val="C00000"/>
              </a:solidFill>
            </a:rPr>
            <a:t>Methods</a:t>
          </a:r>
          <a:endParaRPr lang="en-US" sz="2800" dirty="0">
            <a:solidFill>
              <a:srgbClr val="C00000"/>
            </a:solidFill>
          </a:endParaRPr>
        </a:p>
      </dgm:t>
    </dgm:pt>
    <dgm:pt modelId="{354121EE-A3D3-8C4E-9C99-25F45CAE4154}" type="parTrans" cxnId="{DF5F4A1E-D6B2-0B47-A9A0-B0097B496490}">
      <dgm:prSet/>
      <dgm:spPr/>
      <dgm:t>
        <a:bodyPr/>
        <a:lstStyle/>
        <a:p>
          <a:endParaRPr lang="en-US"/>
        </a:p>
      </dgm:t>
    </dgm:pt>
    <dgm:pt modelId="{A3B25385-5B03-4141-9B02-27AD516B38E2}" type="sibTrans" cxnId="{DF5F4A1E-D6B2-0B47-A9A0-B0097B496490}">
      <dgm:prSet/>
      <dgm:spPr/>
      <dgm:t>
        <a:bodyPr/>
        <a:lstStyle/>
        <a:p>
          <a:endParaRPr lang="en-US"/>
        </a:p>
      </dgm:t>
    </dgm:pt>
    <dgm:pt modelId="{A456482F-8748-8245-A363-6D10F522C2E7}">
      <dgm:prSet phldrT="[Text]" custT="1"/>
      <dgm:spPr/>
      <dgm:t>
        <a:bodyPr/>
        <a:lstStyle/>
        <a:p>
          <a:r>
            <a:rPr lang="en-US" altLang="zh-CN" sz="2800" dirty="0"/>
            <a:t>Optimize</a:t>
          </a:r>
          <a:endParaRPr lang="en-US" sz="2800" dirty="0"/>
        </a:p>
      </dgm:t>
    </dgm:pt>
    <dgm:pt modelId="{6EE964BC-81DF-A447-9ED3-D9EFB7DE6C9B}" type="parTrans" cxnId="{3BACE8A6-EDD7-2548-AA35-CE43B3CA51DE}">
      <dgm:prSet/>
      <dgm:spPr/>
      <dgm:t>
        <a:bodyPr/>
        <a:lstStyle/>
        <a:p>
          <a:endParaRPr lang="en-US"/>
        </a:p>
      </dgm:t>
    </dgm:pt>
    <dgm:pt modelId="{DA28879B-C42C-A445-A6FB-3C39BB61C58C}" type="sibTrans" cxnId="{3BACE8A6-EDD7-2548-AA35-CE43B3CA51DE}">
      <dgm:prSet/>
      <dgm:spPr/>
      <dgm:t>
        <a:bodyPr/>
        <a:lstStyle/>
        <a:p>
          <a:endParaRPr lang="en-US"/>
        </a:p>
      </dgm:t>
    </dgm:pt>
    <dgm:pt modelId="{24E63715-4603-374A-AF63-3613DFD46AB8}">
      <dgm:prSet phldrT="[Text]" custT="1"/>
      <dgm:spPr/>
      <dgm:t>
        <a:bodyPr/>
        <a:lstStyle/>
        <a:p>
          <a:r>
            <a:rPr lang="en-US" altLang="zh-CN" sz="2800" dirty="0"/>
            <a:t>Intervene</a:t>
          </a:r>
          <a:endParaRPr lang="en-US" sz="2800" dirty="0"/>
        </a:p>
      </dgm:t>
    </dgm:pt>
    <dgm:pt modelId="{3AFDD24B-F155-1E44-9B18-F23A58B04640}" type="parTrans" cxnId="{1A6FEE74-D23D-654D-94EB-ED286AD2699D}">
      <dgm:prSet/>
      <dgm:spPr/>
      <dgm:t>
        <a:bodyPr/>
        <a:lstStyle/>
        <a:p>
          <a:endParaRPr lang="en-US"/>
        </a:p>
      </dgm:t>
    </dgm:pt>
    <dgm:pt modelId="{0DE43774-D77B-2443-971D-602F583F755A}" type="sibTrans" cxnId="{1A6FEE74-D23D-654D-94EB-ED286AD2699D}">
      <dgm:prSet/>
      <dgm:spPr/>
      <dgm:t>
        <a:bodyPr/>
        <a:lstStyle/>
        <a:p>
          <a:endParaRPr lang="en-US"/>
        </a:p>
      </dgm:t>
    </dgm:pt>
    <dgm:pt modelId="{23E5170C-B8A6-F44B-9581-2AC3CA1D3998}" type="pres">
      <dgm:prSet presAssocID="{CCE78D19-17B6-E846-A5A8-CAEDD40E7AAA}" presName="rootnode" presStyleCnt="0">
        <dgm:presLayoutVars>
          <dgm:chMax/>
          <dgm:chPref/>
          <dgm:dir/>
          <dgm:animLvl val="lvl"/>
        </dgm:presLayoutVars>
      </dgm:prSet>
      <dgm:spPr/>
    </dgm:pt>
    <dgm:pt modelId="{D2FB3367-631E-8241-A200-839E5A0CE170}" type="pres">
      <dgm:prSet presAssocID="{17EA6739-F8CA-C34C-85B9-817485C6191A}" presName="composite" presStyleCnt="0"/>
      <dgm:spPr/>
    </dgm:pt>
    <dgm:pt modelId="{0E53C297-2D38-4C41-8826-9716753DED3C}" type="pres">
      <dgm:prSet presAssocID="{17EA6739-F8CA-C34C-85B9-817485C6191A}" presName="bentUpArrow1" presStyleLbl="alignImgPlace1" presStyleIdx="0" presStyleCnt="3" custLinFactNeighborX="0" custLinFactNeighborY="-31057"/>
      <dgm:spPr/>
    </dgm:pt>
    <dgm:pt modelId="{B4B594A2-0B89-124E-B551-B6B93878A100}" type="pres">
      <dgm:prSet presAssocID="{17EA6739-F8CA-C34C-85B9-817485C6191A}" presName="ParentText" presStyleLbl="node1" presStyleIdx="0" presStyleCnt="4" custScaleX="101068" custScaleY="59069">
        <dgm:presLayoutVars>
          <dgm:chMax val="1"/>
          <dgm:chPref val="1"/>
          <dgm:bulletEnabled val="1"/>
        </dgm:presLayoutVars>
      </dgm:prSet>
      <dgm:spPr/>
    </dgm:pt>
    <dgm:pt modelId="{9519ED34-6928-F249-8C5E-9B2E8E03E8B6}" type="pres">
      <dgm:prSet presAssocID="{17EA6739-F8CA-C34C-85B9-817485C6191A}" presName="ChildText" presStyleLbl="revTx" presStyleIdx="0" presStyleCnt="3" custScaleX="101347" custLinFactX="200000" custLinFactNeighborX="262777" custLinFactNeighborY="47384">
        <dgm:presLayoutVars>
          <dgm:chMax val="0"/>
          <dgm:chPref val="0"/>
          <dgm:bulletEnabled val="1"/>
        </dgm:presLayoutVars>
      </dgm:prSet>
      <dgm:spPr/>
    </dgm:pt>
    <dgm:pt modelId="{8A1B079A-6E62-9F44-B0E2-2BA6C56B75E6}" type="pres">
      <dgm:prSet presAssocID="{1C2C175A-C911-5C49-B4AE-9EDA1A4C2597}" presName="sibTrans" presStyleCnt="0"/>
      <dgm:spPr/>
    </dgm:pt>
    <dgm:pt modelId="{01B528ED-B58B-A54B-ABBA-537B1D58234E}" type="pres">
      <dgm:prSet presAssocID="{3D1A129A-DEF6-BA46-94DC-5404779075A7}" presName="composite" presStyleCnt="0"/>
      <dgm:spPr/>
    </dgm:pt>
    <dgm:pt modelId="{28CEAD04-30CF-4049-872A-D7E293BE1E29}" type="pres">
      <dgm:prSet presAssocID="{3D1A129A-DEF6-BA46-94DC-5404779075A7}" presName="bentUpArrow1" presStyleLbl="alignImgPlace1" presStyleIdx="1" presStyleCnt="3" custLinFactNeighborX="-7040" custLinFactNeighborY="-48354"/>
      <dgm:spPr/>
    </dgm:pt>
    <dgm:pt modelId="{2AD40792-CF41-1C4C-8EAD-27617F87E1C3}" type="pres">
      <dgm:prSet presAssocID="{3D1A129A-DEF6-BA46-94DC-5404779075A7}" presName="ParentText" presStyleLbl="node1" presStyleIdx="1" presStyleCnt="4" custScaleX="101068" custScaleY="59069" custLinFactNeighborX="-2976" custLinFactNeighborY="-14454">
        <dgm:presLayoutVars>
          <dgm:chMax val="1"/>
          <dgm:chPref val="1"/>
          <dgm:bulletEnabled val="1"/>
        </dgm:presLayoutVars>
      </dgm:prSet>
      <dgm:spPr/>
    </dgm:pt>
    <dgm:pt modelId="{4169DC1A-B04B-F449-8608-8693FF4B4308}" type="pres">
      <dgm:prSet presAssocID="{3D1A129A-DEF6-BA46-94DC-5404779075A7}" presName="ChildText" presStyleLbl="revTx" presStyleIdx="1" presStyleCnt="3">
        <dgm:presLayoutVars>
          <dgm:chMax val="0"/>
          <dgm:chPref val="0"/>
          <dgm:bulletEnabled val="1"/>
        </dgm:presLayoutVars>
      </dgm:prSet>
      <dgm:spPr/>
    </dgm:pt>
    <dgm:pt modelId="{A469410A-F1A7-1047-B40C-F196DECF1BC0}" type="pres">
      <dgm:prSet presAssocID="{A3B25385-5B03-4141-9B02-27AD516B38E2}" presName="sibTrans" presStyleCnt="0"/>
      <dgm:spPr/>
    </dgm:pt>
    <dgm:pt modelId="{4A4160D8-B533-6648-A3EE-F4A75AB3E423}" type="pres">
      <dgm:prSet presAssocID="{A456482F-8748-8245-A363-6D10F522C2E7}" presName="composite" presStyleCnt="0"/>
      <dgm:spPr/>
    </dgm:pt>
    <dgm:pt modelId="{2EBFA748-6D5D-844F-A3DE-F62C6B89D192}" type="pres">
      <dgm:prSet presAssocID="{A456482F-8748-8245-A363-6D10F522C2E7}" presName="bentUpArrow1" presStyleLbl="alignImgPlace1" presStyleIdx="2" presStyleCnt="3" custLinFactNeighborX="-3778" custLinFactNeighborY="-63116"/>
      <dgm:spPr/>
    </dgm:pt>
    <dgm:pt modelId="{1DA98D67-122B-A444-8A7E-4042EF2A7E0D}" type="pres">
      <dgm:prSet presAssocID="{A456482F-8748-8245-A363-6D10F522C2E7}" presName="ParentText" presStyleLbl="node1" presStyleIdx="2" presStyleCnt="4" custScaleX="101068" custScaleY="59069" custLinFactNeighborX="-7115" custLinFactNeighborY="-27486">
        <dgm:presLayoutVars>
          <dgm:chMax val="1"/>
          <dgm:chPref val="1"/>
          <dgm:bulletEnabled val="1"/>
        </dgm:presLayoutVars>
      </dgm:prSet>
      <dgm:spPr/>
    </dgm:pt>
    <dgm:pt modelId="{0D2A138A-6E51-8341-BB41-3D1ACE5524AF}" type="pres">
      <dgm:prSet presAssocID="{A456482F-8748-8245-A363-6D10F522C2E7}" presName="ChildText" presStyleLbl="revTx" presStyleIdx="2" presStyleCnt="3" custLinFactX="100000" custLinFactNeighborX="121969" custLinFactNeighborY="-72656">
        <dgm:presLayoutVars>
          <dgm:chMax val="0"/>
          <dgm:chPref val="0"/>
          <dgm:bulletEnabled val="1"/>
        </dgm:presLayoutVars>
      </dgm:prSet>
      <dgm:spPr/>
    </dgm:pt>
    <dgm:pt modelId="{E07F0AA1-8BBB-5342-8510-0E5EF9F0A818}" type="pres">
      <dgm:prSet presAssocID="{DA28879B-C42C-A445-A6FB-3C39BB61C58C}" presName="sibTrans" presStyleCnt="0"/>
      <dgm:spPr/>
    </dgm:pt>
    <dgm:pt modelId="{4A18DD2C-C852-3043-9708-4BD326892953}" type="pres">
      <dgm:prSet presAssocID="{24E63715-4603-374A-AF63-3613DFD46AB8}" presName="composite" presStyleCnt="0"/>
      <dgm:spPr/>
    </dgm:pt>
    <dgm:pt modelId="{EC805989-A154-FB46-AC4B-BF51E42AA65A}" type="pres">
      <dgm:prSet presAssocID="{24E63715-4603-374A-AF63-3613DFD46AB8}" presName="ParentText" presStyleLbl="node1" presStyleIdx="3" presStyleCnt="4" custScaleX="101068" custScaleY="59069" custLinFactNeighborX="-5356" custLinFactNeighborY="-41661">
        <dgm:presLayoutVars>
          <dgm:chMax val="1"/>
          <dgm:chPref val="1"/>
          <dgm:bulletEnabled val="1"/>
        </dgm:presLayoutVars>
      </dgm:prSet>
      <dgm:spPr/>
    </dgm:pt>
  </dgm:ptLst>
  <dgm:cxnLst>
    <dgm:cxn modelId="{F36E3D10-D2BF-2946-A0EB-684C317B2A9D}" type="presOf" srcId="{A456482F-8748-8245-A363-6D10F522C2E7}" destId="{1DA98D67-122B-A444-8A7E-4042EF2A7E0D}" srcOrd="0" destOrd="0" presId="urn:microsoft.com/office/officeart/2005/8/layout/StepDownProcess"/>
    <dgm:cxn modelId="{DAA2A21C-6FB1-FB44-805C-88CC7B05EA0A}" type="presOf" srcId="{17EA6739-F8CA-C34C-85B9-817485C6191A}" destId="{B4B594A2-0B89-124E-B551-B6B93878A100}" srcOrd="0" destOrd="0" presId="urn:microsoft.com/office/officeart/2005/8/layout/StepDownProcess"/>
    <dgm:cxn modelId="{DF5F4A1E-D6B2-0B47-A9A0-B0097B496490}" srcId="{CCE78D19-17B6-E846-A5A8-CAEDD40E7AAA}" destId="{3D1A129A-DEF6-BA46-94DC-5404779075A7}" srcOrd="1" destOrd="0" parTransId="{354121EE-A3D3-8C4E-9C99-25F45CAE4154}" sibTransId="{A3B25385-5B03-4141-9B02-27AD516B38E2}"/>
    <dgm:cxn modelId="{CB1FBA27-58FA-4B4F-94D3-0C2DC662D43D}" srcId="{CCE78D19-17B6-E846-A5A8-CAEDD40E7AAA}" destId="{17EA6739-F8CA-C34C-85B9-817485C6191A}" srcOrd="0" destOrd="0" parTransId="{982D2540-8644-C540-85F5-46435503CD3F}" sibTransId="{1C2C175A-C911-5C49-B4AE-9EDA1A4C2597}"/>
    <dgm:cxn modelId="{1A6FEE74-D23D-654D-94EB-ED286AD2699D}" srcId="{CCE78D19-17B6-E846-A5A8-CAEDD40E7AAA}" destId="{24E63715-4603-374A-AF63-3613DFD46AB8}" srcOrd="3" destOrd="0" parTransId="{3AFDD24B-F155-1E44-9B18-F23A58B04640}" sibTransId="{0DE43774-D77B-2443-971D-602F583F755A}"/>
    <dgm:cxn modelId="{DFA1B38A-C760-2B49-BEB1-F5BB3713544F}" type="presOf" srcId="{CCE78D19-17B6-E846-A5A8-CAEDD40E7AAA}" destId="{23E5170C-B8A6-F44B-9581-2AC3CA1D3998}" srcOrd="0" destOrd="0" presId="urn:microsoft.com/office/officeart/2005/8/layout/StepDownProcess"/>
    <dgm:cxn modelId="{3BACE8A6-EDD7-2548-AA35-CE43B3CA51DE}" srcId="{CCE78D19-17B6-E846-A5A8-CAEDD40E7AAA}" destId="{A456482F-8748-8245-A363-6D10F522C2E7}" srcOrd="2" destOrd="0" parTransId="{6EE964BC-81DF-A447-9ED3-D9EFB7DE6C9B}" sibTransId="{DA28879B-C42C-A445-A6FB-3C39BB61C58C}"/>
    <dgm:cxn modelId="{B0ED07E1-7FD8-B841-8080-65A129D2DBBC}" type="presOf" srcId="{24E63715-4603-374A-AF63-3613DFD46AB8}" destId="{EC805989-A154-FB46-AC4B-BF51E42AA65A}" srcOrd="0" destOrd="0" presId="urn:microsoft.com/office/officeart/2005/8/layout/StepDownProcess"/>
    <dgm:cxn modelId="{B389E5E6-E4AD-0C4B-947B-52C3529903CC}" type="presOf" srcId="{3D1A129A-DEF6-BA46-94DC-5404779075A7}" destId="{2AD40792-CF41-1C4C-8EAD-27617F87E1C3}" srcOrd="0" destOrd="0" presId="urn:microsoft.com/office/officeart/2005/8/layout/StepDownProcess"/>
    <dgm:cxn modelId="{997BD3BC-78B8-6446-9915-E57682AC5F8E}" type="presParOf" srcId="{23E5170C-B8A6-F44B-9581-2AC3CA1D3998}" destId="{D2FB3367-631E-8241-A200-839E5A0CE170}" srcOrd="0" destOrd="0" presId="urn:microsoft.com/office/officeart/2005/8/layout/StepDownProcess"/>
    <dgm:cxn modelId="{FCF9FBC3-F434-4D42-9D89-836E42F5B550}" type="presParOf" srcId="{D2FB3367-631E-8241-A200-839E5A0CE170}" destId="{0E53C297-2D38-4C41-8826-9716753DED3C}" srcOrd="0" destOrd="0" presId="urn:microsoft.com/office/officeart/2005/8/layout/StepDownProcess"/>
    <dgm:cxn modelId="{9BD6B2F6-C1BB-2845-80B4-93624644B5F0}" type="presParOf" srcId="{D2FB3367-631E-8241-A200-839E5A0CE170}" destId="{B4B594A2-0B89-124E-B551-B6B93878A100}" srcOrd="1" destOrd="0" presId="urn:microsoft.com/office/officeart/2005/8/layout/StepDownProcess"/>
    <dgm:cxn modelId="{85ABB80B-12B6-EB4F-A0AF-67E33C518499}" type="presParOf" srcId="{D2FB3367-631E-8241-A200-839E5A0CE170}" destId="{9519ED34-6928-F249-8C5E-9B2E8E03E8B6}" srcOrd="2" destOrd="0" presId="urn:microsoft.com/office/officeart/2005/8/layout/StepDownProcess"/>
    <dgm:cxn modelId="{11D9D415-718E-5E4C-AAB0-29FF99036FC7}" type="presParOf" srcId="{23E5170C-B8A6-F44B-9581-2AC3CA1D3998}" destId="{8A1B079A-6E62-9F44-B0E2-2BA6C56B75E6}" srcOrd="1" destOrd="0" presId="urn:microsoft.com/office/officeart/2005/8/layout/StepDownProcess"/>
    <dgm:cxn modelId="{944EC144-3A2A-294A-864C-4FAE992D41B5}" type="presParOf" srcId="{23E5170C-B8A6-F44B-9581-2AC3CA1D3998}" destId="{01B528ED-B58B-A54B-ABBA-537B1D58234E}" srcOrd="2" destOrd="0" presId="urn:microsoft.com/office/officeart/2005/8/layout/StepDownProcess"/>
    <dgm:cxn modelId="{BDF7EB23-C709-7B41-AF96-B622FC8BA6C6}" type="presParOf" srcId="{01B528ED-B58B-A54B-ABBA-537B1D58234E}" destId="{28CEAD04-30CF-4049-872A-D7E293BE1E29}" srcOrd="0" destOrd="0" presId="urn:microsoft.com/office/officeart/2005/8/layout/StepDownProcess"/>
    <dgm:cxn modelId="{8BAF88D0-213F-0A43-9B5F-634BE36DF220}" type="presParOf" srcId="{01B528ED-B58B-A54B-ABBA-537B1D58234E}" destId="{2AD40792-CF41-1C4C-8EAD-27617F87E1C3}" srcOrd="1" destOrd="0" presId="urn:microsoft.com/office/officeart/2005/8/layout/StepDownProcess"/>
    <dgm:cxn modelId="{5D149E48-4C01-A54A-AB8F-D63279D126E8}" type="presParOf" srcId="{01B528ED-B58B-A54B-ABBA-537B1D58234E}" destId="{4169DC1A-B04B-F449-8608-8693FF4B4308}" srcOrd="2" destOrd="0" presId="urn:microsoft.com/office/officeart/2005/8/layout/StepDownProcess"/>
    <dgm:cxn modelId="{FB34CFCA-BDBE-4945-AAF2-CA79CF73856E}" type="presParOf" srcId="{23E5170C-B8A6-F44B-9581-2AC3CA1D3998}" destId="{A469410A-F1A7-1047-B40C-F196DECF1BC0}" srcOrd="3" destOrd="0" presId="urn:microsoft.com/office/officeart/2005/8/layout/StepDownProcess"/>
    <dgm:cxn modelId="{6184EFC5-C9FD-784B-9C11-8C750D88E11E}" type="presParOf" srcId="{23E5170C-B8A6-F44B-9581-2AC3CA1D3998}" destId="{4A4160D8-B533-6648-A3EE-F4A75AB3E423}" srcOrd="4" destOrd="0" presId="urn:microsoft.com/office/officeart/2005/8/layout/StepDownProcess"/>
    <dgm:cxn modelId="{8844D0FD-199D-EE49-96F0-091139D05337}" type="presParOf" srcId="{4A4160D8-B533-6648-A3EE-F4A75AB3E423}" destId="{2EBFA748-6D5D-844F-A3DE-F62C6B89D192}" srcOrd="0" destOrd="0" presId="urn:microsoft.com/office/officeart/2005/8/layout/StepDownProcess"/>
    <dgm:cxn modelId="{ECED0DDF-61B4-624F-8AC0-D8EA3F4B10B6}" type="presParOf" srcId="{4A4160D8-B533-6648-A3EE-F4A75AB3E423}" destId="{1DA98D67-122B-A444-8A7E-4042EF2A7E0D}" srcOrd="1" destOrd="0" presId="urn:microsoft.com/office/officeart/2005/8/layout/StepDownProcess"/>
    <dgm:cxn modelId="{C116C5F3-D8F0-3048-8E81-2E2781DB1CD4}" type="presParOf" srcId="{4A4160D8-B533-6648-A3EE-F4A75AB3E423}" destId="{0D2A138A-6E51-8341-BB41-3D1ACE5524AF}" srcOrd="2" destOrd="0" presId="urn:microsoft.com/office/officeart/2005/8/layout/StepDownProcess"/>
    <dgm:cxn modelId="{0AF971B0-10D6-4E4C-8B2B-B7892035905B}" type="presParOf" srcId="{23E5170C-B8A6-F44B-9581-2AC3CA1D3998}" destId="{E07F0AA1-8BBB-5342-8510-0E5EF9F0A818}" srcOrd="5" destOrd="0" presId="urn:microsoft.com/office/officeart/2005/8/layout/StepDownProcess"/>
    <dgm:cxn modelId="{0DCBF433-9813-5941-85BA-76503B904A99}" type="presParOf" srcId="{23E5170C-B8A6-F44B-9581-2AC3CA1D3998}" destId="{4A18DD2C-C852-3043-9708-4BD326892953}" srcOrd="6" destOrd="0" presId="urn:microsoft.com/office/officeart/2005/8/layout/StepDownProcess"/>
    <dgm:cxn modelId="{3EF29022-359D-9B40-A46B-07DF116D6231}" type="presParOf" srcId="{4A18DD2C-C852-3043-9708-4BD326892953}" destId="{EC805989-A154-FB46-AC4B-BF51E42AA65A}"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E78D19-17B6-E846-A5A8-CAEDD40E7AAA}" type="doc">
      <dgm:prSet loTypeId="urn:microsoft.com/office/officeart/2005/8/layout/StepDownProcess" loCatId="" qsTypeId="urn:microsoft.com/office/officeart/2005/8/quickstyle/simple1" qsCatId="simple" csTypeId="urn:microsoft.com/office/officeart/2005/8/colors/colorful1" csCatId="colorful" phldr="1"/>
      <dgm:spPr/>
      <dgm:t>
        <a:bodyPr/>
        <a:lstStyle/>
        <a:p>
          <a:endParaRPr lang="en-US"/>
        </a:p>
      </dgm:t>
    </dgm:pt>
    <dgm:pt modelId="{17EA6739-F8CA-C34C-85B9-817485C6191A}">
      <dgm:prSet phldrT="[Text]" custT="1"/>
      <dgm:spPr/>
      <dgm:t>
        <a:bodyPr/>
        <a:lstStyle/>
        <a:p>
          <a:r>
            <a:rPr lang="en-US" altLang="zh-CN" sz="2800" dirty="0"/>
            <a:t>Observe</a:t>
          </a:r>
          <a:endParaRPr lang="en-US" sz="2800" dirty="0"/>
        </a:p>
      </dgm:t>
    </dgm:pt>
    <dgm:pt modelId="{982D2540-8644-C540-85F5-46435503CD3F}" type="parTrans" cxnId="{CB1FBA27-58FA-4B4F-94D3-0C2DC662D43D}">
      <dgm:prSet/>
      <dgm:spPr/>
      <dgm:t>
        <a:bodyPr/>
        <a:lstStyle/>
        <a:p>
          <a:endParaRPr lang="en-US"/>
        </a:p>
      </dgm:t>
    </dgm:pt>
    <dgm:pt modelId="{1C2C175A-C911-5C49-B4AE-9EDA1A4C2597}" type="sibTrans" cxnId="{CB1FBA27-58FA-4B4F-94D3-0C2DC662D43D}">
      <dgm:prSet/>
      <dgm:spPr/>
      <dgm:t>
        <a:bodyPr/>
        <a:lstStyle/>
        <a:p>
          <a:endParaRPr lang="en-US"/>
        </a:p>
      </dgm:t>
    </dgm:pt>
    <dgm:pt modelId="{3D1A129A-DEF6-BA46-94DC-5404779075A7}">
      <dgm:prSet phldrT="[Text]" custT="1"/>
      <dgm:spPr/>
      <dgm:t>
        <a:bodyPr/>
        <a:lstStyle/>
        <a:p>
          <a:r>
            <a:rPr lang="en-US" altLang="zh-CN" sz="2800" dirty="0">
              <a:solidFill>
                <a:srgbClr val="C00000"/>
              </a:solidFill>
            </a:rPr>
            <a:t>ML</a:t>
          </a:r>
          <a:r>
            <a:rPr lang="zh-CN" altLang="en-US" sz="2800" dirty="0">
              <a:solidFill>
                <a:srgbClr val="C00000"/>
              </a:solidFill>
            </a:rPr>
            <a:t> </a:t>
          </a:r>
          <a:r>
            <a:rPr lang="en-US" altLang="zh-CN" sz="2800" dirty="0">
              <a:solidFill>
                <a:srgbClr val="C00000"/>
              </a:solidFill>
            </a:rPr>
            <a:t>Methods</a:t>
          </a:r>
          <a:endParaRPr lang="en-US" sz="2800" dirty="0">
            <a:solidFill>
              <a:srgbClr val="C00000"/>
            </a:solidFill>
          </a:endParaRPr>
        </a:p>
      </dgm:t>
    </dgm:pt>
    <dgm:pt modelId="{354121EE-A3D3-8C4E-9C99-25F45CAE4154}" type="parTrans" cxnId="{DF5F4A1E-D6B2-0B47-A9A0-B0097B496490}">
      <dgm:prSet/>
      <dgm:spPr/>
      <dgm:t>
        <a:bodyPr/>
        <a:lstStyle/>
        <a:p>
          <a:endParaRPr lang="en-US"/>
        </a:p>
      </dgm:t>
    </dgm:pt>
    <dgm:pt modelId="{A3B25385-5B03-4141-9B02-27AD516B38E2}" type="sibTrans" cxnId="{DF5F4A1E-D6B2-0B47-A9A0-B0097B496490}">
      <dgm:prSet/>
      <dgm:spPr/>
      <dgm:t>
        <a:bodyPr/>
        <a:lstStyle/>
        <a:p>
          <a:endParaRPr lang="en-US"/>
        </a:p>
      </dgm:t>
    </dgm:pt>
    <dgm:pt modelId="{A456482F-8748-8245-A363-6D10F522C2E7}">
      <dgm:prSet phldrT="[Text]" custT="1"/>
      <dgm:spPr/>
      <dgm:t>
        <a:bodyPr/>
        <a:lstStyle/>
        <a:p>
          <a:r>
            <a:rPr lang="en-US" sz="2800" dirty="0"/>
            <a:t>Optimize</a:t>
          </a:r>
        </a:p>
      </dgm:t>
    </dgm:pt>
    <dgm:pt modelId="{6EE964BC-81DF-A447-9ED3-D9EFB7DE6C9B}" type="parTrans" cxnId="{3BACE8A6-EDD7-2548-AA35-CE43B3CA51DE}">
      <dgm:prSet/>
      <dgm:spPr/>
      <dgm:t>
        <a:bodyPr/>
        <a:lstStyle/>
        <a:p>
          <a:endParaRPr lang="en-US"/>
        </a:p>
      </dgm:t>
    </dgm:pt>
    <dgm:pt modelId="{DA28879B-C42C-A445-A6FB-3C39BB61C58C}" type="sibTrans" cxnId="{3BACE8A6-EDD7-2548-AA35-CE43B3CA51DE}">
      <dgm:prSet/>
      <dgm:spPr/>
      <dgm:t>
        <a:bodyPr/>
        <a:lstStyle/>
        <a:p>
          <a:endParaRPr lang="en-US"/>
        </a:p>
      </dgm:t>
    </dgm:pt>
    <dgm:pt modelId="{24E63715-4603-374A-AF63-3613DFD46AB8}">
      <dgm:prSet phldrT="[Text]" custT="1"/>
      <dgm:spPr/>
      <dgm:t>
        <a:bodyPr/>
        <a:lstStyle/>
        <a:p>
          <a:r>
            <a:rPr lang="en-US" altLang="zh-CN" sz="2800" dirty="0"/>
            <a:t>Intervene</a:t>
          </a:r>
          <a:endParaRPr lang="en-US" sz="2800" dirty="0"/>
        </a:p>
      </dgm:t>
    </dgm:pt>
    <dgm:pt modelId="{3AFDD24B-F155-1E44-9B18-F23A58B04640}" type="parTrans" cxnId="{1A6FEE74-D23D-654D-94EB-ED286AD2699D}">
      <dgm:prSet/>
      <dgm:spPr/>
      <dgm:t>
        <a:bodyPr/>
        <a:lstStyle/>
        <a:p>
          <a:endParaRPr lang="en-US"/>
        </a:p>
      </dgm:t>
    </dgm:pt>
    <dgm:pt modelId="{0DE43774-D77B-2443-971D-602F583F755A}" type="sibTrans" cxnId="{1A6FEE74-D23D-654D-94EB-ED286AD2699D}">
      <dgm:prSet/>
      <dgm:spPr/>
      <dgm:t>
        <a:bodyPr/>
        <a:lstStyle/>
        <a:p>
          <a:endParaRPr lang="en-US"/>
        </a:p>
      </dgm:t>
    </dgm:pt>
    <dgm:pt modelId="{23E5170C-B8A6-F44B-9581-2AC3CA1D3998}" type="pres">
      <dgm:prSet presAssocID="{CCE78D19-17B6-E846-A5A8-CAEDD40E7AAA}" presName="rootnode" presStyleCnt="0">
        <dgm:presLayoutVars>
          <dgm:chMax/>
          <dgm:chPref/>
          <dgm:dir/>
          <dgm:animLvl val="lvl"/>
        </dgm:presLayoutVars>
      </dgm:prSet>
      <dgm:spPr/>
    </dgm:pt>
    <dgm:pt modelId="{D2FB3367-631E-8241-A200-839E5A0CE170}" type="pres">
      <dgm:prSet presAssocID="{17EA6739-F8CA-C34C-85B9-817485C6191A}" presName="composite" presStyleCnt="0"/>
      <dgm:spPr/>
    </dgm:pt>
    <dgm:pt modelId="{0E53C297-2D38-4C41-8826-9716753DED3C}" type="pres">
      <dgm:prSet presAssocID="{17EA6739-F8CA-C34C-85B9-817485C6191A}" presName="bentUpArrow1" presStyleLbl="alignImgPlace1" presStyleIdx="0" presStyleCnt="3" custLinFactNeighborX="0" custLinFactNeighborY="-31057"/>
      <dgm:spPr/>
    </dgm:pt>
    <dgm:pt modelId="{B4B594A2-0B89-124E-B551-B6B93878A100}" type="pres">
      <dgm:prSet presAssocID="{17EA6739-F8CA-C34C-85B9-817485C6191A}" presName="ParentText" presStyleLbl="node1" presStyleIdx="0" presStyleCnt="4" custScaleX="101068" custScaleY="59069">
        <dgm:presLayoutVars>
          <dgm:chMax val="1"/>
          <dgm:chPref val="1"/>
          <dgm:bulletEnabled val="1"/>
        </dgm:presLayoutVars>
      </dgm:prSet>
      <dgm:spPr/>
    </dgm:pt>
    <dgm:pt modelId="{9519ED34-6928-F249-8C5E-9B2E8E03E8B6}" type="pres">
      <dgm:prSet presAssocID="{17EA6739-F8CA-C34C-85B9-817485C6191A}" presName="ChildText" presStyleLbl="revTx" presStyleIdx="0" presStyleCnt="3" custScaleX="101347" custLinFactX="200000" custLinFactNeighborX="262777" custLinFactNeighborY="47384">
        <dgm:presLayoutVars>
          <dgm:chMax val="0"/>
          <dgm:chPref val="0"/>
          <dgm:bulletEnabled val="1"/>
        </dgm:presLayoutVars>
      </dgm:prSet>
      <dgm:spPr/>
    </dgm:pt>
    <dgm:pt modelId="{8A1B079A-6E62-9F44-B0E2-2BA6C56B75E6}" type="pres">
      <dgm:prSet presAssocID="{1C2C175A-C911-5C49-B4AE-9EDA1A4C2597}" presName="sibTrans" presStyleCnt="0"/>
      <dgm:spPr/>
    </dgm:pt>
    <dgm:pt modelId="{01B528ED-B58B-A54B-ABBA-537B1D58234E}" type="pres">
      <dgm:prSet presAssocID="{3D1A129A-DEF6-BA46-94DC-5404779075A7}" presName="composite" presStyleCnt="0"/>
      <dgm:spPr/>
    </dgm:pt>
    <dgm:pt modelId="{28CEAD04-30CF-4049-872A-D7E293BE1E29}" type="pres">
      <dgm:prSet presAssocID="{3D1A129A-DEF6-BA46-94DC-5404779075A7}" presName="bentUpArrow1" presStyleLbl="alignImgPlace1" presStyleIdx="1" presStyleCnt="3" custLinFactNeighborX="-7040" custLinFactNeighborY="-48354"/>
      <dgm:spPr/>
    </dgm:pt>
    <dgm:pt modelId="{2AD40792-CF41-1C4C-8EAD-27617F87E1C3}" type="pres">
      <dgm:prSet presAssocID="{3D1A129A-DEF6-BA46-94DC-5404779075A7}" presName="ParentText" presStyleLbl="node1" presStyleIdx="1" presStyleCnt="4" custScaleX="101068" custScaleY="59069" custLinFactNeighborX="-2976" custLinFactNeighborY="-14454">
        <dgm:presLayoutVars>
          <dgm:chMax val="1"/>
          <dgm:chPref val="1"/>
          <dgm:bulletEnabled val="1"/>
        </dgm:presLayoutVars>
      </dgm:prSet>
      <dgm:spPr/>
    </dgm:pt>
    <dgm:pt modelId="{4169DC1A-B04B-F449-8608-8693FF4B4308}" type="pres">
      <dgm:prSet presAssocID="{3D1A129A-DEF6-BA46-94DC-5404779075A7}" presName="ChildText" presStyleLbl="revTx" presStyleIdx="1" presStyleCnt="3">
        <dgm:presLayoutVars>
          <dgm:chMax val="0"/>
          <dgm:chPref val="0"/>
          <dgm:bulletEnabled val="1"/>
        </dgm:presLayoutVars>
      </dgm:prSet>
      <dgm:spPr/>
    </dgm:pt>
    <dgm:pt modelId="{A469410A-F1A7-1047-B40C-F196DECF1BC0}" type="pres">
      <dgm:prSet presAssocID="{A3B25385-5B03-4141-9B02-27AD516B38E2}" presName="sibTrans" presStyleCnt="0"/>
      <dgm:spPr/>
    </dgm:pt>
    <dgm:pt modelId="{4A4160D8-B533-6648-A3EE-F4A75AB3E423}" type="pres">
      <dgm:prSet presAssocID="{A456482F-8748-8245-A363-6D10F522C2E7}" presName="composite" presStyleCnt="0"/>
      <dgm:spPr/>
    </dgm:pt>
    <dgm:pt modelId="{2EBFA748-6D5D-844F-A3DE-F62C6B89D192}" type="pres">
      <dgm:prSet presAssocID="{A456482F-8748-8245-A363-6D10F522C2E7}" presName="bentUpArrow1" presStyleLbl="alignImgPlace1" presStyleIdx="2" presStyleCnt="3" custLinFactNeighborX="-3778" custLinFactNeighborY="-63116"/>
      <dgm:spPr/>
    </dgm:pt>
    <dgm:pt modelId="{1DA98D67-122B-A444-8A7E-4042EF2A7E0D}" type="pres">
      <dgm:prSet presAssocID="{A456482F-8748-8245-A363-6D10F522C2E7}" presName="ParentText" presStyleLbl="node1" presStyleIdx="2" presStyleCnt="4" custScaleX="101068" custScaleY="59069" custLinFactNeighborX="-7115" custLinFactNeighborY="-27486">
        <dgm:presLayoutVars>
          <dgm:chMax val="1"/>
          <dgm:chPref val="1"/>
          <dgm:bulletEnabled val="1"/>
        </dgm:presLayoutVars>
      </dgm:prSet>
      <dgm:spPr/>
    </dgm:pt>
    <dgm:pt modelId="{0D2A138A-6E51-8341-BB41-3D1ACE5524AF}" type="pres">
      <dgm:prSet presAssocID="{A456482F-8748-8245-A363-6D10F522C2E7}" presName="ChildText" presStyleLbl="revTx" presStyleIdx="2" presStyleCnt="3" custLinFactX="100000" custLinFactNeighborX="121969" custLinFactNeighborY="-72656">
        <dgm:presLayoutVars>
          <dgm:chMax val="0"/>
          <dgm:chPref val="0"/>
          <dgm:bulletEnabled val="1"/>
        </dgm:presLayoutVars>
      </dgm:prSet>
      <dgm:spPr/>
    </dgm:pt>
    <dgm:pt modelId="{E07F0AA1-8BBB-5342-8510-0E5EF9F0A818}" type="pres">
      <dgm:prSet presAssocID="{DA28879B-C42C-A445-A6FB-3C39BB61C58C}" presName="sibTrans" presStyleCnt="0"/>
      <dgm:spPr/>
    </dgm:pt>
    <dgm:pt modelId="{4A18DD2C-C852-3043-9708-4BD326892953}" type="pres">
      <dgm:prSet presAssocID="{24E63715-4603-374A-AF63-3613DFD46AB8}" presName="composite" presStyleCnt="0"/>
      <dgm:spPr/>
    </dgm:pt>
    <dgm:pt modelId="{EC805989-A154-FB46-AC4B-BF51E42AA65A}" type="pres">
      <dgm:prSet presAssocID="{24E63715-4603-374A-AF63-3613DFD46AB8}" presName="ParentText" presStyleLbl="node1" presStyleIdx="3" presStyleCnt="4" custScaleX="101068" custScaleY="59069" custLinFactNeighborX="-5356" custLinFactNeighborY="-41661">
        <dgm:presLayoutVars>
          <dgm:chMax val="1"/>
          <dgm:chPref val="1"/>
          <dgm:bulletEnabled val="1"/>
        </dgm:presLayoutVars>
      </dgm:prSet>
      <dgm:spPr/>
    </dgm:pt>
  </dgm:ptLst>
  <dgm:cxnLst>
    <dgm:cxn modelId="{F36E3D10-D2BF-2946-A0EB-684C317B2A9D}" type="presOf" srcId="{A456482F-8748-8245-A363-6D10F522C2E7}" destId="{1DA98D67-122B-A444-8A7E-4042EF2A7E0D}" srcOrd="0" destOrd="0" presId="urn:microsoft.com/office/officeart/2005/8/layout/StepDownProcess"/>
    <dgm:cxn modelId="{DAA2A21C-6FB1-FB44-805C-88CC7B05EA0A}" type="presOf" srcId="{17EA6739-F8CA-C34C-85B9-817485C6191A}" destId="{B4B594A2-0B89-124E-B551-B6B93878A100}" srcOrd="0" destOrd="0" presId="urn:microsoft.com/office/officeart/2005/8/layout/StepDownProcess"/>
    <dgm:cxn modelId="{DF5F4A1E-D6B2-0B47-A9A0-B0097B496490}" srcId="{CCE78D19-17B6-E846-A5A8-CAEDD40E7AAA}" destId="{3D1A129A-DEF6-BA46-94DC-5404779075A7}" srcOrd="1" destOrd="0" parTransId="{354121EE-A3D3-8C4E-9C99-25F45CAE4154}" sibTransId="{A3B25385-5B03-4141-9B02-27AD516B38E2}"/>
    <dgm:cxn modelId="{CB1FBA27-58FA-4B4F-94D3-0C2DC662D43D}" srcId="{CCE78D19-17B6-E846-A5A8-CAEDD40E7AAA}" destId="{17EA6739-F8CA-C34C-85B9-817485C6191A}" srcOrd="0" destOrd="0" parTransId="{982D2540-8644-C540-85F5-46435503CD3F}" sibTransId="{1C2C175A-C911-5C49-B4AE-9EDA1A4C2597}"/>
    <dgm:cxn modelId="{1A6FEE74-D23D-654D-94EB-ED286AD2699D}" srcId="{CCE78D19-17B6-E846-A5A8-CAEDD40E7AAA}" destId="{24E63715-4603-374A-AF63-3613DFD46AB8}" srcOrd="3" destOrd="0" parTransId="{3AFDD24B-F155-1E44-9B18-F23A58B04640}" sibTransId="{0DE43774-D77B-2443-971D-602F583F755A}"/>
    <dgm:cxn modelId="{DFA1B38A-C760-2B49-BEB1-F5BB3713544F}" type="presOf" srcId="{CCE78D19-17B6-E846-A5A8-CAEDD40E7AAA}" destId="{23E5170C-B8A6-F44B-9581-2AC3CA1D3998}" srcOrd="0" destOrd="0" presId="urn:microsoft.com/office/officeart/2005/8/layout/StepDownProcess"/>
    <dgm:cxn modelId="{3BACE8A6-EDD7-2548-AA35-CE43B3CA51DE}" srcId="{CCE78D19-17B6-E846-A5A8-CAEDD40E7AAA}" destId="{A456482F-8748-8245-A363-6D10F522C2E7}" srcOrd="2" destOrd="0" parTransId="{6EE964BC-81DF-A447-9ED3-D9EFB7DE6C9B}" sibTransId="{DA28879B-C42C-A445-A6FB-3C39BB61C58C}"/>
    <dgm:cxn modelId="{B0ED07E1-7FD8-B841-8080-65A129D2DBBC}" type="presOf" srcId="{24E63715-4603-374A-AF63-3613DFD46AB8}" destId="{EC805989-A154-FB46-AC4B-BF51E42AA65A}" srcOrd="0" destOrd="0" presId="urn:microsoft.com/office/officeart/2005/8/layout/StepDownProcess"/>
    <dgm:cxn modelId="{B389E5E6-E4AD-0C4B-947B-52C3529903CC}" type="presOf" srcId="{3D1A129A-DEF6-BA46-94DC-5404779075A7}" destId="{2AD40792-CF41-1C4C-8EAD-27617F87E1C3}" srcOrd="0" destOrd="0" presId="urn:microsoft.com/office/officeart/2005/8/layout/StepDownProcess"/>
    <dgm:cxn modelId="{997BD3BC-78B8-6446-9915-E57682AC5F8E}" type="presParOf" srcId="{23E5170C-B8A6-F44B-9581-2AC3CA1D3998}" destId="{D2FB3367-631E-8241-A200-839E5A0CE170}" srcOrd="0" destOrd="0" presId="urn:microsoft.com/office/officeart/2005/8/layout/StepDownProcess"/>
    <dgm:cxn modelId="{FCF9FBC3-F434-4D42-9D89-836E42F5B550}" type="presParOf" srcId="{D2FB3367-631E-8241-A200-839E5A0CE170}" destId="{0E53C297-2D38-4C41-8826-9716753DED3C}" srcOrd="0" destOrd="0" presId="urn:microsoft.com/office/officeart/2005/8/layout/StepDownProcess"/>
    <dgm:cxn modelId="{9BD6B2F6-C1BB-2845-80B4-93624644B5F0}" type="presParOf" srcId="{D2FB3367-631E-8241-A200-839E5A0CE170}" destId="{B4B594A2-0B89-124E-B551-B6B93878A100}" srcOrd="1" destOrd="0" presId="urn:microsoft.com/office/officeart/2005/8/layout/StepDownProcess"/>
    <dgm:cxn modelId="{85ABB80B-12B6-EB4F-A0AF-67E33C518499}" type="presParOf" srcId="{D2FB3367-631E-8241-A200-839E5A0CE170}" destId="{9519ED34-6928-F249-8C5E-9B2E8E03E8B6}" srcOrd="2" destOrd="0" presId="urn:microsoft.com/office/officeart/2005/8/layout/StepDownProcess"/>
    <dgm:cxn modelId="{11D9D415-718E-5E4C-AAB0-29FF99036FC7}" type="presParOf" srcId="{23E5170C-B8A6-F44B-9581-2AC3CA1D3998}" destId="{8A1B079A-6E62-9F44-B0E2-2BA6C56B75E6}" srcOrd="1" destOrd="0" presId="urn:microsoft.com/office/officeart/2005/8/layout/StepDownProcess"/>
    <dgm:cxn modelId="{944EC144-3A2A-294A-864C-4FAE992D41B5}" type="presParOf" srcId="{23E5170C-B8A6-F44B-9581-2AC3CA1D3998}" destId="{01B528ED-B58B-A54B-ABBA-537B1D58234E}" srcOrd="2" destOrd="0" presId="urn:microsoft.com/office/officeart/2005/8/layout/StepDownProcess"/>
    <dgm:cxn modelId="{BDF7EB23-C709-7B41-AF96-B622FC8BA6C6}" type="presParOf" srcId="{01B528ED-B58B-A54B-ABBA-537B1D58234E}" destId="{28CEAD04-30CF-4049-872A-D7E293BE1E29}" srcOrd="0" destOrd="0" presId="urn:microsoft.com/office/officeart/2005/8/layout/StepDownProcess"/>
    <dgm:cxn modelId="{8BAF88D0-213F-0A43-9B5F-634BE36DF220}" type="presParOf" srcId="{01B528ED-B58B-A54B-ABBA-537B1D58234E}" destId="{2AD40792-CF41-1C4C-8EAD-27617F87E1C3}" srcOrd="1" destOrd="0" presId="urn:microsoft.com/office/officeart/2005/8/layout/StepDownProcess"/>
    <dgm:cxn modelId="{5D149E48-4C01-A54A-AB8F-D63279D126E8}" type="presParOf" srcId="{01B528ED-B58B-A54B-ABBA-537B1D58234E}" destId="{4169DC1A-B04B-F449-8608-8693FF4B4308}" srcOrd="2" destOrd="0" presId="urn:microsoft.com/office/officeart/2005/8/layout/StepDownProcess"/>
    <dgm:cxn modelId="{FB34CFCA-BDBE-4945-AAF2-CA79CF73856E}" type="presParOf" srcId="{23E5170C-B8A6-F44B-9581-2AC3CA1D3998}" destId="{A469410A-F1A7-1047-B40C-F196DECF1BC0}" srcOrd="3" destOrd="0" presId="urn:microsoft.com/office/officeart/2005/8/layout/StepDownProcess"/>
    <dgm:cxn modelId="{6184EFC5-C9FD-784B-9C11-8C750D88E11E}" type="presParOf" srcId="{23E5170C-B8A6-F44B-9581-2AC3CA1D3998}" destId="{4A4160D8-B533-6648-A3EE-F4A75AB3E423}" srcOrd="4" destOrd="0" presId="urn:microsoft.com/office/officeart/2005/8/layout/StepDownProcess"/>
    <dgm:cxn modelId="{8844D0FD-199D-EE49-96F0-091139D05337}" type="presParOf" srcId="{4A4160D8-B533-6648-A3EE-F4A75AB3E423}" destId="{2EBFA748-6D5D-844F-A3DE-F62C6B89D192}" srcOrd="0" destOrd="0" presId="urn:microsoft.com/office/officeart/2005/8/layout/StepDownProcess"/>
    <dgm:cxn modelId="{ECED0DDF-61B4-624F-8AC0-D8EA3F4B10B6}" type="presParOf" srcId="{4A4160D8-B533-6648-A3EE-F4A75AB3E423}" destId="{1DA98D67-122B-A444-8A7E-4042EF2A7E0D}" srcOrd="1" destOrd="0" presId="urn:microsoft.com/office/officeart/2005/8/layout/StepDownProcess"/>
    <dgm:cxn modelId="{C116C5F3-D8F0-3048-8E81-2E2781DB1CD4}" type="presParOf" srcId="{4A4160D8-B533-6648-A3EE-F4A75AB3E423}" destId="{0D2A138A-6E51-8341-BB41-3D1ACE5524AF}" srcOrd="2" destOrd="0" presId="urn:microsoft.com/office/officeart/2005/8/layout/StepDownProcess"/>
    <dgm:cxn modelId="{0AF971B0-10D6-4E4C-8B2B-B7892035905B}" type="presParOf" srcId="{23E5170C-B8A6-F44B-9581-2AC3CA1D3998}" destId="{E07F0AA1-8BBB-5342-8510-0E5EF9F0A818}" srcOrd="5" destOrd="0" presId="urn:microsoft.com/office/officeart/2005/8/layout/StepDownProcess"/>
    <dgm:cxn modelId="{0DCBF433-9813-5941-85BA-76503B904A99}" type="presParOf" srcId="{23E5170C-B8A6-F44B-9581-2AC3CA1D3998}" destId="{4A18DD2C-C852-3043-9708-4BD326892953}" srcOrd="6" destOrd="0" presId="urn:microsoft.com/office/officeart/2005/8/layout/StepDownProcess"/>
    <dgm:cxn modelId="{3EF29022-359D-9B40-A46B-07DF116D6231}" type="presParOf" srcId="{4A18DD2C-C852-3043-9708-4BD326892953}" destId="{EC805989-A154-FB46-AC4B-BF51E42AA65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F82B27-79CD-46CF-B3BE-254E2D62951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BE23A35-5EDA-4E66-A0A8-E4FED4332C8A}">
      <dgm:prSet/>
      <dgm:spPr/>
      <dgm:t>
        <a:bodyPr anchor="ctr"/>
        <a:lstStyle/>
        <a:p>
          <a:pPr algn="ctr"/>
          <a:r>
            <a:rPr lang="en-US" dirty="0">
              <a:solidFill>
                <a:schemeClr val="tx2"/>
              </a:solidFill>
            </a:rPr>
            <a:t>Task Parallelism</a:t>
          </a:r>
        </a:p>
      </dgm:t>
    </dgm:pt>
    <dgm:pt modelId="{9B2F2DEE-CD63-43D4-AEF0-2F1D9E52E6B3}" type="parTrans" cxnId="{58DAD6F3-6506-434B-90C1-BB32A284C340}">
      <dgm:prSet/>
      <dgm:spPr/>
      <dgm:t>
        <a:bodyPr/>
        <a:lstStyle/>
        <a:p>
          <a:endParaRPr lang="en-US"/>
        </a:p>
      </dgm:t>
    </dgm:pt>
    <dgm:pt modelId="{8DCD3C5E-FD74-41F4-88FE-9FB7049B7AD3}" type="sibTrans" cxnId="{58DAD6F3-6506-434B-90C1-BB32A284C340}">
      <dgm:prSet/>
      <dgm:spPr/>
      <dgm:t>
        <a:bodyPr/>
        <a:lstStyle/>
        <a:p>
          <a:endParaRPr lang="en-US"/>
        </a:p>
      </dgm:t>
    </dgm:pt>
    <dgm:pt modelId="{1792CB26-1E78-49AF-8108-31227F82A8FA}">
      <dgm:prSet/>
      <dgm:spPr/>
      <dgm:t>
        <a:bodyPr/>
        <a:lstStyle/>
        <a:p>
          <a:r>
            <a:rPr lang="en-US" altLang="zh-CN" dirty="0">
              <a:solidFill>
                <a:schemeClr val="tx2"/>
              </a:solidFill>
            </a:rPr>
            <a:t>A</a:t>
          </a:r>
          <a:r>
            <a:rPr lang="zh-CN" altLang="en-US" dirty="0">
              <a:solidFill>
                <a:schemeClr val="tx2"/>
              </a:solidFill>
            </a:rPr>
            <a:t> </a:t>
          </a:r>
          <a:r>
            <a:rPr lang="en-US" altLang="zh-CN" dirty="0">
              <a:solidFill>
                <a:schemeClr val="tx2"/>
              </a:solidFill>
            </a:rPr>
            <a:t>job</a:t>
          </a:r>
          <a:r>
            <a:rPr lang="zh-CN" altLang="en-US" dirty="0">
              <a:solidFill>
                <a:schemeClr val="tx2"/>
              </a:solidFill>
            </a:rPr>
            <a:t> </a:t>
          </a:r>
          <a:r>
            <a:rPr lang="en-US" altLang="zh-CN" dirty="0">
              <a:solidFill>
                <a:schemeClr val="tx2"/>
              </a:solidFill>
            </a:rPr>
            <a:t>is</a:t>
          </a:r>
          <a:r>
            <a:rPr lang="zh-CN" altLang="en-US" dirty="0">
              <a:solidFill>
                <a:schemeClr val="tx2"/>
              </a:solidFill>
            </a:rPr>
            <a:t> </a:t>
          </a:r>
          <a:r>
            <a:rPr lang="en-US" altLang="zh-CN" dirty="0">
              <a:solidFill>
                <a:schemeClr val="tx2"/>
              </a:solidFill>
            </a:rPr>
            <a:t>split</a:t>
          </a:r>
          <a:r>
            <a:rPr lang="zh-CN" altLang="en-US" dirty="0">
              <a:solidFill>
                <a:schemeClr val="tx2"/>
              </a:solidFill>
            </a:rPr>
            <a:t> </a:t>
          </a:r>
          <a:r>
            <a:rPr lang="en-US" altLang="zh-CN" dirty="0">
              <a:solidFill>
                <a:schemeClr val="tx2"/>
              </a:solidFill>
            </a:rPr>
            <a:t>into</a:t>
          </a:r>
          <a:r>
            <a:rPr lang="zh-CN" altLang="en-US" dirty="0">
              <a:solidFill>
                <a:schemeClr val="tx2"/>
              </a:solidFill>
            </a:rPr>
            <a:t> </a:t>
          </a:r>
          <a:r>
            <a:rPr lang="en-US" altLang="zh-CN" dirty="0">
              <a:solidFill>
                <a:schemeClr val="tx2"/>
              </a:solidFill>
            </a:rPr>
            <a:t>parallel</a:t>
          </a:r>
          <a:r>
            <a:rPr lang="zh-CN" altLang="en-US" dirty="0">
              <a:solidFill>
                <a:schemeClr val="tx2"/>
              </a:solidFill>
            </a:rPr>
            <a:t> </a:t>
          </a:r>
          <a:r>
            <a:rPr lang="en-US" altLang="zh-CN" dirty="0">
              <a:solidFill>
                <a:schemeClr val="tx2"/>
              </a:solidFill>
            </a:rPr>
            <a:t>tasks</a:t>
          </a:r>
          <a:r>
            <a:rPr lang="zh-CN" altLang="en-US" dirty="0">
              <a:solidFill>
                <a:schemeClr val="tx2"/>
              </a:solidFill>
            </a:rPr>
            <a:t> </a:t>
          </a:r>
          <a:r>
            <a:rPr lang="en-US" altLang="zh-CN" dirty="0">
              <a:solidFill>
                <a:schemeClr val="tx2"/>
              </a:solidFill>
            </a:rPr>
            <a:t>that</a:t>
          </a:r>
          <a:r>
            <a:rPr lang="zh-CN" altLang="en-US" dirty="0">
              <a:solidFill>
                <a:schemeClr val="tx2"/>
              </a:solidFill>
            </a:rPr>
            <a:t> </a:t>
          </a:r>
          <a:r>
            <a:rPr lang="en-US" altLang="zh-CN" dirty="0">
              <a:solidFill>
                <a:schemeClr val="tx2"/>
              </a:solidFill>
            </a:rPr>
            <a:t>execute</a:t>
          </a:r>
          <a:r>
            <a:rPr lang="zh-CN" altLang="en-US" dirty="0">
              <a:solidFill>
                <a:schemeClr val="tx2"/>
              </a:solidFill>
            </a:rPr>
            <a:t> </a:t>
          </a:r>
          <a:r>
            <a:rPr lang="en-US" altLang="zh-CN" dirty="0">
              <a:solidFill>
                <a:schemeClr val="tx2"/>
              </a:solidFill>
            </a:rPr>
            <a:t>on</a:t>
          </a:r>
          <a:r>
            <a:rPr lang="zh-CN" altLang="en-US" dirty="0">
              <a:solidFill>
                <a:schemeClr val="tx2"/>
              </a:solidFill>
            </a:rPr>
            <a:t> </a:t>
          </a:r>
          <a:r>
            <a:rPr lang="en-US" altLang="zh-CN" dirty="0">
              <a:solidFill>
                <a:schemeClr val="tx2"/>
              </a:solidFill>
            </a:rPr>
            <a:t>different</a:t>
          </a:r>
          <a:r>
            <a:rPr lang="zh-CN" altLang="en-US" dirty="0">
              <a:solidFill>
                <a:schemeClr val="tx2"/>
              </a:solidFill>
            </a:rPr>
            <a:t> </a:t>
          </a:r>
          <a:r>
            <a:rPr lang="en-US" altLang="zh-CN" dirty="0">
              <a:solidFill>
                <a:schemeClr val="tx2"/>
              </a:solidFill>
            </a:rPr>
            <a:t>machines.</a:t>
          </a:r>
          <a:endParaRPr lang="en-US" dirty="0">
            <a:solidFill>
              <a:schemeClr val="tx2"/>
            </a:solidFill>
          </a:endParaRPr>
        </a:p>
      </dgm:t>
    </dgm:pt>
    <dgm:pt modelId="{EDAC9C48-EA1D-4F7D-A357-C50FE590CC86}" type="parTrans" cxnId="{47465276-4D02-4D94-81D3-75DF05D1727A}">
      <dgm:prSet/>
      <dgm:spPr/>
      <dgm:t>
        <a:bodyPr/>
        <a:lstStyle/>
        <a:p>
          <a:endParaRPr lang="en-US"/>
        </a:p>
      </dgm:t>
    </dgm:pt>
    <dgm:pt modelId="{2AE9F044-4EB4-4125-B260-50DD914675AD}" type="sibTrans" cxnId="{47465276-4D02-4D94-81D3-75DF05D1727A}">
      <dgm:prSet/>
      <dgm:spPr/>
      <dgm:t>
        <a:bodyPr/>
        <a:lstStyle/>
        <a:p>
          <a:endParaRPr lang="en-US"/>
        </a:p>
      </dgm:t>
    </dgm:pt>
    <dgm:pt modelId="{55E8AAFA-01B7-487F-A035-B911ABA66D4F}">
      <dgm:prSet/>
      <dgm:spPr/>
      <dgm:t>
        <a:bodyPr/>
        <a:lstStyle/>
        <a:p>
          <a:r>
            <a:rPr lang="en-US" altLang="zh-CN" dirty="0">
              <a:solidFill>
                <a:schemeClr val="tx2"/>
              </a:solidFill>
            </a:rPr>
            <a:t>Job completion time depends</a:t>
          </a:r>
          <a:r>
            <a:rPr lang="zh-CN" altLang="en-US" dirty="0">
              <a:solidFill>
                <a:schemeClr val="tx2"/>
              </a:solidFill>
            </a:rPr>
            <a:t> </a:t>
          </a:r>
          <a:r>
            <a:rPr lang="en-US" altLang="zh-CN" dirty="0">
              <a:solidFill>
                <a:schemeClr val="tx2"/>
              </a:solidFill>
            </a:rPr>
            <a:t>on the</a:t>
          </a:r>
          <a:r>
            <a:rPr lang="zh-CN" altLang="en-US" dirty="0">
              <a:solidFill>
                <a:schemeClr val="tx2"/>
              </a:solidFill>
            </a:rPr>
            <a:t> </a:t>
          </a:r>
          <a:r>
            <a:rPr lang="en-US" altLang="zh-CN" dirty="0">
              <a:solidFill>
                <a:schemeClr val="tx2"/>
              </a:solidFill>
            </a:rPr>
            <a:t>slowest task.</a:t>
          </a:r>
          <a:endParaRPr lang="en-US" dirty="0">
            <a:solidFill>
              <a:schemeClr val="tx2"/>
            </a:solidFill>
          </a:endParaRPr>
        </a:p>
      </dgm:t>
    </dgm:pt>
    <dgm:pt modelId="{64BE8AA9-DA22-4B28-9CB6-A0BDE3A06CE4}" type="parTrans" cxnId="{5536BD32-748B-4B8B-92CF-6EA0CDC648A1}">
      <dgm:prSet/>
      <dgm:spPr/>
      <dgm:t>
        <a:bodyPr/>
        <a:lstStyle/>
        <a:p>
          <a:endParaRPr lang="en-US"/>
        </a:p>
      </dgm:t>
    </dgm:pt>
    <dgm:pt modelId="{326425D6-B4E4-46E8-A172-55E4AE88CE1A}" type="sibTrans" cxnId="{5536BD32-748B-4B8B-92CF-6EA0CDC648A1}">
      <dgm:prSet/>
      <dgm:spPr/>
      <dgm:t>
        <a:bodyPr/>
        <a:lstStyle/>
        <a:p>
          <a:endParaRPr lang="en-US"/>
        </a:p>
      </dgm:t>
    </dgm:pt>
    <dgm:pt modelId="{E5214DDD-FEDD-8145-8874-117AFF668E57}" type="pres">
      <dgm:prSet presAssocID="{37F82B27-79CD-46CF-B3BE-254E2D629515}" presName="vert0" presStyleCnt="0">
        <dgm:presLayoutVars>
          <dgm:dir/>
          <dgm:animOne val="branch"/>
          <dgm:animLvl val="lvl"/>
        </dgm:presLayoutVars>
      </dgm:prSet>
      <dgm:spPr/>
    </dgm:pt>
    <dgm:pt modelId="{C2646C6F-4123-9540-B6F2-29AC25241739}" type="pres">
      <dgm:prSet presAssocID="{6BE23A35-5EDA-4E66-A0A8-E4FED4332C8A}" presName="thickLine" presStyleLbl="alignNode1" presStyleIdx="0" presStyleCnt="1" custLinFactNeighborX="2354" custLinFactNeighborY="-89375"/>
      <dgm:spPr/>
    </dgm:pt>
    <dgm:pt modelId="{EB87622E-5A96-5B4E-8C10-9ADE62295ABA}" type="pres">
      <dgm:prSet presAssocID="{6BE23A35-5EDA-4E66-A0A8-E4FED4332C8A}" presName="horz1" presStyleCnt="0"/>
      <dgm:spPr/>
    </dgm:pt>
    <dgm:pt modelId="{845A0CA5-383F-3248-95D3-2E584D885B0B}" type="pres">
      <dgm:prSet presAssocID="{6BE23A35-5EDA-4E66-A0A8-E4FED4332C8A}" presName="tx1" presStyleLbl="revTx" presStyleIdx="0" presStyleCnt="3"/>
      <dgm:spPr/>
    </dgm:pt>
    <dgm:pt modelId="{89060AEB-44DC-1841-A590-761E16EAC082}" type="pres">
      <dgm:prSet presAssocID="{6BE23A35-5EDA-4E66-A0A8-E4FED4332C8A}" presName="vert1" presStyleCnt="0"/>
      <dgm:spPr/>
    </dgm:pt>
    <dgm:pt modelId="{14D6F417-0BFE-8447-A0E7-AC7365DB7118}" type="pres">
      <dgm:prSet presAssocID="{1792CB26-1E78-49AF-8108-31227F82A8FA}" presName="vertSpace2a" presStyleCnt="0"/>
      <dgm:spPr/>
    </dgm:pt>
    <dgm:pt modelId="{84BABEC2-AE28-BC4E-A8FF-641A78161281}" type="pres">
      <dgm:prSet presAssocID="{1792CB26-1E78-49AF-8108-31227F82A8FA}" presName="horz2" presStyleCnt="0"/>
      <dgm:spPr/>
    </dgm:pt>
    <dgm:pt modelId="{A615B8CB-7E1B-7842-8513-7A5E7453CC48}" type="pres">
      <dgm:prSet presAssocID="{1792CB26-1E78-49AF-8108-31227F82A8FA}" presName="horzSpace2" presStyleCnt="0"/>
      <dgm:spPr/>
    </dgm:pt>
    <dgm:pt modelId="{329BF41C-F320-BA41-A80F-46D622638F7B}" type="pres">
      <dgm:prSet presAssocID="{1792CB26-1E78-49AF-8108-31227F82A8FA}" presName="tx2" presStyleLbl="revTx" presStyleIdx="1" presStyleCnt="3"/>
      <dgm:spPr/>
    </dgm:pt>
    <dgm:pt modelId="{A34AA64B-32E5-4B46-B4F5-8A7A8A48822D}" type="pres">
      <dgm:prSet presAssocID="{1792CB26-1E78-49AF-8108-31227F82A8FA}" presName="vert2" presStyleCnt="0"/>
      <dgm:spPr/>
    </dgm:pt>
    <dgm:pt modelId="{6FD7CE13-D578-FD49-BEDF-B7044DB317C8}" type="pres">
      <dgm:prSet presAssocID="{1792CB26-1E78-49AF-8108-31227F82A8FA}" presName="thinLine2b" presStyleLbl="callout" presStyleIdx="0" presStyleCnt="2"/>
      <dgm:spPr/>
    </dgm:pt>
    <dgm:pt modelId="{C200A187-E41C-9149-8950-AC9778E2E3AF}" type="pres">
      <dgm:prSet presAssocID="{1792CB26-1E78-49AF-8108-31227F82A8FA}" presName="vertSpace2b" presStyleCnt="0"/>
      <dgm:spPr/>
    </dgm:pt>
    <dgm:pt modelId="{C0F7A572-7F3A-424A-BCE7-4252A5D6CA7B}" type="pres">
      <dgm:prSet presAssocID="{55E8AAFA-01B7-487F-A035-B911ABA66D4F}" presName="horz2" presStyleCnt="0"/>
      <dgm:spPr/>
    </dgm:pt>
    <dgm:pt modelId="{ED9C97F9-F56F-114D-A63D-1A7DDE902E9B}" type="pres">
      <dgm:prSet presAssocID="{55E8AAFA-01B7-487F-A035-B911ABA66D4F}" presName="horzSpace2" presStyleCnt="0"/>
      <dgm:spPr/>
    </dgm:pt>
    <dgm:pt modelId="{5A3ECB7D-942F-234F-B9FE-E8E7D87725E7}" type="pres">
      <dgm:prSet presAssocID="{55E8AAFA-01B7-487F-A035-B911ABA66D4F}" presName="tx2" presStyleLbl="revTx" presStyleIdx="2" presStyleCnt="3"/>
      <dgm:spPr/>
    </dgm:pt>
    <dgm:pt modelId="{F73CDED4-A105-6944-B332-E82801D59A9E}" type="pres">
      <dgm:prSet presAssocID="{55E8AAFA-01B7-487F-A035-B911ABA66D4F}" presName="vert2" presStyleCnt="0"/>
      <dgm:spPr/>
    </dgm:pt>
    <dgm:pt modelId="{1C059FDC-2211-2F4C-8431-2C8296343411}" type="pres">
      <dgm:prSet presAssocID="{55E8AAFA-01B7-487F-A035-B911ABA66D4F}" presName="thinLine2b" presStyleLbl="callout" presStyleIdx="1" presStyleCnt="2"/>
      <dgm:spPr/>
    </dgm:pt>
    <dgm:pt modelId="{39DEE737-F4D0-0B48-97AF-CB5E77E78221}" type="pres">
      <dgm:prSet presAssocID="{55E8AAFA-01B7-487F-A035-B911ABA66D4F}" presName="vertSpace2b" presStyleCnt="0"/>
      <dgm:spPr/>
    </dgm:pt>
  </dgm:ptLst>
  <dgm:cxnLst>
    <dgm:cxn modelId="{B7F3F12A-52D0-004F-B394-0029F197E255}" type="presOf" srcId="{6BE23A35-5EDA-4E66-A0A8-E4FED4332C8A}" destId="{845A0CA5-383F-3248-95D3-2E584D885B0B}" srcOrd="0" destOrd="0" presId="urn:microsoft.com/office/officeart/2008/layout/LinedList"/>
    <dgm:cxn modelId="{5536BD32-748B-4B8B-92CF-6EA0CDC648A1}" srcId="{6BE23A35-5EDA-4E66-A0A8-E4FED4332C8A}" destId="{55E8AAFA-01B7-487F-A035-B911ABA66D4F}" srcOrd="1" destOrd="0" parTransId="{64BE8AA9-DA22-4B28-9CB6-A0BDE3A06CE4}" sibTransId="{326425D6-B4E4-46E8-A172-55E4AE88CE1A}"/>
    <dgm:cxn modelId="{47465276-4D02-4D94-81D3-75DF05D1727A}" srcId="{6BE23A35-5EDA-4E66-A0A8-E4FED4332C8A}" destId="{1792CB26-1E78-49AF-8108-31227F82A8FA}" srcOrd="0" destOrd="0" parTransId="{EDAC9C48-EA1D-4F7D-A357-C50FE590CC86}" sibTransId="{2AE9F044-4EB4-4125-B260-50DD914675AD}"/>
    <dgm:cxn modelId="{1029977B-B054-C048-BD7C-8ED89226749E}" type="presOf" srcId="{37F82B27-79CD-46CF-B3BE-254E2D629515}" destId="{E5214DDD-FEDD-8145-8874-117AFF668E57}" srcOrd="0" destOrd="0" presId="urn:microsoft.com/office/officeart/2008/layout/LinedList"/>
    <dgm:cxn modelId="{769CEA8D-9A2B-9A46-BD55-E4C3F3C7CCE1}" type="presOf" srcId="{1792CB26-1E78-49AF-8108-31227F82A8FA}" destId="{329BF41C-F320-BA41-A80F-46D622638F7B}" srcOrd="0" destOrd="0" presId="urn:microsoft.com/office/officeart/2008/layout/LinedList"/>
    <dgm:cxn modelId="{36BFCCE9-68A4-FF41-87D7-7FEDEAEB443D}" type="presOf" srcId="{55E8AAFA-01B7-487F-A035-B911ABA66D4F}" destId="{5A3ECB7D-942F-234F-B9FE-E8E7D87725E7}" srcOrd="0" destOrd="0" presId="urn:microsoft.com/office/officeart/2008/layout/LinedList"/>
    <dgm:cxn modelId="{58DAD6F3-6506-434B-90C1-BB32A284C340}" srcId="{37F82B27-79CD-46CF-B3BE-254E2D629515}" destId="{6BE23A35-5EDA-4E66-A0A8-E4FED4332C8A}" srcOrd="0" destOrd="0" parTransId="{9B2F2DEE-CD63-43D4-AEF0-2F1D9E52E6B3}" sibTransId="{8DCD3C5E-FD74-41F4-88FE-9FB7049B7AD3}"/>
    <dgm:cxn modelId="{E0B78B26-EC96-8041-9401-D0092FFEBA95}" type="presParOf" srcId="{E5214DDD-FEDD-8145-8874-117AFF668E57}" destId="{C2646C6F-4123-9540-B6F2-29AC25241739}" srcOrd="0" destOrd="0" presId="urn:microsoft.com/office/officeart/2008/layout/LinedList"/>
    <dgm:cxn modelId="{103F6B78-E6F7-8F4E-803C-B6BD583DC5D3}" type="presParOf" srcId="{E5214DDD-FEDD-8145-8874-117AFF668E57}" destId="{EB87622E-5A96-5B4E-8C10-9ADE62295ABA}" srcOrd="1" destOrd="0" presId="urn:microsoft.com/office/officeart/2008/layout/LinedList"/>
    <dgm:cxn modelId="{1B02DA3D-BABF-0B40-A775-6116DC10C854}" type="presParOf" srcId="{EB87622E-5A96-5B4E-8C10-9ADE62295ABA}" destId="{845A0CA5-383F-3248-95D3-2E584D885B0B}" srcOrd="0" destOrd="0" presId="urn:microsoft.com/office/officeart/2008/layout/LinedList"/>
    <dgm:cxn modelId="{4CEDD855-5F9C-A848-BBA0-196ED25344E5}" type="presParOf" srcId="{EB87622E-5A96-5B4E-8C10-9ADE62295ABA}" destId="{89060AEB-44DC-1841-A590-761E16EAC082}" srcOrd="1" destOrd="0" presId="urn:microsoft.com/office/officeart/2008/layout/LinedList"/>
    <dgm:cxn modelId="{354041FC-93B1-6E4B-9D51-33F25939C560}" type="presParOf" srcId="{89060AEB-44DC-1841-A590-761E16EAC082}" destId="{14D6F417-0BFE-8447-A0E7-AC7365DB7118}" srcOrd="0" destOrd="0" presId="urn:microsoft.com/office/officeart/2008/layout/LinedList"/>
    <dgm:cxn modelId="{B758D4F1-F7B3-B548-B4B5-3ADEEA465FC2}" type="presParOf" srcId="{89060AEB-44DC-1841-A590-761E16EAC082}" destId="{84BABEC2-AE28-BC4E-A8FF-641A78161281}" srcOrd="1" destOrd="0" presId="urn:microsoft.com/office/officeart/2008/layout/LinedList"/>
    <dgm:cxn modelId="{90D31D6F-737C-0B46-9A26-8193D9FF32C5}" type="presParOf" srcId="{84BABEC2-AE28-BC4E-A8FF-641A78161281}" destId="{A615B8CB-7E1B-7842-8513-7A5E7453CC48}" srcOrd="0" destOrd="0" presId="urn:microsoft.com/office/officeart/2008/layout/LinedList"/>
    <dgm:cxn modelId="{AB98B51E-6BD3-D649-9237-D20308A4B262}" type="presParOf" srcId="{84BABEC2-AE28-BC4E-A8FF-641A78161281}" destId="{329BF41C-F320-BA41-A80F-46D622638F7B}" srcOrd="1" destOrd="0" presId="urn:microsoft.com/office/officeart/2008/layout/LinedList"/>
    <dgm:cxn modelId="{0A63F374-EC91-0245-AADB-80CAB6B05C9A}" type="presParOf" srcId="{84BABEC2-AE28-BC4E-A8FF-641A78161281}" destId="{A34AA64B-32E5-4B46-B4F5-8A7A8A48822D}" srcOrd="2" destOrd="0" presId="urn:microsoft.com/office/officeart/2008/layout/LinedList"/>
    <dgm:cxn modelId="{A01A40D1-684D-1B4C-87E6-4F37EBB3A2B6}" type="presParOf" srcId="{89060AEB-44DC-1841-A590-761E16EAC082}" destId="{6FD7CE13-D578-FD49-BEDF-B7044DB317C8}" srcOrd="2" destOrd="0" presId="urn:microsoft.com/office/officeart/2008/layout/LinedList"/>
    <dgm:cxn modelId="{41D97C85-7C4F-1944-9639-1928CE4C432C}" type="presParOf" srcId="{89060AEB-44DC-1841-A590-761E16EAC082}" destId="{C200A187-E41C-9149-8950-AC9778E2E3AF}" srcOrd="3" destOrd="0" presId="urn:microsoft.com/office/officeart/2008/layout/LinedList"/>
    <dgm:cxn modelId="{82E99000-E33B-1547-B624-B3EDA150F722}" type="presParOf" srcId="{89060AEB-44DC-1841-A590-761E16EAC082}" destId="{C0F7A572-7F3A-424A-BCE7-4252A5D6CA7B}" srcOrd="4" destOrd="0" presId="urn:microsoft.com/office/officeart/2008/layout/LinedList"/>
    <dgm:cxn modelId="{5364A62D-8920-F04F-9C29-32DFEAA6DB6A}" type="presParOf" srcId="{C0F7A572-7F3A-424A-BCE7-4252A5D6CA7B}" destId="{ED9C97F9-F56F-114D-A63D-1A7DDE902E9B}" srcOrd="0" destOrd="0" presId="urn:microsoft.com/office/officeart/2008/layout/LinedList"/>
    <dgm:cxn modelId="{F0564BBB-7B03-0444-8FBA-65BBB6C37E67}" type="presParOf" srcId="{C0F7A572-7F3A-424A-BCE7-4252A5D6CA7B}" destId="{5A3ECB7D-942F-234F-B9FE-E8E7D87725E7}" srcOrd="1" destOrd="0" presId="urn:microsoft.com/office/officeart/2008/layout/LinedList"/>
    <dgm:cxn modelId="{38D8E48D-D071-3544-AB49-76481F264EE6}" type="presParOf" srcId="{C0F7A572-7F3A-424A-BCE7-4252A5D6CA7B}" destId="{F73CDED4-A105-6944-B332-E82801D59A9E}" srcOrd="2" destOrd="0" presId="urn:microsoft.com/office/officeart/2008/layout/LinedList"/>
    <dgm:cxn modelId="{4DD44F33-7969-7149-B4FA-0739889C53E5}" type="presParOf" srcId="{89060AEB-44DC-1841-A590-761E16EAC082}" destId="{1C059FDC-2211-2F4C-8431-2C8296343411}" srcOrd="5" destOrd="0" presId="urn:microsoft.com/office/officeart/2008/layout/LinedList"/>
    <dgm:cxn modelId="{4F936737-C354-6842-91FF-758A8BBEF83D}" type="presParOf" srcId="{89060AEB-44DC-1841-A590-761E16EAC082}" destId="{39DEE737-F4D0-0B48-97AF-CB5E77E78221}"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F82B27-79CD-46CF-B3BE-254E2D62951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BE23A35-5EDA-4E66-A0A8-E4FED4332C8A}">
      <dgm:prSet/>
      <dgm:spPr/>
      <dgm:t>
        <a:bodyPr anchor="ctr"/>
        <a:lstStyle/>
        <a:p>
          <a:r>
            <a:rPr lang="en-US" dirty="0">
              <a:solidFill>
                <a:schemeClr val="tx2"/>
              </a:solidFill>
            </a:rPr>
            <a:t>Stragglers</a:t>
          </a:r>
        </a:p>
      </dgm:t>
    </dgm:pt>
    <dgm:pt modelId="{9B2F2DEE-CD63-43D4-AEF0-2F1D9E52E6B3}" type="parTrans" cxnId="{58DAD6F3-6506-434B-90C1-BB32A284C340}">
      <dgm:prSet/>
      <dgm:spPr/>
      <dgm:t>
        <a:bodyPr/>
        <a:lstStyle/>
        <a:p>
          <a:endParaRPr lang="en-US"/>
        </a:p>
      </dgm:t>
    </dgm:pt>
    <dgm:pt modelId="{8DCD3C5E-FD74-41F4-88FE-9FB7049B7AD3}" type="sibTrans" cxnId="{58DAD6F3-6506-434B-90C1-BB32A284C340}">
      <dgm:prSet/>
      <dgm:spPr/>
      <dgm:t>
        <a:bodyPr/>
        <a:lstStyle/>
        <a:p>
          <a:endParaRPr lang="en-US"/>
        </a:p>
      </dgm:t>
    </dgm:pt>
    <dgm:pt modelId="{1792CB26-1E78-49AF-8108-31227F82A8FA}">
      <dgm:prSet/>
      <dgm:spPr/>
      <dgm:t>
        <a:bodyPr/>
        <a:lstStyle/>
        <a:p>
          <a:r>
            <a:rPr lang="en-US" dirty="0">
              <a:solidFill>
                <a:schemeClr val="tx2"/>
              </a:solidFill>
            </a:rPr>
            <a:t>Rare,</a:t>
          </a:r>
          <a:r>
            <a:rPr lang="zh-CN" dirty="0">
              <a:solidFill>
                <a:schemeClr val="tx2"/>
              </a:solidFill>
            </a:rPr>
            <a:t> </a:t>
          </a:r>
          <a:r>
            <a:rPr lang="en-US" dirty="0">
              <a:solidFill>
                <a:schemeClr val="tx2"/>
              </a:solidFill>
            </a:rPr>
            <a:t>but</a:t>
          </a:r>
          <a:r>
            <a:rPr lang="zh-CN" dirty="0">
              <a:solidFill>
                <a:schemeClr val="tx2"/>
              </a:solidFill>
            </a:rPr>
            <a:t> </a:t>
          </a:r>
          <a:r>
            <a:rPr lang="en-US" dirty="0">
              <a:solidFill>
                <a:schemeClr val="tx2"/>
              </a:solidFill>
            </a:rPr>
            <a:t>extremely</a:t>
          </a:r>
          <a:r>
            <a:rPr lang="zh-CN" dirty="0">
              <a:solidFill>
                <a:schemeClr val="tx2"/>
              </a:solidFill>
            </a:rPr>
            <a:t> </a:t>
          </a:r>
          <a:r>
            <a:rPr lang="en-US" dirty="0">
              <a:solidFill>
                <a:schemeClr val="tx2"/>
              </a:solidFill>
            </a:rPr>
            <a:t>slow</a:t>
          </a:r>
          <a:r>
            <a:rPr lang="zh-CN" dirty="0">
              <a:solidFill>
                <a:schemeClr val="tx2"/>
              </a:solidFill>
            </a:rPr>
            <a:t> </a:t>
          </a:r>
          <a:r>
            <a:rPr lang="en-US" dirty="0">
              <a:solidFill>
                <a:schemeClr val="tx2"/>
              </a:solidFill>
            </a:rPr>
            <a:t>tasks</a:t>
          </a:r>
          <a:r>
            <a:rPr lang="zh-CN" dirty="0">
              <a:solidFill>
                <a:schemeClr val="tx2"/>
              </a:solidFill>
            </a:rPr>
            <a:t> </a:t>
          </a:r>
          <a:r>
            <a:rPr lang="en-US" dirty="0">
              <a:solidFill>
                <a:schemeClr val="tx2"/>
              </a:solidFill>
            </a:rPr>
            <a:t>within</a:t>
          </a:r>
          <a:r>
            <a:rPr lang="zh-CN" dirty="0">
              <a:solidFill>
                <a:schemeClr val="tx2"/>
              </a:solidFill>
            </a:rPr>
            <a:t> </a:t>
          </a:r>
          <a:r>
            <a:rPr lang="en-US" dirty="0">
              <a:solidFill>
                <a:schemeClr val="tx2"/>
              </a:solidFill>
            </a:rPr>
            <a:t>a</a:t>
          </a:r>
          <a:r>
            <a:rPr lang="zh-CN" dirty="0">
              <a:solidFill>
                <a:schemeClr val="tx2"/>
              </a:solidFill>
            </a:rPr>
            <a:t> </a:t>
          </a:r>
          <a:r>
            <a:rPr lang="en-US" dirty="0">
              <a:solidFill>
                <a:schemeClr val="tx2"/>
              </a:solidFill>
            </a:rPr>
            <a:t>job,</a:t>
          </a:r>
          <a:r>
            <a:rPr lang="zh-CN" dirty="0">
              <a:solidFill>
                <a:schemeClr val="tx2"/>
              </a:solidFill>
            </a:rPr>
            <a:t> </a:t>
          </a:r>
          <a:r>
            <a:rPr lang="en-US" dirty="0">
              <a:solidFill>
                <a:schemeClr val="tx2"/>
              </a:solidFill>
            </a:rPr>
            <a:t>e.g.,</a:t>
          </a:r>
          <a:r>
            <a:rPr lang="zh-CN" dirty="0">
              <a:solidFill>
                <a:schemeClr val="tx2"/>
              </a:solidFill>
            </a:rPr>
            <a:t> </a:t>
          </a:r>
          <a:r>
            <a:rPr lang="en-US" dirty="0">
              <a:solidFill>
                <a:schemeClr val="tx2"/>
              </a:solidFill>
            </a:rPr>
            <a:t>&gt;</a:t>
          </a:r>
          <a:r>
            <a:rPr lang="zh-CN" dirty="0">
              <a:solidFill>
                <a:schemeClr val="tx2"/>
              </a:solidFill>
            </a:rPr>
            <a:t> </a:t>
          </a:r>
          <a:r>
            <a:rPr lang="en-US" dirty="0">
              <a:solidFill>
                <a:schemeClr val="tx2"/>
              </a:solidFill>
            </a:rPr>
            <a:t>P9</a:t>
          </a:r>
          <a:r>
            <a:rPr lang="en-US" altLang="zh-CN" dirty="0">
              <a:solidFill>
                <a:schemeClr val="tx2"/>
              </a:solidFill>
            </a:rPr>
            <a:t>0</a:t>
          </a:r>
          <a:r>
            <a:rPr lang="en-US" dirty="0">
              <a:solidFill>
                <a:schemeClr val="tx2"/>
              </a:solidFill>
            </a:rPr>
            <a:t>.</a:t>
          </a:r>
        </a:p>
      </dgm:t>
    </dgm:pt>
    <dgm:pt modelId="{EDAC9C48-EA1D-4F7D-A357-C50FE590CC86}" type="parTrans" cxnId="{47465276-4D02-4D94-81D3-75DF05D1727A}">
      <dgm:prSet/>
      <dgm:spPr/>
      <dgm:t>
        <a:bodyPr/>
        <a:lstStyle/>
        <a:p>
          <a:endParaRPr lang="en-US"/>
        </a:p>
      </dgm:t>
    </dgm:pt>
    <dgm:pt modelId="{2AE9F044-4EB4-4125-B260-50DD914675AD}" type="sibTrans" cxnId="{47465276-4D02-4D94-81D3-75DF05D1727A}">
      <dgm:prSet/>
      <dgm:spPr/>
      <dgm:t>
        <a:bodyPr/>
        <a:lstStyle/>
        <a:p>
          <a:endParaRPr lang="en-US"/>
        </a:p>
      </dgm:t>
    </dgm:pt>
    <dgm:pt modelId="{55E8AAFA-01B7-487F-A035-B911ABA66D4F}">
      <dgm:prSet/>
      <dgm:spPr/>
      <dgm:t>
        <a:bodyPr/>
        <a:lstStyle/>
        <a:p>
          <a:r>
            <a:rPr lang="en-US" dirty="0">
              <a:solidFill>
                <a:schemeClr val="tx2"/>
              </a:solidFill>
            </a:rPr>
            <a:t>Root</a:t>
          </a:r>
          <a:r>
            <a:rPr lang="zh-CN" dirty="0">
              <a:solidFill>
                <a:schemeClr val="tx2"/>
              </a:solidFill>
            </a:rPr>
            <a:t> </a:t>
          </a:r>
          <a:r>
            <a:rPr lang="en-US" dirty="0">
              <a:solidFill>
                <a:schemeClr val="tx2"/>
              </a:solidFill>
            </a:rPr>
            <a:t>causes</a:t>
          </a:r>
          <a:r>
            <a:rPr lang="zh-CN" dirty="0">
              <a:solidFill>
                <a:schemeClr val="tx2"/>
              </a:solidFill>
            </a:rPr>
            <a:t> </a:t>
          </a:r>
          <a:r>
            <a:rPr lang="en-US" dirty="0">
              <a:solidFill>
                <a:schemeClr val="tx2"/>
              </a:solidFill>
            </a:rPr>
            <a:t>include</a:t>
          </a:r>
          <a:r>
            <a:rPr lang="zh-CN" dirty="0">
              <a:solidFill>
                <a:schemeClr val="tx2"/>
              </a:solidFill>
            </a:rPr>
            <a:t> </a:t>
          </a:r>
          <a:r>
            <a:rPr lang="en-US" dirty="0">
              <a:solidFill>
                <a:schemeClr val="tx2"/>
              </a:solidFill>
            </a:rPr>
            <a:t>load</a:t>
          </a:r>
          <a:r>
            <a:rPr lang="zh-CN" dirty="0">
              <a:solidFill>
                <a:schemeClr val="tx2"/>
              </a:solidFill>
            </a:rPr>
            <a:t> </a:t>
          </a:r>
          <a:r>
            <a:rPr lang="en-US" dirty="0">
              <a:solidFill>
                <a:schemeClr val="tx2"/>
              </a:solidFill>
            </a:rPr>
            <a:t>imbalance,</a:t>
          </a:r>
          <a:r>
            <a:rPr lang="zh-CN" dirty="0">
              <a:solidFill>
                <a:schemeClr val="tx2"/>
              </a:solidFill>
            </a:rPr>
            <a:t> </a:t>
          </a:r>
          <a:r>
            <a:rPr lang="en-US" dirty="0">
              <a:solidFill>
                <a:schemeClr val="tx2"/>
              </a:solidFill>
            </a:rPr>
            <a:t>resource</a:t>
          </a:r>
          <a:r>
            <a:rPr lang="zh-CN" dirty="0">
              <a:solidFill>
                <a:schemeClr val="tx2"/>
              </a:solidFill>
            </a:rPr>
            <a:t> </a:t>
          </a:r>
          <a:r>
            <a:rPr lang="en-US" dirty="0">
              <a:solidFill>
                <a:schemeClr val="tx2"/>
              </a:solidFill>
            </a:rPr>
            <a:t>constraints,</a:t>
          </a:r>
          <a:r>
            <a:rPr lang="zh-CN" dirty="0">
              <a:solidFill>
                <a:schemeClr val="tx2"/>
              </a:solidFill>
            </a:rPr>
            <a:t> </a:t>
          </a:r>
          <a:r>
            <a:rPr lang="en-US" dirty="0">
              <a:solidFill>
                <a:schemeClr val="tx2"/>
              </a:solidFill>
            </a:rPr>
            <a:t>scheduling,</a:t>
          </a:r>
          <a:r>
            <a:rPr lang="zh-CN" dirty="0">
              <a:solidFill>
                <a:schemeClr val="tx2"/>
              </a:solidFill>
            </a:rPr>
            <a:t> </a:t>
          </a:r>
          <a:r>
            <a:rPr lang="en-US" dirty="0">
              <a:solidFill>
                <a:schemeClr val="tx2"/>
              </a:solidFill>
            </a:rPr>
            <a:t>etc.</a:t>
          </a:r>
        </a:p>
      </dgm:t>
    </dgm:pt>
    <dgm:pt modelId="{64BE8AA9-DA22-4B28-9CB6-A0BDE3A06CE4}" type="parTrans" cxnId="{5536BD32-748B-4B8B-92CF-6EA0CDC648A1}">
      <dgm:prSet/>
      <dgm:spPr/>
      <dgm:t>
        <a:bodyPr/>
        <a:lstStyle/>
        <a:p>
          <a:endParaRPr lang="en-US"/>
        </a:p>
      </dgm:t>
    </dgm:pt>
    <dgm:pt modelId="{326425D6-B4E4-46E8-A172-55E4AE88CE1A}" type="sibTrans" cxnId="{5536BD32-748B-4B8B-92CF-6EA0CDC648A1}">
      <dgm:prSet/>
      <dgm:spPr/>
      <dgm:t>
        <a:bodyPr/>
        <a:lstStyle/>
        <a:p>
          <a:endParaRPr lang="en-US"/>
        </a:p>
      </dgm:t>
    </dgm:pt>
    <dgm:pt modelId="{BA4665BE-8B1D-4475-AA70-5588E47D69E1}">
      <dgm:prSet/>
      <dgm:spPr/>
      <dgm:t>
        <a:bodyPr/>
        <a:lstStyle/>
        <a:p>
          <a:r>
            <a:rPr lang="en-US" dirty="0">
              <a:solidFill>
                <a:schemeClr val="tx2"/>
              </a:solidFill>
            </a:rPr>
            <a:t>Impact:</a:t>
          </a:r>
          <a:r>
            <a:rPr lang="zh-CN" dirty="0">
              <a:solidFill>
                <a:schemeClr val="tx2"/>
              </a:solidFill>
            </a:rPr>
            <a:t> </a:t>
          </a:r>
          <a:r>
            <a:rPr lang="en-US" dirty="0">
              <a:solidFill>
                <a:schemeClr val="tx2"/>
              </a:solidFill>
            </a:rPr>
            <a:t>Delay</a:t>
          </a:r>
          <a:r>
            <a:rPr lang="zh-CN" dirty="0">
              <a:solidFill>
                <a:schemeClr val="tx2"/>
              </a:solidFill>
            </a:rPr>
            <a:t> </a:t>
          </a:r>
          <a:r>
            <a:rPr lang="en-US" dirty="0">
              <a:solidFill>
                <a:schemeClr val="tx2"/>
              </a:solidFill>
            </a:rPr>
            <a:t>job completion</a:t>
          </a:r>
          <a:r>
            <a:rPr lang="zh-CN" dirty="0">
              <a:solidFill>
                <a:schemeClr val="tx2"/>
              </a:solidFill>
            </a:rPr>
            <a:t> </a:t>
          </a:r>
          <a:r>
            <a:rPr lang="en-US" dirty="0">
              <a:solidFill>
                <a:schemeClr val="tx2"/>
              </a:solidFill>
            </a:rPr>
            <a:t>time</a:t>
          </a:r>
          <a:r>
            <a:rPr lang="zh-CN" dirty="0">
              <a:solidFill>
                <a:schemeClr val="tx2"/>
              </a:solidFill>
            </a:rPr>
            <a:t> </a:t>
          </a:r>
          <a:r>
            <a:rPr lang="en-US" dirty="0">
              <a:solidFill>
                <a:schemeClr val="tx2"/>
              </a:solidFill>
            </a:rPr>
            <a:t>by</a:t>
          </a:r>
          <a:r>
            <a:rPr lang="zh-CN" dirty="0">
              <a:solidFill>
                <a:schemeClr val="tx2"/>
              </a:solidFill>
            </a:rPr>
            <a:t> </a:t>
          </a:r>
          <a:r>
            <a:rPr lang="en-US" dirty="0">
              <a:solidFill>
                <a:schemeClr val="tx2"/>
              </a:solidFill>
            </a:rPr>
            <a:t>50%</a:t>
          </a:r>
          <a:r>
            <a:rPr lang="zh-CN" dirty="0">
              <a:solidFill>
                <a:schemeClr val="tx2"/>
              </a:solidFill>
            </a:rPr>
            <a:t> </a:t>
          </a:r>
          <a:r>
            <a:rPr lang="en-US" dirty="0">
              <a:solidFill>
                <a:schemeClr val="tx2"/>
              </a:solidFill>
            </a:rPr>
            <a:t>in</a:t>
          </a:r>
          <a:r>
            <a:rPr lang="zh-CN" dirty="0">
              <a:solidFill>
                <a:schemeClr val="tx2"/>
              </a:solidFill>
            </a:rPr>
            <a:t> </a:t>
          </a:r>
          <a:r>
            <a:rPr lang="en-US" dirty="0">
              <a:solidFill>
                <a:schemeClr val="tx2"/>
              </a:solidFill>
            </a:rPr>
            <a:t>20%</a:t>
          </a:r>
          <a:r>
            <a:rPr lang="zh-CN" dirty="0">
              <a:solidFill>
                <a:schemeClr val="tx2"/>
              </a:solidFill>
            </a:rPr>
            <a:t> </a:t>
          </a:r>
          <a:r>
            <a:rPr lang="en-US" dirty="0">
              <a:solidFill>
                <a:schemeClr val="tx2"/>
              </a:solidFill>
            </a:rPr>
            <a:t>of</a:t>
          </a:r>
          <a:r>
            <a:rPr lang="zh-CN" dirty="0">
              <a:solidFill>
                <a:schemeClr val="tx2"/>
              </a:solidFill>
            </a:rPr>
            <a:t> </a:t>
          </a:r>
          <a:r>
            <a:rPr lang="en-US" dirty="0">
              <a:solidFill>
                <a:schemeClr val="tx2"/>
              </a:solidFill>
            </a:rPr>
            <a:t>Google</a:t>
          </a:r>
          <a:r>
            <a:rPr lang="zh-CN" dirty="0">
              <a:solidFill>
                <a:schemeClr val="tx2"/>
              </a:solidFill>
            </a:rPr>
            <a:t> </a:t>
          </a:r>
          <a:r>
            <a:rPr lang="en-US" dirty="0">
              <a:solidFill>
                <a:schemeClr val="tx2"/>
              </a:solidFill>
            </a:rPr>
            <a:t>jobs.</a:t>
          </a:r>
        </a:p>
      </dgm:t>
    </dgm:pt>
    <dgm:pt modelId="{3C061F31-379A-4343-8234-6812E9DF9C2C}" type="parTrans" cxnId="{C731CF2B-981E-45A5-A5F4-FC2542D9FF91}">
      <dgm:prSet/>
      <dgm:spPr/>
      <dgm:t>
        <a:bodyPr/>
        <a:lstStyle/>
        <a:p>
          <a:endParaRPr lang="en-US"/>
        </a:p>
      </dgm:t>
    </dgm:pt>
    <dgm:pt modelId="{31D3FC3F-0745-4A10-8D0E-FF37EE57052F}" type="sibTrans" cxnId="{C731CF2B-981E-45A5-A5F4-FC2542D9FF91}">
      <dgm:prSet/>
      <dgm:spPr/>
      <dgm:t>
        <a:bodyPr/>
        <a:lstStyle/>
        <a:p>
          <a:endParaRPr lang="en-US"/>
        </a:p>
      </dgm:t>
    </dgm:pt>
    <dgm:pt modelId="{E5214DDD-FEDD-8145-8874-117AFF668E57}" type="pres">
      <dgm:prSet presAssocID="{37F82B27-79CD-46CF-B3BE-254E2D629515}" presName="vert0" presStyleCnt="0">
        <dgm:presLayoutVars>
          <dgm:dir/>
          <dgm:animOne val="branch"/>
          <dgm:animLvl val="lvl"/>
        </dgm:presLayoutVars>
      </dgm:prSet>
      <dgm:spPr/>
    </dgm:pt>
    <dgm:pt modelId="{C2646C6F-4123-9540-B6F2-29AC25241739}" type="pres">
      <dgm:prSet presAssocID="{6BE23A35-5EDA-4E66-A0A8-E4FED4332C8A}" presName="thickLine" presStyleLbl="alignNode1" presStyleIdx="0" presStyleCnt="1"/>
      <dgm:spPr/>
    </dgm:pt>
    <dgm:pt modelId="{EB87622E-5A96-5B4E-8C10-9ADE62295ABA}" type="pres">
      <dgm:prSet presAssocID="{6BE23A35-5EDA-4E66-A0A8-E4FED4332C8A}" presName="horz1" presStyleCnt="0"/>
      <dgm:spPr/>
    </dgm:pt>
    <dgm:pt modelId="{845A0CA5-383F-3248-95D3-2E584D885B0B}" type="pres">
      <dgm:prSet presAssocID="{6BE23A35-5EDA-4E66-A0A8-E4FED4332C8A}" presName="tx1" presStyleLbl="revTx" presStyleIdx="0" presStyleCnt="4"/>
      <dgm:spPr/>
    </dgm:pt>
    <dgm:pt modelId="{89060AEB-44DC-1841-A590-761E16EAC082}" type="pres">
      <dgm:prSet presAssocID="{6BE23A35-5EDA-4E66-A0A8-E4FED4332C8A}" presName="vert1" presStyleCnt="0"/>
      <dgm:spPr/>
    </dgm:pt>
    <dgm:pt modelId="{14D6F417-0BFE-8447-A0E7-AC7365DB7118}" type="pres">
      <dgm:prSet presAssocID="{1792CB26-1E78-49AF-8108-31227F82A8FA}" presName="vertSpace2a" presStyleCnt="0"/>
      <dgm:spPr/>
    </dgm:pt>
    <dgm:pt modelId="{84BABEC2-AE28-BC4E-A8FF-641A78161281}" type="pres">
      <dgm:prSet presAssocID="{1792CB26-1E78-49AF-8108-31227F82A8FA}" presName="horz2" presStyleCnt="0"/>
      <dgm:spPr/>
    </dgm:pt>
    <dgm:pt modelId="{A615B8CB-7E1B-7842-8513-7A5E7453CC48}" type="pres">
      <dgm:prSet presAssocID="{1792CB26-1E78-49AF-8108-31227F82A8FA}" presName="horzSpace2" presStyleCnt="0"/>
      <dgm:spPr/>
    </dgm:pt>
    <dgm:pt modelId="{329BF41C-F320-BA41-A80F-46D622638F7B}" type="pres">
      <dgm:prSet presAssocID="{1792CB26-1E78-49AF-8108-31227F82A8FA}" presName="tx2" presStyleLbl="revTx" presStyleIdx="1" presStyleCnt="4"/>
      <dgm:spPr/>
    </dgm:pt>
    <dgm:pt modelId="{A34AA64B-32E5-4B46-B4F5-8A7A8A48822D}" type="pres">
      <dgm:prSet presAssocID="{1792CB26-1E78-49AF-8108-31227F82A8FA}" presName="vert2" presStyleCnt="0"/>
      <dgm:spPr/>
    </dgm:pt>
    <dgm:pt modelId="{6FD7CE13-D578-FD49-BEDF-B7044DB317C8}" type="pres">
      <dgm:prSet presAssocID="{1792CB26-1E78-49AF-8108-31227F82A8FA}" presName="thinLine2b" presStyleLbl="callout" presStyleIdx="0" presStyleCnt="3"/>
      <dgm:spPr/>
    </dgm:pt>
    <dgm:pt modelId="{C200A187-E41C-9149-8950-AC9778E2E3AF}" type="pres">
      <dgm:prSet presAssocID="{1792CB26-1E78-49AF-8108-31227F82A8FA}" presName="vertSpace2b" presStyleCnt="0"/>
      <dgm:spPr/>
    </dgm:pt>
    <dgm:pt modelId="{C0F7A572-7F3A-424A-BCE7-4252A5D6CA7B}" type="pres">
      <dgm:prSet presAssocID="{55E8AAFA-01B7-487F-A035-B911ABA66D4F}" presName="horz2" presStyleCnt="0"/>
      <dgm:spPr/>
    </dgm:pt>
    <dgm:pt modelId="{ED9C97F9-F56F-114D-A63D-1A7DDE902E9B}" type="pres">
      <dgm:prSet presAssocID="{55E8AAFA-01B7-487F-A035-B911ABA66D4F}" presName="horzSpace2" presStyleCnt="0"/>
      <dgm:spPr/>
    </dgm:pt>
    <dgm:pt modelId="{5A3ECB7D-942F-234F-B9FE-E8E7D87725E7}" type="pres">
      <dgm:prSet presAssocID="{55E8AAFA-01B7-487F-A035-B911ABA66D4F}" presName="tx2" presStyleLbl="revTx" presStyleIdx="2" presStyleCnt="4"/>
      <dgm:spPr/>
    </dgm:pt>
    <dgm:pt modelId="{F73CDED4-A105-6944-B332-E82801D59A9E}" type="pres">
      <dgm:prSet presAssocID="{55E8AAFA-01B7-487F-A035-B911ABA66D4F}" presName="vert2" presStyleCnt="0"/>
      <dgm:spPr/>
    </dgm:pt>
    <dgm:pt modelId="{1C059FDC-2211-2F4C-8431-2C8296343411}" type="pres">
      <dgm:prSet presAssocID="{55E8AAFA-01B7-487F-A035-B911ABA66D4F}" presName="thinLine2b" presStyleLbl="callout" presStyleIdx="1" presStyleCnt="3"/>
      <dgm:spPr/>
    </dgm:pt>
    <dgm:pt modelId="{39DEE737-F4D0-0B48-97AF-CB5E77E78221}" type="pres">
      <dgm:prSet presAssocID="{55E8AAFA-01B7-487F-A035-B911ABA66D4F}" presName="vertSpace2b" presStyleCnt="0"/>
      <dgm:spPr/>
    </dgm:pt>
    <dgm:pt modelId="{B9B496C7-92CE-DB4D-A092-CC09663E0D49}" type="pres">
      <dgm:prSet presAssocID="{BA4665BE-8B1D-4475-AA70-5588E47D69E1}" presName="horz2" presStyleCnt="0"/>
      <dgm:spPr/>
    </dgm:pt>
    <dgm:pt modelId="{2473121C-26E3-AB41-BB0C-D97127AE4B95}" type="pres">
      <dgm:prSet presAssocID="{BA4665BE-8B1D-4475-AA70-5588E47D69E1}" presName="horzSpace2" presStyleCnt="0"/>
      <dgm:spPr/>
    </dgm:pt>
    <dgm:pt modelId="{7EA5F257-E539-644E-BC0C-13B00BD3642D}" type="pres">
      <dgm:prSet presAssocID="{BA4665BE-8B1D-4475-AA70-5588E47D69E1}" presName="tx2" presStyleLbl="revTx" presStyleIdx="3" presStyleCnt="4"/>
      <dgm:spPr/>
    </dgm:pt>
    <dgm:pt modelId="{0557C7F6-FAAF-7B4B-9E84-7764938DCF04}" type="pres">
      <dgm:prSet presAssocID="{BA4665BE-8B1D-4475-AA70-5588E47D69E1}" presName="vert2" presStyleCnt="0"/>
      <dgm:spPr/>
    </dgm:pt>
    <dgm:pt modelId="{2675BDBF-3195-4448-BCB0-297124BEF0DD}" type="pres">
      <dgm:prSet presAssocID="{BA4665BE-8B1D-4475-AA70-5588E47D69E1}" presName="thinLine2b" presStyleLbl="callout" presStyleIdx="2" presStyleCnt="3"/>
      <dgm:spPr/>
    </dgm:pt>
    <dgm:pt modelId="{8E8E0E02-1243-E44F-B10A-AE6277CC94A5}" type="pres">
      <dgm:prSet presAssocID="{BA4665BE-8B1D-4475-AA70-5588E47D69E1}" presName="vertSpace2b" presStyleCnt="0"/>
      <dgm:spPr/>
    </dgm:pt>
  </dgm:ptLst>
  <dgm:cxnLst>
    <dgm:cxn modelId="{B7F3F12A-52D0-004F-B394-0029F197E255}" type="presOf" srcId="{6BE23A35-5EDA-4E66-A0A8-E4FED4332C8A}" destId="{845A0CA5-383F-3248-95D3-2E584D885B0B}" srcOrd="0" destOrd="0" presId="urn:microsoft.com/office/officeart/2008/layout/LinedList"/>
    <dgm:cxn modelId="{C731CF2B-981E-45A5-A5F4-FC2542D9FF91}" srcId="{6BE23A35-5EDA-4E66-A0A8-E4FED4332C8A}" destId="{BA4665BE-8B1D-4475-AA70-5588E47D69E1}" srcOrd="2" destOrd="0" parTransId="{3C061F31-379A-4343-8234-6812E9DF9C2C}" sibTransId="{31D3FC3F-0745-4A10-8D0E-FF37EE57052F}"/>
    <dgm:cxn modelId="{5536BD32-748B-4B8B-92CF-6EA0CDC648A1}" srcId="{6BE23A35-5EDA-4E66-A0A8-E4FED4332C8A}" destId="{55E8AAFA-01B7-487F-A035-B911ABA66D4F}" srcOrd="1" destOrd="0" parTransId="{64BE8AA9-DA22-4B28-9CB6-A0BDE3A06CE4}" sibTransId="{326425D6-B4E4-46E8-A172-55E4AE88CE1A}"/>
    <dgm:cxn modelId="{47465276-4D02-4D94-81D3-75DF05D1727A}" srcId="{6BE23A35-5EDA-4E66-A0A8-E4FED4332C8A}" destId="{1792CB26-1E78-49AF-8108-31227F82A8FA}" srcOrd="0" destOrd="0" parTransId="{EDAC9C48-EA1D-4F7D-A357-C50FE590CC86}" sibTransId="{2AE9F044-4EB4-4125-B260-50DD914675AD}"/>
    <dgm:cxn modelId="{1029977B-B054-C048-BD7C-8ED89226749E}" type="presOf" srcId="{37F82B27-79CD-46CF-B3BE-254E2D629515}" destId="{E5214DDD-FEDD-8145-8874-117AFF668E57}" srcOrd="0" destOrd="0" presId="urn:microsoft.com/office/officeart/2008/layout/LinedList"/>
    <dgm:cxn modelId="{769CEA8D-9A2B-9A46-BD55-E4C3F3C7CCE1}" type="presOf" srcId="{1792CB26-1E78-49AF-8108-31227F82A8FA}" destId="{329BF41C-F320-BA41-A80F-46D622638F7B}" srcOrd="0" destOrd="0" presId="urn:microsoft.com/office/officeart/2008/layout/LinedList"/>
    <dgm:cxn modelId="{FA4E75E8-3877-654B-A06D-3BB6431007AA}" type="presOf" srcId="{BA4665BE-8B1D-4475-AA70-5588E47D69E1}" destId="{7EA5F257-E539-644E-BC0C-13B00BD3642D}" srcOrd="0" destOrd="0" presId="urn:microsoft.com/office/officeart/2008/layout/LinedList"/>
    <dgm:cxn modelId="{36BFCCE9-68A4-FF41-87D7-7FEDEAEB443D}" type="presOf" srcId="{55E8AAFA-01B7-487F-A035-B911ABA66D4F}" destId="{5A3ECB7D-942F-234F-B9FE-E8E7D87725E7}" srcOrd="0" destOrd="0" presId="urn:microsoft.com/office/officeart/2008/layout/LinedList"/>
    <dgm:cxn modelId="{58DAD6F3-6506-434B-90C1-BB32A284C340}" srcId="{37F82B27-79CD-46CF-B3BE-254E2D629515}" destId="{6BE23A35-5EDA-4E66-A0A8-E4FED4332C8A}" srcOrd="0" destOrd="0" parTransId="{9B2F2DEE-CD63-43D4-AEF0-2F1D9E52E6B3}" sibTransId="{8DCD3C5E-FD74-41F4-88FE-9FB7049B7AD3}"/>
    <dgm:cxn modelId="{E0B78B26-EC96-8041-9401-D0092FFEBA95}" type="presParOf" srcId="{E5214DDD-FEDD-8145-8874-117AFF668E57}" destId="{C2646C6F-4123-9540-B6F2-29AC25241739}" srcOrd="0" destOrd="0" presId="urn:microsoft.com/office/officeart/2008/layout/LinedList"/>
    <dgm:cxn modelId="{103F6B78-E6F7-8F4E-803C-B6BD583DC5D3}" type="presParOf" srcId="{E5214DDD-FEDD-8145-8874-117AFF668E57}" destId="{EB87622E-5A96-5B4E-8C10-9ADE62295ABA}" srcOrd="1" destOrd="0" presId="urn:microsoft.com/office/officeart/2008/layout/LinedList"/>
    <dgm:cxn modelId="{1B02DA3D-BABF-0B40-A775-6116DC10C854}" type="presParOf" srcId="{EB87622E-5A96-5B4E-8C10-9ADE62295ABA}" destId="{845A0CA5-383F-3248-95D3-2E584D885B0B}" srcOrd="0" destOrd="0" presId="urn:microsoft.com/office/officeart/2008/layout/LinedList"/>
    <dgm:cxn modelId="{4CEDD855-5F9C-A848-BBA0-196ED25344E5}" type="presParOf" srcId="{EB87622E-5A96-5B4E-8C10-9ADE62295ABA}" destId="{89060AEB-44DC-1841-A590-761E16EAC082}" srcOrd="1" destOrd="0" presId="urn:microsoft.com/office/officeart/2008/layout/LinedList"/>
    <dgm:cxn modelId="{354041FC-93B1-6E4B-9D51-33F25939C560}" type="presParOf" srcId="{89060AEB-44DC-1841-A590-761E16EAC082}" destId="{14D6F417-0BFE-8447-A0E7-AC7365DB7118}" srcOrd="0" destOrd="0" presId="urn:microsoft.com/office/officeart/2008/layout/LinedList"/>
    <dgm:cxn modelId="{B758D4F1-F7B3-B548-B4B5-3ADEEA465FC2}" type="presParOf" srcId="{89060AEB-44DC-1841-A590-761E16EAC082}" destId="{84BABEC2-AE28-BC4E-A8FF-641A78161281}" srcOrd="1" destOrd="0" presId="urn:microsoft.com/office/officeart/2008/layout/LinedList"/>
    <dgm:cxn modelId="{90D31D6F-737C-0B46-9A26-8193D9FF32C5}" type="presParOf" srcId="{84BABEC2-AE28-BC4E-A8FF-641A78161281}" destId="{A615B8CB-7E1B-7842-8513-7A5E7453CC48}" srcOrd="0" destOrd="0" presId="urn:microsoft.com/office/officeart/2008/layout/LinedList"/>
    <dgm:cxn modelId="{AB98B51E-6BD3-D649-9237-D20308A4B262}" type="presParOf" srcId="{84BABEC2-AE28-BC4E-A8FF-641A78161281}" destId="{329BF41C-F320-BA41-A80F-46D622638F7B}" srcOrd="1" destOrd="0" presId="urn:microsoft.com/office/officeart/2008/layout/LinedList"/>
    <dgm:cxn modelId="{0A63F374-EC91-0245-AADB-80CAB6B05C9A}" type="presParOf" srcId="{84BABEC2-AE28-BC4E-A8FF-641A78161281}" destId="{A34AA64B-32E5-4B46-B4F5-8A7A8A48822D}" srcOrd="2" destOrd="0" presId="urn:microsoft.com/office/officeart/2008/layout/LinedList"/>
    <dgm:cxn modelId="{A01A40D1-684D-1B4C-87E6-4F37EBB3A2B6}" type="presParOf" srcId="{89060AEB-44DC-1841-A590-761E16EAC082}" destId="{6FD7CE13-D578-FD49-BEDF-B7044DB317C8}" srcOrd="2" destOrd="0" presId="urn:microsoft.com/office/officeart/2008/layout/LinedList"/>
    <dgm:cxn modelId="{41D97C85-7C4F-1944-9639-1928CE4C432C}" type="presParOf" srcId="{89060AEB-44DC-1841-A590-761E16EAC082}" destId="{C200A187-E41C-9149-8950-AC9778E2E3AF}" srcOrd="3" destOrd="0" presId="urn:microsoft.com/office/officeart/2008/layout/LinedList"/>
    <dgm:cxn modelId="{82E99000-E33B-1547-B624-B3EDA150F722}" type="presParOf" srcId="{89060AEB-44DC-1841-A590-761E16EAC082}" destId="{C0F7A572-7F3A-424A-BCE7-4252A5D6CA7B}" srcOrd="4" destOrd="0" presId="urn:microsoft.com/office/officeart/2008/layout/LinedList"/>
    <dgm:cxn modelId="{5364A62D-8920-F04F-9C29-32DFEAA6DB6A}" type="presParOf" srcId="{C0F7A572-7F3A-424A-BCE7-4252A5D6CA7B}" destId="{ED9C97F9-F56F-114D-A63D-1A7DDE902E9B}" srcOrd="0" destOrd="0" presId="urn:microsoft.com/office/officeart/2008/layout/LinedList"/>
    <dgm:cxn modelId="{F0564BBB-7B03-0444-8FBA-65BBB6C37E67}" type="presParOf" srcId="{C0F7A572-7F3A-424A-BCE7-4252A5D6CA7B}" destId="{5A3ECB7D-942F-234F-B9FE-E8E7D87725E7}" srcOrd="1" destOrd="0" presId="urn:microsoft.com/office/officeart/2008/layout/LinedList"/>
    <dgm:cxn modelId="{38D8E48D-D071-3544-AB49-76481F264EE6}" type="presParOf" srcId="{C0F7A572-7F3A-424A-BCE7-4252A5D6CA7B}" destId="{F73CDED4-A105-6944-B332-E82801D59A9E}" srcOrd="2" destOrd="0" presId="urn:microsoft.com/office/officeart/2008/layout/LinedList"/>
    <dgm:cxn modelId="{4DD44F33-7969-7149-B4FA-0739889C53E5}" type="presParOf" srcId="{89060AEB-44DC-1841-A590-761E16EAC082}" destId="{1C059FDC-2211-2F4C-8431-2C8296343411}" srcOrd="5" destOrd="0" presId="urn:microsoft.com/office/officeart/2008/layout/LinedList"/>
    <dgm:cxn modelId="{4F936737-C354-6842-91FF-758A8BBEF83D}" type="presParOf" srcId="{89060AEB-44DC-1841-A590-761E16EAC082}" destId="{39DEE737-F4D0-0B48-97AF-CB5E77E78221}" srcOrd="6" destOrd="0" presId="urn:microsoft.com/office/officeart/2008/layout/LinedList"/>
    <dgm:cxn modelId="{168E5AF9-43B2-4B47-91D8-8ED67440DF08}" type="presParOf" srcId="{89060AEB-44DC-1841-A590-761E16EAC082}" destId="{B9B496C7-92CE-DB4D-A092-CC09663E0D49}" srcOrd="7" destOrd="0" presId="urn:microsoft.com/office/officeart/2008/layout/LinedList"/>
    <dgm:cxn modelId="{20F04117-A99F-1545-91FB-3FC336E9EDC8}" type="presParOf" srcId="{B9B496C7-92CE-DB4D-A092-CC09663E0D49}" destId="{2473121C-26E3-AB41-BB0C-D97127AE4B95}" srcOrd="0" destOrd="0" presId="urn:microsoft.com/office/officeart/2008/layout/LinedList"/>
    <dgm:cxn modelId="{4D09D322-CB59-B844-B75E-EBC2A91EA69C}" type="presParOf" srcId="{B9B496C7-92CE-DB4D-A092-CC09663E0D49}" destId="{7EA5F257-E539-644E-BC0C-13B00BD3642D}" srcOrd="1" destOrd="0" presId="urn:microsoft.com/office/officeart/2008/layout/LinedList"/>
    <dgm:cxn modelId="{464C3A5C-0570-6C45-A47F-0351C79811C5}" type="presParOf" srcId="{B9B496C7-92CE-DB4D-A092-CC09663E0D49}" destId="{0557C7F6-FAAF-7B4B-9E84-7764938DCF04}" srcOrd="2" destOrd="0" presId="urn:microsoft.com/office/officeart/2008/layout/LinedList"/>
    <dgm:cxn modelId="{8706C564-1B96-8C47-A210-CF70D2EAD418}" type="presParOf" srcId="{89060AEB-44DC-1841-A590-761E16EAC082}" destId="{2675BDBF-3195-4448-BCB0-297124BEF0DD}" srcOrd="8" destOrd="0" presId="urn:microsoft.com/office/officeart/2008/layout/LinedList"/>
    <dgm:cxn modelId="{9E15E4E1-A874-5B46-9CA9-55B91D6B6944}" type="presParOf" srcId="{89060AEB-44DC-1841-A590-761E16EAC082}" destId="{8E8E0E02-1243-E44F-B10A-AE6277CC94A5}"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F82B27-79CD-46CF-B3BE-254E2D62951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BE23A35-5EDA-4E66-A0A8-E4FED4332C8A}">
      <dgm:prSet/>
      <dgm:spPr/>
      <dgm:t>
        <a:bodyPr anchor="ctr"/>
        <a:lstStyle/>
        <a:p>
          <a:pPr algn="ctr"/>
          <a:r>
            <a:rPr lang="en-US" dirty="0">
              <a:solidFill>
                <a:schemeClr val="tx2"/>
              </a:solidFill>
            </a:rPr>
            <a:t>Speculative Execution</a:t>
          </a:r>
        </a:p>
      </dgm:t>
    </dgm:pt>
    <dgm:pt modelId="{9B2F2DEE-CD63-43D4-AEF0-2F1D9E52E6B3}" type="parTrans" cxnId="{58DAD6F3-6506-434B-90C1-BB32A284C340}">
      <dgm:prSet/>
      <dgm:spPr/>
      <dgm:t>
        <a:bodyPr/>
        <a:lstStyle/>
        <a:p>
          <a:endParaRPr lang="en-US"/>
        </a:p>
      </dgm:t>
    </dgm:pt>
    <dgm:pt modelId="{8DCD3C5E-FD74-41F4-88FE-9FB7049B7AD3}" type="sibTrans" cxnId="{58DAD6F3-6506-434B-90C1-BB32A284C340}">
      <dgm:prSet/>
      <dgm:spPr/>
      <dgm:t>
        <a:bodyPr/>
        <a:lstStyle/>
        <a:p>
          <a:endParaRPr lang="en-US"/>
        </a:p>
      </dgm:t>
    </dgm:pt>
    <dgm:pt modelId="{1792CB26-1E78-49AF-8108-31227F82A8FA}">
      <dgm:prSet/>
      <dgm:spPr/>
      <dgm:t>
        <a:bodyPr/>
        <a:lstStyle/>
        <a:p>
          <a:r>
            <a:rPr lang="en-US" altLang="zh-CN" dirty="0">
              <a:solidFill>
                <a:schemeClr val="tx2"/>
              </a:solidFill>
            </a:rPr>
            <a:t>Monitor</a:t>
          </a:r>
          <a:r>
            <a:rPr lang="zh-CN" altLang="en-US" dirty="0">
              <a:solidFill>
                <a:schemeClr val="tx2"/>
              </a:solidFill>
            </a:rPr>
            <a:t> </a:t>
          </a:r>
          <a:r>
            <a:rPr lang="en-US" altLang="zh-CN" dirty="0">
              <a:solidFill>
                <a:schemeClr val="tx2"/>
              </a:solidFill>
            </a:rPr>
            <a:t>job</a:t>
          </a:r>
          <a:r>
            <a:rPr lang="zh-CN" altLang="en-US" dirty="0">
              <a:solidFill>
                <a:schemeClr val="tx2"/>
              </a:solidFill>
            </a:rPr>
            <a:t> </a:t>
          </a:r>
          <a:r>
            <a:rPr lang="en-US" altLang="zh-CN" dirty="0">
              <a:solidFill>
                <a:schemeClr val="tx2"/>
              </a:solidFill>
            </a:rPr>
            <a:t>execution and launch duplicates of slow</a:t>
          </a:r>
          <a:r>
            <a:rPr lang="zh-CN" altLang="en-US" dirty="0">
              <a:solidFill>
                <a:schemeClr val="tx2"/>
              </a:solidFill>
            </a:rPr>
            <a:t> </a:t>
          </a:r>
          <a:r>
            <a:rPr lang="en-US" altLang="zh-CN" dirty="0">
              <a:solidFill>
                <a:schemeClr val="tx2"/>
              </a:solidFill>
            </a:rPr>
            <a:t>tasks.</a:t>
          </a:r>
          <a:endParaRPr lang="en-US" dirty="0">
            <a:solidFill>
              <a:schemeClr val="tx2"/>
            </a:solidFill>
          </a:endParaRPr>
        </a:p>
      </dgm:t>
    </dgm:pt>
    <dgm:pt modelId="{EDAC9C48-EA1D-4F7D-A357-C50FE590CC86}" type="parTrans" cxnId="{47465276-4D02-4D94-81D3-75DF05D1727A}">
      <dgm:prSet/>
      <dgm:spPr/>
      <dgm:t>
        <a:bodyPr/>
        <a:lstStyle/>
        <a:p>
          <a:endParaRPr lang="en-US"/>
        </a:p>
      </dgm:t>
    </dgm:pt>
    <dgm:pt modelId="{2AE9F044-4EB4-4125-B260-50DD914675AD}" type="sibTrans" cxnId="{47465276-4D02-4D94-81D3-75DF05D1727A}">
      <dgm:prSet/>
      <dgm:spPr/>
      <dgm:t>
        <a:bodyPr/>
        <a:lstStyle/>
        <a:p>
          <a:endParaRPr lang="en-US"/>
        </a:p>
      </dgm:t>
    </dgm:pt>
    <dgm:pt modelId="{55E8AAFA-01B7-487F-A035-B911ABA66D4F}">
      <dgm:prSet/>
      <dgm:spPr/>
      <dgm:t>
        <a:bodyPr/>
        <a:lstStyle/>
        <a:p>
          <a:r>
            <a:rPr lang="en-US" altLang="zh-CN" dirty="0">
              <a:solidFill>
                <a:schemeClr val="tx2"/>
              </a:solidFill>
            </a:rPr>
            <a:t>Need</a:t>
          </a:r>
          <a:r>
            <a:rPr lang="zh-CN" altLang="en-US" dirty="0">
              <a:solidFill>
                <a:schemeClr val="tx2"/>
              </a:solidFill>
            </a:rPr>
            <a:t> </a:t>
          </a:r>
          <a:r>
            <a:rPr lang="en-US" altLang="zh-CN" dirty="0">
              <a:solidFill>
                <a:schemeClr val="tx2"/>
              </a:solidFill>
            </a:rPr>
            <a:t>to</a:t>
          </a:r>
          <a:r>
            <a:rPr lang="zh-CN" altLang="en-US" dirty="0">
              <a:solidFill>
                <a:schemeClr val="tx2"/>
              </a:solidFill>
            </a:rPr>
            <a:t> </a:t>
          </a:r>
          <a:r>
            <a:rPr lang="en-US" altLang="zh-CN" b="1" dirty="0">
              <a:solidFill>
                <a:schemeClr val="tx2"/>
              </a:solidFill>
            </a:rPr>
            <a:t>predict</a:t>
          </a:r>
          <a:r>
            <a:rPr lang="zh-CN" altLang="en-US" dirty="0">
              <a:solidFill>
                <a:schemeClr val="tx2"/>
              </a:solidFill>
            </a:rPr>
            <a:t> </a:t>
          </a:r>
          <a:r>
            <a:rPr lang="en-US" altLang="zh-CN" dirty="0">
              <a:solidFill>
                <a:schemeClr val="tx2"/>
              </a:solidFill>
            </a:rPr>
            <a:t>stragglers</a:t>
          </a:r>
          <a:r>
            <a:rPr lang="zh-CN" altLang="en-US" dirty="0">
              <a:solidFill>
                <a:schemeClr val="tx2"/>
              </a:solidFill>
            </a:rPr>
            <a:t> </a:t>
          </a:r>
          <a:r>
            <a:rPr lang="en-US" altLang="zh-CN" dirty="0">
              <a:solidFill>
                <a:schemeClr val="tx2"/>
              </a:solidFill>
            </a:rPr>
            <a:t>early</a:t>
          </a:r>
          <a:r>
            <a:rPr lang="zh-CN" altLang="en-US" dirty="0">
              <a:solidFill>
                <a:schemeClr val="tx2"/>
              </a:solidFill>
            </a:rPr>
            <a:t> </a:t>
          </a:r>
          <a:r>
            <a:rPr lang="en-US" altLang="zh-CN" dirty="0">
              <a:solidFill>
                <a:schemeClr val="tx2"/>
              </a:solidFill>
            </a:rPr>
            <a:t>and</a:t>
          </a:r>
          <a:r>
            <a:rPr lang="zh-CN" altLang="en-US" dirty="0">
              <a:solidFill>
                <a:schemeClr val="tx2"/>
              </a:solidFill>
            </a:rPr>
            <a:t> </a:t>
          </a:r>
          <a:r>
            <a:rPr lang="en-US" altLang="zh-CN" dirty="0">
              <a:solidFill>
                <a:schemeClr val="tx2"/>
              </a:solidFill>
            </a:rPr>
            <a:t>accurately.</a:t>
          </a:r>
          <a:endParaRPr lang="en-US" dirty="0">
            <a:solidFill>
              <a:schemeClr val="tx2"/>
            </a:solidFill>
          </a:endParaRPr>
        </a:p>
      </dgm:t>
    </dgm:pt>
    <dgm:pt modelId="{64BE8AA9-DA22-4B28-9CB6-A0BDE3A06CE4}" type="parTrans" cxnId="{5536BD32-748B-4B8B-92CF-6EA0CDC648A1}">
      <dgm:prSet/>
      <dgm:spPr/>
      <dgm:t>
        <a:bodyPr/>
        <a:lstStyle/>
        <a:p>
          <a:endParaRPr lang="en-US"/>
        </a:p>
      </dgm:t>
    </dgm:pt>
    <dgm:pt modelId="{326425D6-B4E4-46E8-A172-55E4AE88CE1A}" type="sibTrans" cxnId="{5536BD32-748B-4B8B-92CF-6EA0CDC648A1}">
      <dgm:prSet/>
      <dgm:spPr/>
      <dgm:t>
        <a:bodyPr/>
        <a:lstStyle/>
        <a:p>
          <a:endParaRPr lang="en-US"/>
        </a:p>
      </dgm:t>
    </dgm:pt>
    <dgm:pt modelId="{E5214DDD-FEDD-8145-8874-117AFF668E57}" type="pres">
      <dgm:prSet presAssocID="{37F82B27-79CD-46CF-B3BE-254E2D629515}" presName="vert0" presStyleCnt="0">
        <dgm:presLayoutVars>
          <dgm:dir/>
          <dgm:animOne val="branch"/>
          <dgm:animLvl val="lvl"/>
        </dgm:presLayoutVars>
      </dgm:prSet>
      <dgm:spPr/>
    </dgm:pt>
    <dgm:pt modelId="{C2646C6F-4123-9540-B6F2-29AC25241739}" type="pres">
      <dgm:prSet presAssocID="{6BE23A35-5EDA-4E66-A0A8-E4FED4332C8A}" presName="thickLine" presStyleLbl="alignNode1" presStyleIdx="0" presStyleCnt="1" custLinFactNeighborX="2354" custLinFactNeighborY="-89375"/>
      <dgm:spPr/>
    </dgm:pt>
    <dgm:pt modelId="{EB87622E-5A96-5B4E-8C10-9ADE62295ABA}" type="pres">
      <dgm:prSet presAssocID="{6BE23A35-5EDA-4E66-A0A8-E4FED4332C8A}" presName="horz1" presStyleCnt="0"/>
      <dgm:spPr/>
    </dgm:pt>
    <dgm:pt modelId="{845A0CA5-383F-3248-95D3-2E584D885B0B}" type="pres">
      <dgm:prSet presAssocID="{6BE23A35-5EDA-4E66-A0A8-E4FED4332C8A}" presName="tx1" presStyleLbl="revTx" presStyleIdx="0" presStyleCnt="3"/>
      <dgm:spPr/>
    </dgm:pt>
    <dgm:pt modelId="{89060AEB-44DC-1841-A590-761E16EAC082}" type="pres">
      <dgm:prSet presAssocID="{6BE23A35-5EDA-4E66-A0A8-E4FED4332C8A}" presName="vert1" presStyleCnt="0"/>
      <dgm:spPr/>
    </dgm:pt>
    <dgm:pt modelId="{14D6F417-0BFE-8447-A0E7-AC7365DB7118}" type="pres">
      <dgm:prSet presAssocID="{1792CB26-1E78-49AF-8108-31227F82A8FA}" presName="vertSpace2a" presStyleCnt="0"/>
      <dgm:spPr/>
    </dgm:pt>
    <dgm:pt modelId="{84BABEC2-AE28-BC4E-A8FF-641A78161281}" type="pres">
      <dgm:prSet presAssocID="{1792CB26-1E78-49AF-8108-31227F82A8FA}" presName="horz2" presStyleCnt="0"/>
      <dgm:spPr/>
    </dgm:pt>
    <dgm:pt modelId="{A615B8CB-7E1B-7842-8513-7A5E7453CC48}" type="pres">
      <dgm:prSet presAssocID="{1792CB26-1E78-49AF-8108-31227F82A8FA}" presName="horzSpace2" presStyleCnt="0"/>
      <dgm:spPr/>
    </dgm:pt>
    <dgm:pt modelId="{329BF41C-F320-BA41-A80F-46D622638F7B}" type="pres">
      <dgm:prSet presAssocID="{1792CB26-1E78-49AF-8108-31227F82A8FA}" presName="tx2" presStyleLbl="revTx" presStyleIdx="1" presStyleCnt="3"/>
      <dgm:spPr/>
    </dgm:pt>
    <dgm:pt modelId="{A34AA64B-32E5-4B46-B4F5-8A7A8A48822D}" type="pres">
      <dgm:prSet presAssocID="{1792CB26-1E78-49AF-8108-31227F82A8FA}" presName="vert2" presStyleCnt="0"/>
      <dgm:spPr/>
    </dgm:pt>
    <dgm:pt modelId="{6FD7CE13-D578-FD49-BEDF-B7044DB317C8}" type="pres">
      <dgm:prSet presAssocID="{1792CB26-1E78-49AF-8108-31227F82A8FA}" presName="thinLine2b" presStyleLbl="callout" presStyleIdx="0" presStyleCnt="2"/>
      <dgm:spPr/>
    </dgm:pt>
    <dgm:pt modelId="{C200A187-E41C-9149-8950-AC9778E2E3AF}" type="pres">
      <dgm:prSet presAssocID="{1792CB26-1E78-49AF-8108-31227F82A8FA}" presName="vertSpace2b" presStyleCnt="0"/>
      <dgm:spPr/>
    </dgm:pt>
    <dgm:pt modelId="{C0F7A572-7F3A-424A-BCE7-4252A5D6CA7B}" type="pres">
      <dgm:prSet presAssocID="{55E8AAFA-01B7-487F-A035-B911ABA66D4F}" presName="horz2" presStyleCnt="0"/>
      <dgm:spPr/>
    </dgm:pt>
    <dgm:pt modelId="{ED9C97F9-F56F-114D-A63D-1A7DDE902E9B}" type="pres">
      <dgm:prSet presAssocID="{55E8AAFA-01B7-487F-A035-B911ABA66D4F}" presName="horzSpace2" presStyleCnt="0"/>
      <dgm:spPr/>
    </dgm:pt>
    <dgm:pt modelId="{5A3ECB7D-942F-234F-B9FE-E8E7D87725E7}" type="pres">
      <dgm:prSet presAssocID="{55E8AAFA-01B7-487F-A035-B911ABA66D4F}" presName="tx2" presStyleLbl="revTx" presStyleIdx="2" presStyleCnt="3"/>
      <dgm:spPr/>
    </dgm:pt>
    <dgm:pt modelId="{F73CDED4-A105-6944-B332-E82801D59A9E}" type="pres">
      <dgm:prSet presAssocID="{55E8AAFA-01B7-487F-A035-B911ABA66D4F}" presName="vert2" presStyleCnt="0"/>
      <dgm:spPr/>
    </dgm:pt>
    <dgm:pt modelId="{1C059FDC-2211-2F4C-8431-2C8296343411}" type="pres">
      <dgm:prSet presAssocID="{55E8AAFA-01B7-487F-A035-B911ABA66D4F}" presName="thinLine2b" presStyleLbl="callout" presStyleIdx="1" presStyleCnt="2"/>
      <dgm:spPr/>
    </dgm:pt>
    <dgm:pt modelId="{39DEE737-F4D0-0B48-97AF-CB5E77E78221}" type="pres">
      <dgm:prSet presAssocID="{55E8AAFA-01B7-487F-A035-B911ABA66D4F}" presName="vertSpace2b" presStyleCnt="0"/>
      <dgm:spPr/>
    </dgm:pt>
  </dgm:ptLst>
  <dgm:cxnLst>
    <dgm:cxn modelId="{B7F3F12A-52D0-004F-B394-0029F197E255}" type="presOf" srcId="{6BE23A35-5EDA-4E66-A0A8-E4FED4332C8A}" destId="{845A0CA5-383F-3248-95D3-2E584D885B0B}" srcOrd="0" destOrd="0" presId="urn:microsoft.com/office/officeart/2008/layout/LinedList"/>
    <dgm:cxn modelId="{5536BD32-748B-4B8B-92CF-6EA0CDC648A1}" srcId="{6BE23A35-5EDA-4E66-A0A8-E4FED4332C8A}" destId="{55E8AAFA-01B7-487F-A035-B911ABA66D4F}" srcOrd="1" destOrd="0" parTransId="{64BE8AA9-DA22-4B28-9CB6-A0BDE3A06CE4}" sibTransId="{326425D6-B4E4-46E8-A172-55E4AE88CE1A}"/>
    <dgm:cxn modelId="{47465276-4D02-4D94-81D3-75DF05D1727A}" srcId="{6BE23A35-5EDA-4E66-A0A8-E4FED4332C8A}" destId="{1792CB26-1E78-49AF-8108-31227F82A8FA}" srcOrd="0" destOrd="0" parTransId="{EDAC9C48-EA1D-4F7D-A357-C50FE590CC86}" sibTransId="{2AE9F044-4EB4-4125-B260-50DD914675AD}"/>
    <dgm:cxn modelId="{1029977B-B054-C048-BD7C-8ED89226749E}" type="presOf" srcId="{37F82B27-79CD-46CF-B3BE-254E2D629515}" destId="{E5214DDD-FEDD-8145-8874-117AFF668E57}" srcOrd="0" destOrd="0" presId="urn:microsoft.com/office/officeart/2008/layout/LinedList"/>
    <dgm:cxn modelId="{769CEA8D-9A2B-9A46-BD55-E4C3F3C7CCE1}" type="presOf" srcId="{1792CB26-1E78-49AF-8108-31227F82A8FA}" destId="{329BF41C-F320-BA41-A80F-46D622638F7B}" srcOrd="0" destOrd="0" presId="urn:microsoft.com/office/officeart/2008/layout/LinedList"/>
    <dgm:cxn modelId="{36BFCCE9-68A4-FF41-87D7-7FEDEAEB443D}" type="presOf" srcId="{55E8AAFA-01B7-487F-A035-B911ABA66D4F}" destId="{5A3ECB7D-942F-234F-B9FE-E8E7D87725E7}" srcOrd="0" destOrd="0" presId="urn:microsoft.com/office/officeart/2008/layout/LinedList"/>
    <dgm:cxn modelId="{58DAD6F3-6506-434B-90C1-BB32A284C340}" srcId="{37F82B27-79CD-46CF-B3BE-254E2D629515}" destId="{6BE23A35-5EDA-4E66-A0A8-E4FED4332C8A}" srcOrd="0" destOrd="0" parTransId="{9B2F2DEE-CD63-43D4-AEF0-2F1D9E52E6B3}" sibTransId="{8DCD3C5E-FD74-41F4-88FE-9FB7049B7AD3}"/>
    <dgm:cxn modelId="{E0B78B26-EC96-8041-9401-D0092FFEBA95}" type="presParOf" srcId="{E5214DDD-FEDD-8145-8874-117AFF668E57}" destId="{C2646C6F-4123-9540-B6F2-29AC25241739}" srcOrd="0" destOrd="0" presId="urn:microsoft.com/office/officeart/2008/layout/LinedList"/>
    <dgm:cxn modelId="{103F6B78-E6F7-8F4E-803C-B6BD583DC5D3}" type="presParOf" srcId="{E5214DDD-FEDD-8145-8874-117AFF668E57}" destId="{EB87622E-5A96-5B4E-8C10-9ADE62295ABA}" srcOrd="1" destOrd="0" presId="urn:microsoft.com/office/officeart/2008/layout/LinedList"/>
    <dgm:cxn modelId="{1B02DA3D-BABF-0B40-A775-6116DC10C854}" type="presParOf" srcId="{EB87622E-5A96-5B4E-8C10-9ADE62295ABA}" destId="{845A0CA5-383F-3248-95D3-2E584D885B0B}" srcOrd="0" destOrd="0" presId="urn:microsoft.com/office/officeart/2008/layout/LinedList"/>
    <dgm:cxn modelId="{4CEDD855-5F9C-A848-BBA0-196ED25344E5}" type="presParOf" srcId="{EB87622E-5A96-5B4E-8C10-9ADE62295ABA}" destId="{89060AEB-44DC-1841-A590-761E16EAC082}" srcOrd="1" destOrd="0" presId="urn:microsoft.com/office/officeart/2008/layout/LinedList"/>
    <dgm:cxn modelId="{354041FC-93B1-6E4B-9D51-33F25939C560}" type="presParOf" srcId="{89060AEB-44DC-1841-A590-761E16EAC082}" destId="{14D6F417-0BFE-8447-A0E7-AC7365DB7118}" srcOrd="0" destOrd="0" presId="urn:microsoft.com/office/officeart/2008/layout/LinedList"/>
    <dgm:cxn modelId="{B758D4F1-F7B3-B548-B4B5-3ADEEA465FC2}" type="presParOf" srcId="{89060AEB-44DC-1841-A590-761E16EAC082}" destId="{84BABEC2-AE28-BC4E-A8FF-641A78161281}" srcOrd="1" destOrd="0" presId="urn:microsoft.com/office/officeart/2008/layout/LinedList"/>
    <dgm:cxn modelId="{90D31D6F-737C-0B46-9A26-8193D9FF32C5}" type="presParOf" srcId="{84BABEC2-AE28-BC4E-A8FF-641A78161281}" destId="{A615B8CB-7E1B-7842-8513-7A5E7453CC48}" srcOrd="0" destOrd="0" presId="urn:microsoft.com/office/officeart/2008/layout/LinedList"/>
    <dgm:cxn modelId="{AB98B51E-6BD3-D649-9237-D20308A4B262}" type="presParOf" srcId="{84BABEC2-AE28-BC4E-A8FF-641A78161281}" destId="{329BF41C-F320-BA41-A80F-46D622638F7B}" srcOrd="1" destOrd="0" presId="urn:microsoft.com/office/officeart/2008/layout/LinedList"/>
    <dgm:cxn modelId="{0A63F374-EC91-0245-AADB-80CAB6B05C9A}" type="presParOf" srcId="{84BABEC2-AE28-BC4E-A8FF-641A78161281}" destId="{A34AA64B-32E5-4B46-B4F5-8A7A8A48822D}" srcOrd="2" destOrd="0" presId="urn:microsoft.com/office/officeart/2008/layout/LinedList"/>
    <dgm:cxn modelId="{A01A40D1-684D-1B4C-87E6-4F37EBB3A2B6}" type="presParOf" srcId="{89060AEB-44DC-1841-A590-761E16EAC082}" destId="{6FD7CE13-D578-FD49-BEDF-B7044DB317C8}" srcOrd="2" destOrd="0" presId="urn:microsoft.com/office/officeart/2008/layout/LinedList"/>
    <dgm:cxn modelId="{41D97C85-7C4F-1944-9639-1928CE4C432C}" type="presParOf" srcId="{89060AEB-44DC-1841-A590-761E16EAC082}" destId="{C200A187-E41C-9149-8950-AC9778E2E3AF}" srcOrd="3" destOrd="0" presId="urn:microsoft.com/office/officeart/2008/layout/LinedList"/>
    <dgm:cxn modelId="{82E99000-E33B-1547-B624-B3EDA150F722}" type="presParOf" srcId="{89060AEB-44DC-1841-A590-761E16EAC082}" destId="{C0F7A572-7F3A-424A-BCE7-4252A5D6CA7B}" srcOrd="4" destOrd="0" presId="urn:microsoft.com/office/officeart/2008/layout/LinedList"/>
    <dgm:cxn modelId="{5364A62D-8920-F04F-9C29-32DFEAA6DB6A}" type="presParOf" srcId="{C0F7A572-7F3A-424A-BCE7-4252A5D6CA7B}" destId="{ED9C97F9-F56F-114D-A63D-1A7DDE902E9B}" srcOrd="0" destOrd="0" presId="urn:microsoft.com/office/officeart/2008/layout/LinedList"/>
    <dgm:cxn modelId="{F0564BBB-7B03-0444-8FBA-65BBB6C37E67}" type="presParOf" srcId="{C0F7A572-7F3A-424A-BCE7-4252A5D6CA7B}" destId="{5A3ECB7D-942F-234F-B9FE-E8E7D87725E7}" srcOrd="1" destOrd="0" presId="urn:microsoft.com/office/officeart/2008/layout/LinedList"/>
    <dgm:cxn modelId="{38D8E48D-D071-3544-AB49-76481F264EE6}" type="presParOf" srcId="{C0F7A572-7F3A-424A-BCE7-4252A5D6CA7B}" destId="{F73CDED4-A105-6944-B332-E82801D59A9E}" srcOrd="2" destOrd="0" presId="urn:microsoft.com/office/officeart/2008/layout/LinedList"/>
    <dgm:cxn modelId="{4DD44F33-7969-7149-B4FA-0739889C53E5}" type="presParOf" srcId="{89060AEB-44DC-1841-A590-761E16EAC082}" destId="{1C059FDC-2211-2F4C-8431-2C8296343411}" srcOrd="5" destOrd="0" presId="urn:microsoft.com/office/officeart/2008/layout/LinedList"/>
    <dgm:cxn modelId="{4F936737-C354-6842-91FF-758A8BBEF83D}" type="presParOf" srcId="{89060AEB-44DC-1841-A590-761E16EAC082}" destId="{39DEE737-F4D0-0B48-97AF-CB5E77E78221}"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3C297-2D38-4C41-8826-9716753DED3C}">
      <dsp:nvSpPr>
        <dsp:cNvPr id="0" name=""/>
        <dsp:cNvSpPr/>
      </dsp:nvSpPr>
      <dsp:spPr>
        <a:xfrm rot="5400000">
          <a:off x="891977" y="866736"/>
          <a:ext cx="1182370" cy="13460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594A2-0B89-124E-B551-B6B93878A100}">
      <dsp:nvSpPr>
        <dsp:cNvPr id="0" name=""/>
        <dsp:cNvSpPr/>
      </dsp:nvSpPr>
      <dsp:spPr>
        <a:xfrm>
          <a:off x="568092" y="208394"/>
          <a:ext cx="2011672" cy="822964"/>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Observe</a:t>
          </a:r>
          <a:endParaRPr lang="en-US" sz="2800" kern="1200" dirty="0"/>
        </a:p>
      </dsp:txBody>
      <dsp:txXfrm>
        <a:off x="608273" y="248575"/>
        <a:ext cx="1931310" cy="742602"/>
      </dsp:txXfrm>
    </dsp:sp>
    <dsp:sp modelId="{9519ED34-6928-F249-8C5E-9B2E8E03E8B6}">
      <dsp:nvSpPr>
        <dsp:cNvPr id="0" name=""/>
        <dsp:cNvSpPr/>
      </dsp:nvSpPr>
      <dsp:spPr>
        <a:xfrm>
          <a:off x="6660861" y="589715"/>
          <a:ext cx="14671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8CEAD04-30CF-4049-872A-D7E293BE1E29}">
      <dsp:nvSpPr>
        <dsp:cNvPr id="0" name=""/>
        <dsp:cNvSpPr/>
      </dsp:nvSpPr>
      <dsp:spPr>
        <a:xfrm rot="5400000">
          <a:off x="2457260" y="2094398"/>
          <a:ext cx="1182370" cy="1346086"/>
        </a:xfrm>
        <a:prstGeom prst="bentUpArrow">
          <a:avLst>
            <a:gd name="adj1" fmla="val 32840"/>
            <a:gd name="adj2" fmla="val 25000"/>
            <a:gd name="adj3" fmla="val 35780"/>
          </a:avLst>
        </a:prstGeom>
        <a:solidFill>
          <a:schemeClr val="accent1">
            <a:tint val="50000"/>
            <a:hueOff val="-6359532"/>
            <a:satOff val="17037"/>
            <a:lumOff val="61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D40792-CF41-1C4C-8EAD-27617F87E1C3}">
      <dsp:nvSpPr>
        <dsp:cNvPr id="0" name=""/>
        <dsp:cNvSpPr/>
      </dsp:nvSpPr>
      <dsp:spPr>
        <a:xfrm>
          <a:off x="2168905" y="1439194"/>
          <a:ext cx="2011672" cy="822964"/>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Model</a:t>
          </a:r>
          <a:endParaRPr lang="en-US" sz="2800" kern="1200" dirty="0"/>
        </a:p>
      </dsp:txBody>
      <dsp:txXfrm>
        <a:off x="2209086" y="1479375"/>
        <a:ext cx="1931310" cy="742602"/>
      </dsp:txXfrm>
    </dsp:sp>
    <dsp:sp modelId="{4169DC1A-B04B-F449-8608-8693FF4B4308}">
      <dsp:nvSpPr>
        <dsp:cNvPr id="0" name=""/>
        <dsp:cNvSpPr/>
      </dsp:nvSpPr>
      <dsp:spPr>
        <a:xfrm>
          <a:off x="4229183" y="1488316"/>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EBFA748-6D5D-844F-A3DE-F62C6B89D192}">
      <dsp:nvSpPr>
        <dsp:cNvPr id="0" name=""/>
        <dsp:cNvSpPr/>
      </dsp:nvSpPr>
      <dsp:spPr>
        <a:xfrm rot="5400000">
          <a:off x="4161217" y="3352033"/>
          <a:ext cx="1182370" cy="1346086"/>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98D67-122B-A444-8A7E-4042EF2A7E0D}">
      <dsp:nvSpPr>
        <dsp:cNvPr id="0" name=""/>
        <dsp:cNvSpPr/>
      </dsp:nvSpPr>
      <dsp:spPr>
        <a:xfrm>
          <a:off x="3746569" y="2689806"/>
          <a:ext cx="2011672" cy="822964"/>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Optimize</a:t>
          </a:r>
          <a:endParaRPr lang="en-US" sz="2800" kern="1200" dirty="0"/>
        </a:p>
      </dsp:txBody>
      <dsp:txXfrm>
        <a:off x="3786750" y="2729987"/>
        <a:ext cx="1931310" cy="742602"/>
      </dsp:txXfrm>
    </dsp:sp>
    <dsp:sp modelId="{0D2A138A-6E51-8341-BB41-3D1ACE5524AF}">
      <dsp:nvSpPr>
        <dsp:cNvPr id="0" name=""/>
        <dsp:cNvSpPr/>
      </dsp:nvSpPr>
      <dsp:spPr>
        <a:xfrm>
          <a:off x="6680361" y="2102338"/>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EC805989-A154-FB46-AC4B-BF51E42AA65A}">
      <dsp:nvSpPr>
        <dsp:cNvPr id="0" name=""/>
        <dsp:cNvSpPr/>
      </dsp:nvSpPr>
      <dsp:spPr>
        <a:xfrm>
          <a:off x="5441628" y="3772238"/>
          <a:ext cx="2011672" cy="822964"/>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Intervene</a:t>
          </a:r>
          <a:endParaRPr lang="en-US" sz="2800" kern="1200" dirty="0"/>
        </a:p>
      </dsp:txBody>
      <dsp:txXfrm>
        <a:off x="5481809" y="3812419"/>
        <a:ext cx="1931310" cy="7426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46C6F-4123-9540-B6F2-29AC25241739}">
      <dsp:nvSpPr>
        <dsp:cNvPr id="0" name=""/>
        <dsp:cNvSpPr/>
      </dsp:nvSpPr>
      <dsp:spPr>
        <a:xfrm>
          <a:off x="0" y="0"/>
          <a:ext cx="105858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A0CA5-383F-3248-95D3-2E584D885B0B}">
      <dsp:nvSpPr>
        <dsp:cNvPr id="0" name=""/>
        <dsp:cNvSpPr/>
      </dsp:nvSpPr>
      <dsp:spPr>
        <a:xfrm>
          <a:off x="0" y="0"/>
          <a:ext cx="2117177" cy="1425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C00000"/>
              </a:solidFill>
            </a:rPr>
            <a:t>Offline</a:t>
          </a:r>
          <a:r>
            <a:rPr lang="en-US" sz="2800" kern="1200" dirty="0"/>
            <a:t> </a:t>
          </a:r>
          <a:r>
            <a:rPr lang="en-US" sz="2800" kern="1200" dirty="0">
              <a:solidFill>
                <a:schemeClr val="tx2"/>
              </a:solidFill>
            </a:rPr>
            <a:t>Straggler Prediction</a:t>
          </a:r>
        </a:p>
      </dsp:txBody>
      <dsp:txXfrm>
        <a:off x="0" y="0"/>
        <a:ext cx="2117177" cy="1425652"/>
      </dsp:txXfrm>
    </dsp:sp>
    <dsp:sp modelId="{329BF41C-F320-BA41-A80F-46D622638F7B}">
      <dsp:nvSpPr>
        <dsp:cNvPr id="0" name=""/>
        <dsp:cNvSpPr/>
      </dsp:nvSpPr>
      <dsp:spPr>
        <a:xfrm>
          <a:off x="2275965" y="64739"/>
          <a:ext cx="8309922" cy="1294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altLang="zh-CN" sz="2800" kern="1200" dirty="0">
              <a:solidFill>
                <a:schemeClr val="tx2"/>
              </a:solidFill>
            </a:rPr>
            <a:t>Predict task latency based on task and node features </a:t>
          </a:r>
          <a:r>
            <a:rPr lang="en-US" altLang="zh-CN" sz="2800" kern="1200" dirty="0">
              <a:solidFill>
                <a:srgbClr val="C00000"/>
              </a:solidFill>
            </a:rPr>
            <a:t>using prior</a:t>
          </a:r>
          <a:r>
            <a:rPr lang="zh-CN" altLang="en-US" sz="2800" kern="1200" dirty="0">
              <a:solidFill>
                <a:srgbClr val="C00000"/>
              </a:solidFill>
            </a:rPr>
            <a:t> </a:t>
          </a:r>
          <a:r>
            <a:rPr lang="en-US" altLang="zh-CN" sz="2800" kern="1200" dirty="0">
              <a:solidFill>
                <a:srgbClr val="C00000"/>
              </a:solidFill>
            </a:rPr>
            <a:t>knowledge</a:t>
          </a:r>
          <a:endParaRPr lang="en-US" sz="2800" kern="1200" dirty="0">
            <a:solidFill>
              <a:srgbClr val="C00000"/>
            </a:solidFill>
          </a:endParaRPr>
        </a:p>
      </dsp:txBody>
      <dsp:txXfrm>
        <a:off x="2275965" y="64739"/>
        <a:ext cx="8309922" cy="1294781"/>
      </dsp:txXfrm>
    </dsp:sp>
    <dsp:sp modelId="{6FD7CE13-D578-FD49-BEDF-B7044DB317C8}">
      <dsp:nvSpPr>
        <dsp:cNvPr id="0" name=""/>
        <dsp:cNvSpPr/>
      </dsp:nvSpPr>
      <dsp:spPr>
        <a:xfrm>
          <a:off x="2117177" y="1359520"/>
          <a:ext cx="846871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46C6F-4123-9540-B6F2-29AC25241739}">
      <dsp:nvSpPr>
        <dsp:cNvPr id="0" name=""/>
        <dsp:cNvSpPr/>
      </dsp:nvSpPr>
      <dsp:spPr>
        <a:xfrm>
          <a:off x="0" y="0"/>
          <a:ext cx="105858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A0CA5-383F-3248-95D3-2E584D885B0B}">
      <dsp:nvSpPr>
        <dsp:cNvPr id="0" name=""/>
        <dsp:cNvSpPr/>
      </dsp:nvSpPr>
      <dsp:spPr>
        <a:xfrm>
          <a:off x="0" y="0"/>
          <a:ext cx="2117177" cy="1425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2E7AF3"/>
              </a:solidFill>
            </a:rPr>
            <a:t>Online</a:t>
          </a:r>
          <a:r>
            <a:rPr lang="en-US" sz="2800" kern="1200" dirty="0"/>
            <a:t> </a:t>
          </a:r>
          <a:r>
            <a:rPr lang="en-US" sz="2800" kern="1200" dirty="0">
              <a:solidFill>
                <a:schemeClr val="tx2"/>
              </a:solidFill>
            </a:rPr>
            <a:t>Straggler Prediction</a:t>
          </a:r>
        </a:p>
      </dsp:txBody>
      <dsp:txXfrm>
        <a:off x="0" y="0"/>
        <a:ext cx="2117177" cy="1425652"/>
      </dsp:txXfrm>
    </dsp:sp>
    <dsp:sp modelId="{329BF41C-F320-BA41-A80F-46D622638F7B}">
      <dsp:nvSpPr>
        <dsp:cNvPr id="0" name=""/>
        <dsp:cNvSpPr/>
      </dsp:nvSpPr>
      <dsp:spPr>
        <a:xfrm>
          <a:off x="2275965" y="64739"/>
          <a:ext cx="8309922" cy="1294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altLang="zh-CN" sz="2800" kern="1200" dirty="0">
              <a:solidFill>
                <a:schemeClr val="tx2"/>
              </a:solidFill>
            </a:rPr>
            <a:t>Predict task latency based on task and node features </a:t>
          </a:r>
          <a:r>
            <a:rPr lang="en-US" altLang="zh-CN" sz="2800" kern="1200" dirty="0">
              <a:solidFill>
                <a:srgbClr val="2E7AF3"/>
              </a:solidFill>
            </a:rPr>
            <a:t>on-the-fly</a:t>
          </a:r>
          <a:r>
            <a:rPr lang="zh-CN" altLang="en-US" sz="2800" kern="1200" dirty="0">
              <a:solidFill>
                <a:srgbClr val="2E7AF3"/>
              </a:solidFill>
            </a:rPr>
            <a:t> </a:t>
          </a:r>
          <a:r>
            <a:rPr lang="en-US" altLang="zh-CN" sz="2800" kern="1200" dirty="0">
              <a:solidFill>
                <a:srgbClr val="2E7AF3"/>
              </a:solidFill>
            </a:rPr>
            <a:t>w/o prior knowledge </a:t>
          </a:r>
          <a:endParaRPr lang="en-US" sz="2800" kern="1200" dirty="0"/>
        </a:p>
      </dsp:txBody>
      <dsp:txXfrm>
        <a:off x="2275965" y="64739"/>
        <a:ext cx="8309922" cy="1294781"/>
      </dsp:txXfrm>
    </dsp:sp>
    <dsp:sp modelId="{6FD7CE13-D578-FD49-BEDF-B7044DB317C8}">
      <dsp:nvSpPr>
        <dsp:cNvPr id="0" name=""/>
        <dsp:cNvSpPr/>
      </dsp:nvSpPr>
      <dsp:spPr>
        <a:xfrm>
          <a:off x="2117177" y="1359520"/>
          <a:ext cx="846871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3C297-2D38-4C41-8826-9716753DED3C}">
      <dsp:nvSpPr>
        <dsp:cNvPr id="0" name=""/>
        <dsp:cNvSpPr/>
      </dsp:nvSpPr>
      <dsp:spPr>
        <a:xfrm rot="5400000">
          <a:off x="891977" y="866736"/>
          <a:ext cx="1182370" cy="13460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594A2-0B89-124E-B551-B6B93878A100}">
      <dsp:nvSpPr>
        <dsp:cNvPr id="0" name=""/>
        <dsp:cNvSpPr/>
      </dsp:nvSpPr>
      <dsp:spPr>
        <a:xfrm>
          <a:off x="568092" y="208394"/>
          <a:ext cx="2011672" cy="822964"/>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Observe</a:t>
          </a:r>
          <a:endParaRPr lang="en-US" sz="2800" kern="1200" dirty="0"/>
        </a:p>
      </dsp:txBody>
      <dsp:txXfrm>
        <a:off x="608273" y="248575"/>
        <a:ext cx="1931310" cy="742602"/>
      </dsp:txXfrm>
    </dsp:sp>
    <dsp:sp modelId="{9519ED34-6928-F249-8C5E-9B2E8E03E8B6}">
      <dsp:nvSpPr>
        <dsp:cNvPr id="0" name=""/>
        <dsp:cNvSpPr/>
      </dsp:nvSpPr>
      <dsp:spPr>
        <a:xfrm>
          <a:off x="6660861" y="589715"/>
          <a:ext cx="14671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8CEAD04-30CF-4049-872A-D7E293BE1E29}">
      <dsp:nvSpPr>
        <dsp:cNvPr id="0" name=""/>
        <dsp:cNvSpPr/>
      </dsp:nvSpPr>
      <dsp:spPr>
        <a:xfrm rot="5400000">
          <a:off x="2457260" y="2094398"/>
          <a:ext cx="1182370" cy="1346086"/>
        </a:xfrm>
        <a:prstGeom prst="bentUpArrow">
          <a:avLst>
            <a:gd name="adj1" fmla="val 32840"/>
            <a:gd name="adj2" fmla="val 25000"/>
            <a:gd name="adj3" fmla="val 35780"/>
          </a:avLst>
        </a:prstGeom>
        <a:solidFill>
          <a:schemeClr val="accent1">
            <a:tint val="50000"/>
            <a:hueOff val="-6359532"/>
            <a:satOff val="17037"/>
            <a:lumOff val="61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D40792-CF41-1C4C-8EAD-27617F87E1C3}">
      <dsp:nvSpPr>
        <dsp:cNvPr id="0" name=""/>
        <dsp:cNvSpPr/>
      </dsp:nvSpPr>
      <dsp:spPr>
        <a:xfrm>
          <a:off x="2168905" y="1439194"/>
          <a:ext cx="2011672" cy="822964"/>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C00000"/>
              </a:solidFill>
            </a:rPr>
            <a:t>ML</a:t>
          </a:r>
          <a:r>
            <a:rPr lang="zh-CN" altLang="en-US" sz="2800" kern="1200" dirty="0">
              <a:solidFill>
                <a:srgbClr val="C00000"/>
              </a:solidFill>
            </a:rPr>
            <a:t> </a:t>
          </a:r>
          <a:r>
            <a:rPr lang="en-US" altLang="zh-CN" sz="2800" kern="1200" dirty="0">
              <a:solidFill>
                <a:srgbClr val="C00000"/>
              </a:solidFill>
            </a:rPr>
            <a:t>Methods</a:t>
          </a:r>
          <a:endParaRPr lang="en-US" sz="2800" kern="1200" dirty="0">
            <a:solidFill>
              <a:srgbClr val="C00000"/>
            </a:solidFill>
          </a:endParaRPr>
        </a:p>
      </dsp:txBody>
      <dsp:txXfrm>
        <a:off x="2209086" y="1479375"/>
        <a:ext cx="1931310" cy="742602"/>
      </dsp:txXfrm>
    </dsp:sp>
    <dsp:sp modelId="{4169DC1A-B04B-F449-8608-8693FF4B4308}">
      <dsp:nvSpPr>
        <dsp:cNvPr id="0" name=""/>
        <dsp:cNvSpPr/>
      </dsp:nvSpPr>
      <dsp:spPr>
        <a:xfrm>
          <a:off x="4229183" y="1488316"/>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EBFA748-6D5D-844F-A3DE-F62C6B89D192}">
      <dsp:nvSpPr>
        <dsp:cNvPr id="0" name=""/>
        <dsp:cNvSpPr/>
      </dsp:nvSpPr>
      <dsp:spPr>
        <a:xfrm rot="5400000">
          <a:off x="4161217" y="3352033"/>
          <a:ext cx="1182370" cy="1346086"/>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98D67-122B-A444-8A7E-4042EF2A7E0D}">
      <dsp:nvSpPr>
        <dsp:cNvPr id="0" name=""/>
        <dsp:cNvSpPr/>
      </dsp:nvSpPr>
      <dsp:spPr>
        <a:xfrm>
          <a:off x="3746569" y="2689806"/>
          <a:ext cx="2011672" cy="822964"/>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Optimize</a:t>
          </a:r>
          <a:endParaRPr lang="en-US" sz="2800" kern="1200" dirty="0"/>
        </a:p>
      </dsp:txBody>
      <dsp:txXfrm>
        <a:off x="3786750" y="2729987"/>
        <a:ext cx="1931310" cy="742602"/>
      </dsp:txXfrm>
    </dsp:sp>
    <dsp:sp modelId="{0D2A138A-6E51-8341-BB41-3D1ACE5524AF}">
      <dsp:nvSpPr>
        <dsp:cNvPr id="0" name=""/>
        <dsp:cNvSpPr/>
      </dsp:nvSpPr>
      <dsp:spPr>
        <a:xfrm>
          <a:off x="6680361" y="2102338"/>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EC805989-A154-FB46-AC4B-BF51E42AA65A}">
      <dsp:nvSpPr>
        <dsp:cNvPr id="0" name=""/>
        <dsp:cNvSpPr/>
      </dsp:nvSpPr>
      <dsp:spPr>
        <a:xfrm>
          <a:off x="5441628" y="3772238"/>
          <a:ext cx="2011672" cy="822964"/>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Intervene</a:t>
          </a:r>
          <a:endParaRPr lang="en-US" sz="2800" kern="1200" dirty="0"/>
        </a:p>
      </dsp:txBody>
      <dsp:txXfrm>
        <a:off x="5481809" y="3812419"/>
        <a:ext cx="1931310" cy="742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3C297-2D38-4C41-8826-9716753DED3C}">
      <dsp:nvSpPr>
        <dsp:cNvPr id="0" name=""/>
        <dsp:cNvSpPr/>
      </dsp:nvSpPr>
      <dsp:spPr>
        <a:xfrm rot="5400000">
          <a:off x="891977" y="866736"/>
          <a:ext cx="1182370" cy="13460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594A2-0B89-124E-B551-B6B93878A100}">
      <dsp:nvSpPr>
        <dsp:cNvPr id="0" name=""/>
        <dsp:cNvSpPr/>
      </dsp:nvSpPr>
      <dsp:spPr>
        <a:xfrm>
          <a:off x="568092" y="208394"/>
          <a:ext cx="2011672" cy="822964"/>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Observe</a:t>
          </a:r>
          <a:endParaRPr lang="en-US" sz="2800" kern="1200" dirty="0"/>
        </a:p>
      </dsp:txBody>
      <dsp:txXfrm>
        <a:off x="608273" y="248575"/>
        <a:ext cx="1931310" cy="742602"/>
      </dsp:txXfrm>
    </dsp:sp>
    <dsp:sp modelId="{9519ED34-6928-F249-8C5E-9B2E8E03E8B6}">
      <dsp:nvSpPr>
        <dsp:cNvPr id="0" name=""/>
        <dsp:cNvSpPr/>
      </dsp:nvSpPr>
      <dsp:spPr>
        <a:xfrm>
          <a:off x="6660861" y="589715"/>
          <a:ext cx="14671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8CEAD04-30CF-4049-872A-D7E293BE1E29}">
      <dsp:nvSpPr>
        <dsp:cNvPr id="0" name=""/>
        <dsp:cNvSpPr/>
      </dsp:nvSpPr>
      <dsp:spPr>
        <a:xfrm rot="5400000">
          <a:off x="2457260" y="2094398"/>
          <a:ext cx="1182370" cy="1346086"/>
        </a:xfrm>
        <a:prstGeom prst="bentUpArrow">
          <a:avLst>
            <a:gd name="adj1" fmla="val 32840"/>
            <a:gd name="adj2" fmla="val 25000"/>
            <a:gd name="adj3" fmla="val 35780"/>
          </a:avLst>
        </a:prstGeom>
        <a:solidFill>
          <a:schemeClr val="accent1">
            <a:tint val="50000"/>
            <a:hueOff val="-6359532"/>
            <a:satOff val="17037"/>
            <a:lumOff val="61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D40792-CF41-1C4C-8EAD-27617F87E1C3}">
      <dsp:nvSpPr>
        <dsp:cNvPr id="0" name=""/>
        <dsp:cNvSpPr/>
      </dsp:nvSpPr>
      <dsp:spPr>
        <a:xfrm>
          <a:off x="2168905" y="1439194"/>
          <a:ext cx="2011672" cy="822964"/>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C00000"/>
              </a:solidFill>
            </a:rPr>
            <a:t>ML Methods</a:t>
          </a:r>
          <a:endParaRPr lang="en-US" sz="2800" kern="1200" dirty="0">
            <a:solidFill>
              <a:srgbClr val="C00000"/>
            </a:solidFill>
          </a:endParaRPr>
        </a:p>
      </dsp:txBody>
      <dsp:txXfrm>
        <a:off x="2209086" y="1479375"/>
        <a:ext cx="1931310" cy="742602"/>
      </dsp:txXfrm>
    </dsp:sp>
    <dsp:sp modelId="{4169DC1A-B04B-F449-8608-8693FF4B4308}">
      <dsp:nvSpPr>
        <dsp:cNvPr id="0" name=""/>
        <dsp:cNvSpPr/>
      </dsp:nvSpPr>
      <dsp:spPr>
        <a:xfrm>
          <a:off x="4229183" y="1488316"/>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EBFA748-6D5D-844F-A3DE-F62C6B89D192}">
      <dsp:nvSpPr>
        <dsp:cNvPr id="0" name=""/>
        <dsp:cNvSpPr/>
      </dsp:nvSpPr>
      <dsp:spPr>
        <a:xfrm rot="5400000">
          <a:off x="4161217" y="3352033"/>
          <a:ext cx="1182370" cy="1346086"/>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98D67-122B-A444-8A7E-4042EF2A7E0D}">
      <dsp:nvSpPr>
        <dsp:cNvPr id="0" name=""/>
        <dsp:cNvSpPr/>
      </dsp:nvSpPr>
      <dsp:spPr>
        <a:xfrm>
          <a:off x="3746569" y="2689806"/>
          <a:ext cx="2011672" cy="822964"/>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Optimize</a:t>
          </a:r>
          <a:endParaRPr lang="en-US" sz="2800" kern="1200" dirty="0"/>
        </a:p>
      </dsp:txBody>
      <dsp:txXfrm>
        <a:off x="3786750" y="2729987"/>
        <a:ext cx="1931310" cy="742602"/>
      </dsp:txXfrm>
    </dsp:sp>
    <dsp:sp modelId="{0D2A138A-6E51-8341-BB41-3D1ACE5524AF}">
      <dsp:nvSpPr>
        <dsp:cNvPr id="0" name=""/>
        <dsp:cNvSpPr/>
      </dsp:nvSpPr>
      <dsp:spPr>
        <a:xfrm>
          <a:off x="6680361" y="2102338"/>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EC805989-A154-FB46-AC4B-BF51E42AA65A}">
      <dsp:nvSpPr>
        <dsp:cNvPr id="0" name=""/>
        <dsp:cNvSpPr/>
      </dsp:nvSpPr>
      <dsp:spPr>
        <a:xfrm>
          <a:off x="5441628" y="3772238"/>
          <a:ext cx="2011672" cy="822964"/>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Intervene</a:t>
          </a:r>
          <a:endParaRPr lang="en-US" sz="2800" kern="1200" dirty="0"/>
        </a:p>
      </dsp:txBody>
      <dsp:txXfrm>
        <a:off x="5481809" y="3812419"/>
        <a:ext cx="1931310" cy="742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3C297-2D38-4C41-8826-9716753DED3C}">
      <dsp:nvSpPr>
        <dsp:cNvPr id="0" name=""/>
        <dsp:cNvSpPr/>
      </dsp:nvSpPr>
      <dsp:spPr>
        <a:xfrm rot="5400000">
          <a:off x="891977" y="866736"/>
          <a:ext cx="1182370" cy="13460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594A2-0B89-124E-B551-B6B93878A100}">
      <dsp:nvSpPr>
        <dsp:cNvPr id="0" name=""/>
        <dsp:cNvSpPr/>
      </dsp:nvSpPr>
      <dsp:spPr>
        <a:xfrm>
          <a:off x="568092" y="208394"/>
          <a:ext cx="2011672" cy="822964"/>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Observe</a:t>
          </a:r>
          <a:endParaRPr lang="en-US" sz="2800" kern="1200" dirty="0"/>
        </a:p>
      </dsp:txBody>
      <dsp:txXfrm>
        <a:off x="608273" y="248575"/>
        <a:ext cx="1931310" cy="742602"/>
      </dsp:txXfrm>
    </dsp:sp>
    <dsp:sp modelId="{9519ED34-6928-F249-8C5E-9B2E8E03E8B6}">
      <dsp:nvSpPr>
        <dsp:cNvPr id="0" name=""/>
        <dsp:cNvSpPr/>
      </dsp:nvSpPr>
      <dsp:spPr>
        <a:xfrm>
          <a:off x="6660861" y="589715"/>
          <a:ext cx="14671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8CEAD04-30CF-4049-872A-D7E293BE1E29}">
      <dsp:nvSpPr>
        <dsp:cNvPr id="0" name=""/>
        <dsp:cNvSpPr/>
      </dsp:nvSpPr>
      <dsp:spPr>
        <a:xfrm rot="5400000">
          <a:off x="2457260" y="2094398"/>
          <a:ext cx="1182370" cy="1346086"/>
        </a:xfrm>
        <a:prstGeom prst="bentUpArrow">
          <a:avLst>
            <a:gd name="adj1" fmla="val 32840"/>
            <a:gd name="adj2" fmla="val 25000"/>
            <a:gd name="adj3" fmla="val 35780"/>
          </a:avLst>
        </a:prstGeom>
        <a:solidFill>
          <a:schemeClr val="accent1">
            <a:tint val="50000"/>
            <a:hueOff val="-6359532"/>
            <a:satOff val="17037"/>
            <a:lumOff val="61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D40792-CF41-1C4C-8EAD-27617F87E1C3}">
      <dsp:nvSpPr>
        <dsp:cNvPr id="0" name=""/>
        <dsp:cNvSpPr/>
      </dsp:nvSpPr>
      <dsp:spPr>
        <a:xfrm>
          <a:off x="2168905" y="1439194"/>
          <a:ext cx="2011672" cy="822964"/>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C00000"/>
              </a:solidFill>
            </a:rPr>
            <a:t>ML Methods</a:t>
          </a:r>
          <a:endParaRPr lang="en-US" sz="2800" kern="1200" dirty="0">
            <a:solidFill>
              <a:srgbClr val="C00000"/>
            </a:solidFill>
          </a:endParaRPr>
        </a:p>
      </dsp:txBody>
      <dsp:txXfrm>
        <a:off x="2209086" y="1479375"/>
        <a:ext cx="1931310" cy="742602"/>
      </dsp:txXfrm>
    </dsp:sp>
    <dsp:sp modelId="{4169DC1A-B04B-F449-8608-8693FF4B4308}">
      <dsp:nvSpPr>
        <dsp:cNvPr id="0" name=""/>
        <dsp:cNvSpPr/>
      </dsp:nvSpPr>
      <dsp:spPr>
        <a:xfrm>
          <a:off x="4229183" y="1488316"/>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EBFA748-6D5D-844F-A3DE-F62C6B89D192}">
      <dsp:nvSpPr>
        <dsp:cNvPr id="0" name=""/>
        <dsp:cNvSpPr/>
      </dsp:nvSpPr>
      <dsp:spPr>
        <a:xfrm rot="5400000">
          <a:off x="4161217" y="3352033"/>
          <a:ext cx="1182370" cy="1346086"/>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98D67-122B-A444-8A7E-4042EF2A7E0D}">
      <dsp:nvSpPr>
        <dsp:cNvPr id="0" name=""/>
        <dsp:cNvSpPr/>
      </dsp:nvSpPr>
      <dsp:spPr>
        <a:xfrm>
          <a:off x="3746569" y="2689806"/>
          <a:ext cx="2011672" cy="822964"/>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Optimize</a:t>
          </a:r>
          <a:endParaRPr lang="en-US" sz="2800" kern="1200" dirty="0"/>
        </a:p>
      </dsp:txBody>
      <dsp:txXfrm>
        <a:off x="3786750" y="2729987"/>
        <a:ext cx="1931310" cy="742602"/>
      </dsp:txXfrm>
    </dsp:sp>
    <dsp:sp modelId="{0D2A138A-6E51-8341-BB41-3D1ACE5524AF}">
      <dsp:nvSpPr>
        <dsp:cNvPr id="0" name=""/>
        <dsp:cNvSpPr/>
      </dsp:nvSpPr>
      <dsp:spPr>
        <a:xfrm>
          <a:off x="6680361" y="2102338"/>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EC805989-A154-FB46-AC4B-BF51E42AA65A}">
      <dsp:nvSpPr>
        <dsp:cNvPr id="0" name=""/>
        <dsp:cNvSpPr/>
      </dsp:nvSpPr>
      <dsp:spPr>
        <a:xfrm>
          <a:off x="5441628" y="3772238"/>
          <a:ext cx="2011672" cy="822964"/>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Intervene</a:t>
          </a:r>
          <a:endParaRPr lang="en-US" sz="2800" kern="1200" dirty="0"/>
        </a:p>
      </dsp:txBody>
      <dsp:txXfrm>
        <a:off x="5481809" y="3812419"/>
        <a:ext cx="1931310" cy="7426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3C297-2D38-4C41-8826-9716753DED3C}">
      <dsp:nvSpPr>
        <dsp:cNvPr id="0" name=""/>
        <dsp:cNvSpPr/>
      </dsp:nvSpPr>
      <dsp:spPr>
        <a:xfrm rot="5400000">
          <a:off x="891977" y="866736"/>
          <a:ext cx="1182370" cy="13460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594A2-0B89-124E-B551-B6B93878A100}">
      <dsp:nvSpPr>
        <dsp:cNvPr id="0" name=""/>
        <dsp:cNvSpPr/>
      </dsp:nvSpPr>
      <dsp:spPr>
        <a:xfrm>
          <a:off x="568092" y="208394"/>
          <a:ext cx="2011672" cy="822964"/>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Observe</a:t>
          </a:r>
          <a:endParaRPr lang="en-US" sz="2800" kern="1200" dirty="0"/>
        </a:p>
      </dsp:txBody>
      <dsp:txXfrm>
        <a:off x="608273" y="248575"/>
        <a:ext cx="1931310" cy="742602"/>
      </dsp:txXfrm>
    </dsp:sp>
    <dsp:sp modelId="{9519ED34-6928-F249-8C5E-9B2E8E03E8B6}">
      <dsp:nvSpPr>
        <dsp:cNvPr id="0" name=""/>
        <dsp:cNvSpPr/>
      </dsp:nvSpPr>
      <dsp:spPr>
        <a:xfrm>
          <a:off x="6660861" y="589715"/>
          <a:ext cx="14671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8CEAD04-30CF-4049-872A-D7E293BE1E29}">
      <dsp:nvSpPr>
        <dsp:cNvPr id="0" name=""/>
        <dsp:cNvSpPr/>
      </dsp:nvSpPr>
      <dsp:spPr>
        <a:xfrm rot="5400000">
          <a:off x="2457260" y="2094398"/>
          <a:ext cx="1182370" cy="1346086"/>
        </a:xfrm>
        <a:prstGeom prst="bentUpArrow">
          <a:avLst>
            <a:gd name="adj1" fmla="val 32840"/>
            <a:gd name="adj2" fmla="val 25000"/>
            <a:gd name="adj3" fmla="val 35780"/>
          </a:avLst>
        </a:prstGeom>
        <a:solidFill>
          <a:schemeClr val="accent1">
            <a:tint val="50000"/>
            <a:hueOff val="-6359532"/>
            <a:satOff val="17037"/>
            <a:lumOff val="61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D40792-CF41-1C4C-8EAD-27617F87E1C3}">
      <dsp:nvSpPr>
        <dsp:cNvPr id="0" name=""/>
        <dsp:cNvSpPr/>
      </dsp:nvSpPr>
      <dsp:spPr>
        <a:xfrm>
          <a:off x="2168905" y="1439194"/>
          <a:ext cx="2011672" cy="822964"/>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C00000"/>
              </a:solidFill>
            </a:rPr>
            <a:t>ML</a:t>
          </a:r>
          <a:r>
            <a:rPr lang="zh-CN" altLang="en-US" sz="2800" kern="1200" dirty="0">
              <a:solidFill>
                <a:srgbClr val="C00000"/>
              </a:solidFill>
            </a:rPr>
            <a:t> </a:t>
          </a:r>
          <a:r>
            <a:rPr lang="en-US" altLang="zh-CN" sz="2800" kern="1200" dirty="0">
              <a:solidFill>
                <a:srgbClr val="C00000"/>
              </a:solidFill>
            </a:rPr>
            <a:t>Methods</a:t>
          </a:r>
          <a:endParaRPr lang="en-US" sz="2800" kern="1200" dirty="0">
            <a:solidFill>
              <a:srgbClr val="C00000"/>
            </a:solidFill>
          </a:endParaRPr>
        </a:p>
      </dsp:txBody>
      <dsp:txXfrm>
        <a:off x="2209086" y="1479375"/>
        <a:ext cx="1931310" cy="742602"/>
      </dsp:txXfrm>
    </dsp:sp>
    <dsp:sp modelId="{4169DC1A-B04B-F449-8608-8693FF4B4308}">
      <dsp:nvSpPr>
        <dsp:cNvPr id="0" name=""/>
        <dsp:cNvSpPr/>
      </dsp:nvSpPr>
      <dsp:spPr>
        <a:xfrm>
          <a:off x="4229183" y="1488316"/>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EBFA748-6D5D-844F-A3DE-F62C6B89D192}">
      <dsp:nvSpPr>
        <dsp:cNvPr id="0" name=""/>
        <dsp:cNvSpPr/>
      </dsp:nvSpPr>
      <dsp:spPr>
        <a:xfrm rot="5400000">
          <a:off x="4161217" y="3352033"/>
          <a:ext cx="1182370" cy="1346086"/>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98D67-122B-A444-8A7E-4042EF2A7E0D}">
      <dsp:nvSpPr>
        <dsp:cNvPr id="0" name=""/>
        <dsp:cNvSpPr/>
      </dsp:nvSpPr>
      <dsp:spPr>
        <a:xfrm>
          <a:off x="3746569" y="2689806"/>
          <a:ext cx="2011672" cy="822964"/>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Optimize</a:t>
          </a:r>
        </a:p>
      </dsp:txBody>
      <dsp:txXfrm>
        <a:off x="3786750" y="2729987"/>
        <a:ext cx="1931310" cy="742602"/>
      </dsp:txXfrm>
    </dsp:sp>
    <dsp:sp modelId="{0D2A138A-6E51-8341-BB41-3D1ACE5524AF}">
      <dsp:nvSpPr>
        <dsp:cNvPr id="0" name=""/>
        <dsp:cNvSpPr/>
      </dsp:nvSpPr>
      <dsp:spPr>
        <a:xfrm>
          <a:off x="6680361" y="2102338"/>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EC805989-A154-FB46-AC4B-BF51E42AA65A}">
      <dsp:nvSpPr>
        <dsp:cNvPr id="0" name=""/>
        <dsp:cNvSpPr/>
      </dsp:nvSpPr>
      <dsp:spPr>
        <a:xfrm>
          <a:off x="5441628" y="3772238"/>
          <a:ext cx="2011672" cy="822964"/>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Intervene</a:t>
          </a:r>
          <a:endParaRPr lang="en-US" sz="2800" kern="1200" dirty="0"/>
        </a:p>
      </dsp:txBody>
      <dsp:txXfrm>
        <a:off x="5481809" y="3812419"/>
        <a:ext cx="1931310" cy="7426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3C297-2D38-4C41-8826-9716753DED3C}">
      <dsp:nvSpPr>
        <dsp:cNvPr id="0" name=""/>
        <dsp:cNvSpPr/>
      </dsp:nvSpPr>
      <dsp:spPr>
        <a:xfrm rot="5400000">
          <a:off x="891977" y="866736"/>
          <a:ext cx="1182370" cy="13460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594A2-0B89-124E-B551-B6B93878A100}">
      <dsp:nvSpPr>
        <dsp:cNvPr id="0" name=""/>
        <dsp:cNvSpPr/>
      </dsp:nvSpPr>
      <dsp:spPr>
        <a:xfrm>
          <a:off x="568092" y="208394"/>
          <a:ext cx="2011672" cy="822964"/>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Observe</a:t>
          </a:r>
          <a:endParaRPr lang="en-US" sz="2800" kern="1200" dirty="0"/>
        </a:p>
      </dsp:txBody>
      <dsp:txXfrm>
        <a:off x="608273" y="248575"/>
        <a:ext cx="1931310" cy="742602"/>
      </dsp:txXfrm>
    </dsp:sp>
    <dsp:sp modelId="{9519ED34-6928-F249-8C5E-9B2E8E03E8B6}">
      <dsp:nvSpPr>
        <dsp:cNvPr id="0" name=""/>
        <dsp:cNvSpPr/>
      </dsp:nvSpPr>
      <dsp:spPr>
        <a:xfrm>
          <a:off x="6660861" y="589715"/>
          <a:ext cx="14671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8CEAD04-30CF-4049-872A-D7E293BE1E29}">
      <dsp:nvSpPr>
        <dsp:cNvPr id="0" name=""/>
        <dsp:cNvSpPr/>
      </dsp:nvSpPr>
      <dsp:spPr>
        <a:xfrm rot="5400000">
          <a:off x="2457260" y="2094398"/>
          <a:ext cx="1182370" cy="1346086"/>
        </a:xfrm>
        <a:prstGeom prst="bentUpArrow">
          <a:avLst>
            <a:gd name="adj1" fmla="val 32840"/>
            <a:gd name="adj2" fmla="val 25000"/>
            <a:gd name="adj3" fmla="val 35780"/>
          </a:avLst>
        </a:prstGeom>
        <a:solidFill>
          <a:schemeClr val="accent1">
            <a:tint val="50000"/>
            <a:hueOff val="-6359532"/>
            <a:satOff val="17037"/>
            <a:lumOff val="61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D40792-CF41-1C4C-8EAD-27617F87E1C3}">
      <dsp:nvSpPr>
        <dsp:cNvPr id="0" name=""/>
        <dsp:cNvSpPr/>
      </dsp:nvSpPr>
      <dsp:spPr>
        <a:xfrm>
          <a:off x="2168905" y="1439194"/>
          <a:ext cx="2011672" cy="822964"/>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C00000"/>
              </a:solidFill>
            </a:rPr>
            <a:t>ML</a:t>
          </a:r>
          <a:r>
            <a:rPr lang="zh-CN" altLang="en-US" sz="2800" kern="1200" dirty="0">
              <a:solidFill>
                <a:srgbClr val="C00000"/>
              </a:solidFill>
            </a:rPr>
            <a:t> </a:t>
          </a:r>
          <a:r>
            <a:rPr lang="en-US" altLang="zh-CN" sz="2800" kern="1200" dirty="0">
              <a:solidFill>
                <a:srgbClr val="C00000"/>
              </a:solidFill>
            </a:rPr>
            <a:t>Methods</a:t>
          </a:r>
          <a:endParaRPr lang="en-US" sz="2800" kern="1200" dirty="0">
            <a:solidFill>
              <a:srgbClr val="C00000"/>
            </a:solidFill>
          </a:endParaRPr>
        </a:p>
      </dsp:txBody>
      <dsp:txXfrm>
        <a:off x="2209086" y="1479375"/>
        <a:ext cx="1931310" cy="742602"/>
      </dsp:txXfrm>
    </dsp:sp>
    <dsp:sp modelId="{4169DC1A-B04B-F449-8608-8693FF4B4308}">
      <dsp:nvSpPr>
        <dsp:cNvPr id="0" name=""/>
        <dsp:cNvSpPr/>
      </dsp:nvSpPr>
      <dsp:spPr>
        <a:xfrm>
          <a:off x="4229183" y="1488316"/>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EBFA748-6D5D-844F-A3DE-F62C6B89D192}">
      <dsp:nvSpPr>
        <dsp:cNvPr id="0" name=""/>
        <dsp:cNvSpPr/>
      </dsp:nvSpPr>
      <dsp:spPr>
        <a:xfrm rot="5400000">
          <a:off x="4161217" y="3352033"/>
          <a:ext cx="1182370" cy="1346086"/>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98D67-122B-A444-8A7E-4042EF2A7E0D}">
      <dsp:nvSpPr>
        <dsp:cNvPr id="0" name=""/>
        <dsp:cNvSpPr/>
      </dsp:nvSpPr>
      <dsp:spPr>
        <a:xfrm>
          <a:off x="3746569" y="2689806"/>
          <a:ext cx="2011672" cy="822964"/>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Optimize</a:t>
          </a:r>
          <a:endParaRPr lang="en-US" sz="2800" kern="1200" dirty="0"/>
        </a:p>
      </dsp:txBody>
      <dsp:txXfrm>
        <a:off x="3786750" y="2729987"/>
        <a:ext cx="1931310" cy="742602"/>
      </dsp:txXfrm>
    </dsp:sp>
    <dsp:sp modelId="{0D2A138A-6E51-8341-BB41-3D1ACE5524AF}">
      <dsp:nvSpPr>
        <dsp:cNvPr id="0" name=""/>
        <dsp:cNvSpPr/>
      </dsp:nvSpPr>
      <dsp:spPr>
        <a:xfrm>
          <a:off x="6680361" y="2102338"/>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EC805989-A154-FB46-AC4B-BF51E42AA65A}">
      <dsp:nvSpPr>
        <dsp:cNvPr id="0" name=""/>
        <dsp:cNvSpPr/>
      </dsp:nvSpPr>
      <dsp:spPr>
        <a:xfrm>
          <a:off x="5441628" y="3772238"/>
          <a:ext cx="2011672" cy="822964"/>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Intervene</a:t>
          </a:r>
          <a:endParaRPr lang="en-US" sz="2800" kern="1200" dirty="0"/>
        </a:p>
      </dsp:txBody>
      <dsp:txXfrm>
        <a:off x="5481809" y="3812419"/>
        <a:ext cx="1931310" cy="742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3C297-2D38-4C41-8826-9716753DED3C}">
      <dsp:nvSpPr>
        <dsp:cNvPr id="0" name=""/>
        <dsp:cNvSpPr/>
      </dsp:nvSpPr>
      <dsp:spPr>
        <a:xfrm rot="5400000">
          <a:off x="891977" y="866736"/>
          <a:ext cx="1182370" cy="13460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594A2-0B89-124E-B551-B6B93878A100}">
      <dsp:nvSpPr>
        <dsp:cNvPr id="0" name=""/>
        <dsp:cNvSpPr/>
      </dsp:nvSpPr>
      <dsp:spPr>
        <a:xfrm>
          <a:off x="568092" y="208394"/>
          <a:ext cx="2011672" cy="822964"/>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Observe</a:t>
          </a:r>
          <a:endParaRPr lang="en-US" sz="2800" kern="1200" dirty="0"/>
        </a:p>
      </dsp:txBody>
      <dsp:txXfrm>
        <a:off x="608273" y="248575"/>
        <a:ext cx="1931310" cy="742602"/>
      </dsp:txXfrm>
    </dsp:sp>
    <dsp:sp modelId="{9519ED34-6928-F249-8C5E-9B2E8E03E8B6}">
      <dsp:nvSpPr>
        <dsp:cNvPr id="0" name=""/>
        <dsp:cNvSpPr/>
      </dsp:nvSpPr>
      <dsp:spPr>
        <a:xfrm>
          <a:off x="6660861" y="589715"/>
          <a:ext cx="14671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8CEAD04-30CF-4049-872A-D7E293BE1E29}">
      <dsp:nvSpPr>
        <dsp:cNvPr id="0" name=""/>
        <dsp:cNvSpPr/>
      </dsp:nvSpPr>
      <dsp:spPr>
        <a:xfrm rot="5400000">
          <a:off x="2457260" y="2094398"/>
          <a:ext cx="1182370" cy="1346086"/>
        </a:xfrm>
        <a:prstGeom prst="bentUpArrow">
          <a:avLst>
            <a:gd name="adj1" fmla="val 32840"/>
            <a:gd name="adj2" fmla="val 25000"/>
            <a:gd name="adj3" fmla="val 35780"/>
          </a:avLst>
        </a:prstGeom>
        <a:solidFill>
          <a:schemeClr val="accent1">
            <a:tint val="50000"/>
            <a:hueOff val="-6359532"/>
            <a:satOff val="17037"/>
            <a:lumOff val="61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D40792-CF41-1C4C-8EAD-27617F87E1C3}">
      <dsp:nvSpPr>
        <dsp:cNvPr id="0" name=""/>
        <dsp:cNvSpPr/>
      </dsp:nvSpPr>
      <dsp:spPr>
        <a:xfrm>
          <a:off x="2168905" y="1439194"/>
          <a:ext cx="2011672" cy="822964"/>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C00000"/>
              </a:solidFill>
            </a:rPr>
            <a:t>ML</a:t>
          </a:r>
          <a:r>
            <a:rPr lang="zh-CN" altLang="en-US" sz="2800" kern="1200" dirty="0">
              <a:solidFill>
                <a:srgbClr val="C00000"/>
              </a:solidFill>
            </a:rPr>
            <a:t> </a:t>
          </a:r>
          <a:r>
            <a:rPr lang="en-US" altLang="zh-CN" sz="2800" kern="1200" dirty="0">
              <a:solidFill>
                <a:srgbClr val="C00000"/>
              </a:solidFill>
            </a:rPr>
            <a:t>Methods</a:t>
          </a:r>
          <a:endParaRPr lang="en-US" sz="2800" kern="1200" dirty="0">
            <a:solidFill>
              <a:srgbClr val="C00000"/>
            </a:solidFill>
          </a:endParaRPr>
        </a:p>
      </dsp:txBody>
      <dsp:txXfrm>
        <a:off x="2209086" y="1479375"/>
        <a:ext cx="1931310" cy="742602"/>
      </dsp:txXfrm>
    </dsp:sp>
    <dsp:sp modelId="{4169DC1A-B04B-F449-8608-8693FF4B4308}">
      <dsp:nvSpPr>
        <dsp:cNvPr id="0" name=""/>
        <dsp:cNvSpPr/>
      </dsp:nvSpPr>
      <dsp:spPr>
        <a:xfrm>
          <a:off x="4229183" y="1488316"/>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2EBFA748-6D5D-844F-A3DE-F62C6B89D192}">
      <dsp:nvSpPr>
        <dsp:cNvPr id="0" name=""/>
        <dsp:cNvSpPr/>
      </dsp:nvSpPr>
      <dsp:spPr>
        <a:xfrm rot="5400000">
          <a:off x="4161217" y="3352033"/>
          <a:ext cx="1182370" cy="1346086"/>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98D67-122B-A444-8A7E-4042EF2A7E0D}">
      <dsp:nvSpPr>
        <dsp:cNvPr id="0" name=""/>
        <dsp:cNvSpPr/>
      </dsp:nvSpPr>
      <dsp:spPr>
        <a:xfrm>
          <a:off x="3746569" y="2689806"/>
          <a:ext cx="2011672" cy="822964"/>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Optimize</a:t>
          </a:r>
        </a:p>
      </dsp:txBody>
      <dsp:txXfrm>
        <a:off x="3786750" y="2729987"/>
        <a:ext cx="1931310" cy="742602"/>
      </dsp:txXfrm>
    </dsp:sp>
    <dsp:sp modelId="{0D2A138A-6E51-8341-BB41-3D1ACE5524AF}">
      <dsp:nvSpPr>
        <dsp:cNvPr id="0" name=""/>
        <dsp:cNvSpPr/>
      </dsp:nvSpPr>
      <dsp:spPr>
        <a:xfrm>
          <a:off x="6680361" y="2102338"/>
          <a:ext cx="1447638" cy="1126066"/>
        </a:xfrm>
        <a:prstGeom prst="rect">
          <a:avLst/>
        </a:prstGeom>
        <a:noFill/>
        <a:ln>
          <a:noFill/>
        </a:ln>
        <a:effectLst/>
      </dsp:spPr>
      <dsp:style>
        <a:lnRef idx="0">
          <a:scrgbClr r="0" g="0" b="0"/>
        </a:lnRef>
        <a:fillRef idx="0">
          <a:scrgbClr r="0" g="0" b="0"/>
        </a:fillRef>
        <a:effectRef idx="0">
          <a:scrgbClr r="0" g="0" b="0"/>
        </a:effectRef>
        <a:fontRef idx="minor"/>
      </dsp:style>
    </dsp:sp>
    <dsp:sp modelId="{EC805989-A154-FB46-AC4B-BF51E42AA65A}">
      <dsp:nvSpPr>
        <dsp:cNvPr id="0" name=""/>
        <dsp:cNvSpPr/>
      </dsp:nvSpPr>
      <dsp:spPr>
        <a:xfrm>
          <a:off x="5441628" y="3772238"/>
          <a:ext cx="2011672" cy="822964"/>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Intervene</a:t>
          </a:r>
          <a:endParaRPr lang="en-US" sz="2800" kern="1200" dirty="0"/>
        </a:p>
      </dsp:txBody>
      <dsp:txXfrm>
        <a:off x="5481809" y="3812419"/>
        <a:ext cx="1931310" cy="7426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46C6F-4123-9540-B6F2-29AC25241739}">
      <dsp:nvSpPr>
        <dsp:cNvPr id="0" name=""/>
        <dsp:cNvSpPr/>
      </dsp:nvSpPr>
      <dsp:spPr>
        <a:xfrm>
          <a:off x="0" y="0"/>
          <a:ext cx="105858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A0CA5-383F-3248-95D3-2E584D885B0B}">
      <dsp:nvSpPr>
        <dsp:cNvPr id="0" name=""/>
        <dsp:cNvSpPr/>
      </dsp:nvSpPr>
      <dsp:spPr>
        <a:xfrm>
          <a:off x="0" y="0"/>
          <a:ext cx="2117177" cy="1425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solidFill>
            </a:rPr>
            <a:t>Task Parallelism</a:t>
          </a:r>
        </a:p>
      </dsp:txBody>
      <dsp:txXfrm>
        <a:off x="0" y="0"/>
        <a:ext cx="2117177" cy="1425652"/>
      </dsp:txXfrm>
    </dsp:sp>
    <dsp:sp modelId="{329BF41C-F320-BA41-A80F-46D622638F7B}">
      <dsp:nvSpPr>
        <dsp:cNvPr id="0" name=""/>
        <dsp:cNvSpPr/>
      </dsp:nvSpPr>
      <dsp:spPr>
        <a:xfrm>
          <a:off x="2275965" y="33135"/>
          <a:ext cx="8309922" cy="66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altLang="zh-CN" sz="2000" kern="1200" dirty="0">
              <a:solidFill>
                <a:schemeClr val="tx2"/>
              </a:solidFill>
            </a:rPr>
            <a:t>A</a:t>
          </a:r>
          <a:r>
            <a:rPr lang="zh-CN" altLang="en-US" sz="2000" kern="1200" dirty="0">
              <a:solidFill>
                <a:schemeClr val="tx2"/>
              </a:solidFill>
            </a:rPr>
            <a:t> </a:t>
          </a:r>
          <a:r>
            <a:rPr lang="en-US" altLang="zh-CN" sz="2000" kern="1200" dirty="0">
              <a:solidFill>
                <a:schemeClr val="tx2"/>
              </a:solidFill>
            </a:rPr>
            <a:t>job</a:t>
          </a:r>
          <a:r>
            <a:rPr lang="zh-CN" altLang="en-US" sz="2000" kern="1200" dirty="0">
              <a:solidFill>
                <a:schemeClr val="tx2"/>
              </a:solidFill>
            </a:rPr>
            <a:t> </a:t>
          </a:r>
          <a:r>
            <a:rPr lang="en-US" altLang="zh-CN" sz="2000" kern="1200" dirty="0">
              <a:solidFill>
                <a:schemeClr val="tx2"/>
              </a:solidFill>
            </a:rPr>
            <a:t>is</a:t>
          </a:r>
          <a:r>
            <a:rPr lang="zh-CN" altLang="en-US" sz="2000" kern="1200" dirty="0">
              <a:solidFill>
                <a:schemeClr val="tx2"/>
              </a:solidFill>
            </a:rPr>
            <a:t> </a:t>
          </a:r>
          <a:r>
            <a:rPr lang="en-US" altLang="zh-CN" sz="2000" kern="1200" dirty="0">
              <a:solidFill>
                <a:schemeClr val="tx2"/>
              </a:solidFill>
            </a:rPr>
            <a:t>split</a:t>
          </a:r>
          <a:r>
            <a:rPr lang="zh-CN" altLang="en-US" sz="2000" kern="1200" dirty="0">
              <a:solidFill>
                <a:schemeClr val="tx2"/>
              </a:solidFill>
            </a:rPr>
            <a:t> </a:t>
          </a:r>
          <a:r>
            <a:rPr lang="en-US" altLang="zh-CN" sz="2000" kern="1200" dirty="0">
              <a:solidFill>
                <a:schemeClr val="tx2"/>
              </a:solidFill>
            </a:rPr>
            <a:t>into</a:t>
          </a:r>
          <a:r>
            <a:rPr lang="zh-CN" altLang="en-US" sz="2000" kern="1200" dirty="0">
              <a:solidFill>
                <a:schemeClr val="tx2"/>
              </a:solidFill>
            </a:rPr>
            <a:t> </a:t>
          </a:r>
          <a:r>
            <a:rPr lang="en-US" altLang="zh-CN" sz="2000" kern="1200" dirty="0">
              <a:solidFill>
                <a:schemeClr val="tx2"/>
              </a:solidFill>
            </a:rPr>
            <a:t>parallel</a:t>
          </a:r>
          <a:r>
            <a:rPr lang="zh-CN" altLang="en-US" sz="2000" kern="1200" dirty="0">
              <a:solidFill>
                <a:schemeClr val="tx2"/>
              </a:solidFill>
            </a:rPr>
            <a:t> </a:t>
          </a:r>
          <a:r>
            <a:rPr lang="en-US" altLang="zh-CN" sz="2000" kern="1200" dirty="0">
              <a:solidFill>
                <a:schemeClr val="tx2"/>
              </a:solidFill>
            </a:rPr>
            <a:t>tasks</a:t>
          </a:r>
          <a:r>
            <a:rPr lang="zh-CN" altLang="en-US" sz="2000" kern="1200" dirty="0">
              <a:solidFill>
                <a:schemeClr val="tx2"/>
              </a:solidFill>
            </a:rPr>
            <a:t> </a:t>
          </a:r>
          <a:r>
            <a:rPr lang="en-US" altLang="zh-CN" sz="2000" kern="1200" dirty="0">
              <a:solidFill>
                <a:schemeClr val="tx2"/>
              </a:solidFill>
            </a:rPr>
            <a:t>that</a:t>
          </a:r>
          <a:r>
            <a:rPr lang="zh-CN" altLang="en-US" sz="2000" kern="1200" dirty="0">
              <a:solidFill>
                <a:schemeClr val="tx2"/>
              </a:solidFill>
            </a:rPr>
            <a:t> </a:t>
          </a:r>
          <a:r>
            <a:rPr lang="en-US" altLang="zh-CN" sz="2000" kern="1200" dirty="0">
              <a:solidFill>
                <a:schemeClr val="tx2"/>
              </a:solidFill>
            </a:rPr>
            <a:t>execute</a:t>
          </a:r>
          <a:r>
            <a:rPr lang="zh-CN" altLang="en-US" sz="2000" kern="1200" dirty="0">
              <a:solidFill>
                <a:schemeClr val="tx2"/>
              </a:solidFill>
            </a:rPr>
            <a:t> </a:t>
          </a:r>
          <a:r>
            <a:rPr lang="en-US" altLang="zh-CN" sz="2000" kern="1200" dirty="0">
              <a:solidFill>
                <a:schemeClr val="tx2"/>
              </a:solidFill>
            </a:rPr>
            <a:t>on</a:t>
          </a:r>
          <a:r>
            <a:rPr lang="zh-CN" altLang="en-US" sz="2000" kern="1200" dirty="0">
              <a:solidFill>
                <a:schemeClr val="tx2"/>
              </a:solidFill>
            </a:rPr>
            <a:t> </a:t>
          </a:r>
          <a:r>
            <a:rPr lang="en-US" altLang="zh-CN" sz="2000" kern="1200" dirty="0">
              <a:solidFill>
                <a:schemeClr val="tx2"/>
              </a:solidFill>
            </a:rPr>
            <a:t>different</a:t>
          </a:r>
          <a:r>
            <a:rPr lang="zh-CN" altLang="en-US" sz="2000" kern="1200" dirty="0">
              <a:solidFill>
                <a:schemeClr val="tx2"/>
              </a:solidFill>
            </a:rPr>
            <a:t> </a:t>
          </a:r>
          <a:r>
            <a:rPr lang="en-US" altLang="zh-CN" sz="2000" kern="1200" dirty="0">
              <a:solidFill>
                <a:schemeClr val="tx2"/>
              </a:solidFill>
            </a:rPr>
            <a:t>machines.</a:t>
          </a:r>
          <a:endParaRPr lang="en-US" sz="2000" kern="1200" dirty="0">
            <a:solidFill>
              <a:schemeClr val="tx2"/>
            </a:solidFill>
          </a:endParaRPr>
        </a:p>
      </dsp:txBody>
      <dsp:txXfrm>
        <a:off x="2275965" y="33135"/>
        <a:ext cx="8309922" cy="662705"/>
      </dsp:txXfrm>
    </dsp:sp>
    <dsp:sp modelId="{6FD7CE13-D578-FD49-BEDF-B7044DB317C8}">
      <dsp:nvSpPr>
        <dsp:cNvPr id="0" name=""/>
        <dsp:cNvSpPr/>
      </dsp:nvSpPr>
      <dsp:spPr>
        <a:xfrm>
          <a:off x="2117177" y="695840"/>
          <a:ext cx="846871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3ECB7D-942F-234F-B9FE-E8E7D87725E7}">
      <dsp:nvSpPr>
        <dsp:cNvPr id="0" name=""/>
        <dsp:cNvSpPr/>
      </dsp:nvSpPr>
      <dsp:spPr>
        <a:xfrm>
          <a:off x="2275965" y="728975"/>
          <a:ext cx="8309922" cy="66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altLang="zh-CN" sz="2000" kern="1200" dirty="0">
              <a:solidFill>
                <a:schemeClr val="tx2"/>
              </a:solidFill>
            </a:rPr>
            <a:t>Job completion time depends</a:t>
          </a:r>
          <a:r>
            <a:rPr lang="zh-CN" altLang="en-US" sz="2000" kern="1200" dirty="0">
              <a:solidFill>
                <a:schemeClr val="tx2"/>
              </a:solidFill>
            </a:rPr>
            <a:t> </a:t>
          </a:r>
          <a:r>
            <a:rPr lang="en-US" altLang="zh-CN" sz="2000" kern="1200" dirty="0">
              <a:solidFill>
                <a:schemeClr val="tx2"/>
              </a:solidFill>
            </a:rPr>
            <a:t>on the</a:t>
          </a:r>
          <a:r>
            <a:rPr lang="zh-CN" altLang="en-US" sz="2000" kern="1200" dirty="0">
              <a:solidFill>
                <a:schemeClr val="tx2"/>
              </a:solidFill>
            </a:rPr>
            <a:t> </a:t>
          </a:r>
          <a:r>
            <a:rPr lang="en-US" altLang="zh-CN" sz="2000" kern="1200" dirty="0">
              <a:solidFill>
                <a:schemeClr val="tx2"/>
              </a:solidFill>
            </a:rPr>
            <a:t>slowest task.</a:t>
          </a:r>
          <a:endParaRPr lang="en-US" sz="2000" kern="1200" dirty="0">
            <a:solidFill>
              <a:schemeClr val="tx2"/>
            </a:solidFill>
          </a:endParaRPr>
        </a:p>
      </dsp:txBody>
      <dsp:txXfrm>
        <a:off x="2275965" y="728975"/>
        <a:ext cx="8309922" cy="662705"/>
      </dsp:txXfrm>
    </dsp:sp>
    <dsp:sp modelId="{1C059FDC-2211-2F4C-8431-2C8296343411}">
      <dsp:nvSpPr>
        <dsp:cNvPr id="0" name=""/>
        <dsp:cNvSpPr/>
      </dsp:nvSpPr>
      <dsp:spPr>
        <a:xfrm>
          <a:off x="2117177" y="1391681"/>
          <a:ext cx="846871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46C6F-4123-9540-B6F2-29AC25241739}">
      <dsp:nvSpPr>
        <dsp:cNvPr id="0" name=""/>
        <dsp:cNvSpPr/>
      </dsp:nvSpPr>
      <dsp:spPr>
        <a:xfrm>
          <a:off x="0" y="0"/>
          <a:ext cx="105858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A0CA5-383F-3248-95D3-2E584D885B0B}">
      <dsp:nvSpPr>
        <dsp:cNvPr id="0" name=""/>
        <dsp:cNvSpPr/>
      </dsp:nvSpPr>
      <dsp:spPr>
        <a:xfrm>
          <a:off x="0" y="0"/>
          <a:ext cx="2117177" cy="1877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2"/>
              </a:solidFill>
            </a:rPr>
            <a:t>Stragglers</a:t>
          </a:r>
        </a:p>
      </dsp:txBody>
      <dsp:txXfrm>
        <a:off x="0" y="0"/>
        <a:ext cx="2117177" cy="1877441"/>
      </dsp:txXfrm>
    </dsp:sp>
    <dsp:sp modelId="{329BF41C-F320-BA41-A80F-46D622638F7B}">
      <dsp:nvSpPr>
        <dsp:cNvPr id="0" name=""/>
        <dsp:cNvSpPr/>
      </dsp:nvSpPr>
      <dsp:spPr>
        <a:xfrm>
          <a:off x="2275965" y="29335"/>
          <a:ext cx="8309922" cy="58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solidFill>
                <a:schemeClr val="tx2"/>
              </a:solidFill>
            </a:rPr>
            <a:t>Rare,</a:t>
          </a:r>
          <a:r>
            <a:rPr lang="zh-CN" sz="1700" kern="1200" dirty="0">
              <a:solidFill>
                <a:schemeClr val="tx2"/>
              </a:solidFill>
            </a:rPr>
            <a:t> </a:t>
          </a:r>
          <a:r>
            <a:rPr lang="en-US" sz="1700" kern="1200" dirty="0">
              <a:solidFill>
                <a:schemeClr val="tx2"/>
              </a:solidFill>
            </a:rPr>
            <a:t>but</a:t>
          </a:r>
          <a:r>
            <a:rPr lang="zh-CN" sz="1700" kern="1200" dirty="0">
              <a:solidFill>
                <a:schemeClr val="tx2"/>
              </a:solidFill>
            </a:rPr>
            <a:t> </a:t>
          </a:r>
          <a:r>
            <a:rPr lang="en-US" sz="1700" kern="1200" dirty="0">
              <a:solidFill>
                <a:schemeClr val="tx2"/>
              </a:solidFill>
            </a:rPr>
            <a:t>extremely</a:t>
          </a:r>
          <a:r>
            <a:rPr lang="zh-CN" sz="1700" kern="1200" dirty="0">
              <a:solidFill>
                <a:schemeClr val="tx2"/>
              </a:solidFill>
            </a:rPr>
            <a:t> </a:t>
          </a:r>
          <a:r>
            <a:rPr lang="en-US" sz="1700" kern="1200" dirty="0">
              <a:solidFill>
                <a:schemeClr val="tx2"/>
              </a:solidFill>
            </a:rPr>
            <a:t>slow</a:t>
          </a:r>
          <a:r>
            <a:rPr lang="zh-CN" sz="1700" kern="1200" dirty="0">
              <a:solidFill>
                <a:schemeClr val="tx2"/>
              </a:solidFill>
            </a:rPr>
            <a:t> </a:t>
          </a:r>
          <a:r>
            <a:rPr lang="en-US" sz="1700" kern="1200" dirty="0">
              <a:solidFill>
                <a:schemeClr val="tx2"/>
              </a:solidFill>
            </a:rPr>
            <a:t>tasks</a:t>
          </a:r>
          <a:r>
            <a:rPr lang="zh-CN" sz="1700" kern="1200" dirty="0">
              <a:solidFill>
                <a:schemeClr val="tx2"/>
              </a:solidFill>
            </a:rPr>
            <a:t> </a:t>
          </a:r>
          <a:r>
            <a:rPr lang="en-US" sz="1700" kern="1200" dirty="0">
              <a:solidFill>
                <a:schemeClr val="tx2"/>
              </a:solidFill>
            </a:rPr>
            <a:t>within</a:t>
          </a:r>
          <a:r>
            <a:rPr lang="zh-CN" sz="1700" kern="1200" dirty="0">
              <a:solidFill>
                <a:schemeClr val="tx2"/>
              </a:solidFill>
            </a:rPr>
            <a:t> </a:t>
          </a:r>
          <a:r>
            <a:rPr lang="en-US" sz="1700" kern="1200" dirty="0">
              <a:solidFill>
                <a:schemeClr val="tx2"/>
              </a:solidFill>
            </a:rPr>
            <a:t>a</a:t>
          </a:r>
          <a:r>
            <a:rPr lang="zh-CN" sz="1700" kern="1200" dirty="0">
              <a:solidFill>
                <a:schemeClr val="tx2"/>
              </a:solidFill>
            </a:rPr>
            <a:t> </a:t>
          </a:r>
          <a:r>
            <a:rPr lang="en-US" sz="1700" kern="1200" dirty="0">
              <a:solidFill>
                <a:schemeClr val="tx2"/>
              </a:solidFill>
            </a:rPr>
            <a:t>job,</a:t>
          </a:r>
          <a:r>
            <a:rPr lang="zh-CN" sz="1700" kern="1200" dirty="0">
              <a:solidFill>
                <a:schemeClr val="tx2"/>
              </a:solidFill>
            </a:rPr>
            <a:t> </a:t>
          </a:r>
          <a:r>
            <a:rPr lang="en-US" sz="1700" kern="1200" dirty="0">
              <a:solidFill>
                <a:schemeClr val="tx2"/>
              </a:solidFill>
            </a:rPr>
            <a:t>e.g.,</a:t>
          </a:r>
          <a:r>
            <a:rPr lang="zh-CN" sz="1700" kern="1200" dirty="0">
              <a:solidFill>
                <a:schemeClr val="tx2"/>
              </a:solidFill>
            </a:rPr>
            <a:t> </a:t>
          </a:r>
          <a:r>
            <a:rPr lang="en-US" sz="1700" kern="1200" dirty="0">
              <a:solidFill>
                <a:schemeClr val="tx2"/>
              </a:solidFill>
            </a:rPr>
            <a:t>&gt;</a:t>
          </a:r>
          <a:r>
            <a:rPr lang="zh-CN" sz="1700" kern="1200" dirty="0">
              <a:solidFill>
                <a:schemeClr val="tx2"/>
              </a:solidFill>
            </a:rPr>
            <a:t> </a:t>
          </a:r>
          <a:r>
            <a:rPr lang="en-US" sz="1700" kern="1200" dirty="0">
              <a:solidFill>
                <a:schemeClr val="tx2"/>
              </a:solidFill>
            </a:rPr>
            <a:t>P9</a:t>
          </a:r>
          <a:r>
            <a:rPr lang="en-US" altLang="zh-CN" sz="1700" kern="1200" dirty="0">
              <a:solidFill>
                <a:schemeClr val="tx2"/>
              </a:solidFill>
            </a:rPr>
            <a:t>0</a:t>
          </a:r>
          <a:r>
            <a:rPr lang="en-US" sz="1700" kern="1200" dirty="0">
              <a:solidFill>
                <a:schemeClr val="tx2"/>
              </a:solidFill>
            </a:rPr>
            <a:t>.</a:t>
          </a:r>
        </a:p>
      </dsp:txBody>
      <dsp:txXfrm>
        <a:off x="2275965" y="29335"/>
        <a:ext cx="8309922" cy="586700"/>
      </dsp:txXfrm>
    </dsp:sp>
    <dsp:sp modelId="{6FD7CE13-D578-FD49-BEDF-B7044DB317C8}">
      <dsp:nvSpPr>
        <dsp:cNvPr id="0" name=""/>
        <dsp:cNvSpPr/>
      </dsp:nvSpPr>
      <dsp:spPr>
        <a:xfrm>
          <a:off x="2117177" y="616035"/>
          <a:ext cx="846871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3ECB7D-942F-234F-B9FE-E8E7D87725E7}">
      <dsp:nvSpPr>
        <dsp:cNvPr id="0" name=""/>
        <dsp:cNvSpPr/>
      </dsp:nvSpPr>
      <dsp:spPr>
        <a:xfrm>
          <a:off x="2275965" y="645370"/>
          <a:ext cx="8309922" cy="58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solidFill>
                <a:schemeClr val="tx2"/>
              </a:solidFill>
            </a:rPr>
            <a:t>Root</a:t>
          </a:r>
          <a:r>
            <a:rPr lang="zh-CN" sz="1700" kern="1200" dirty="0">
              <a:solidFill>
                <a:schemeClr val="tx2"/>
              </a:solidFill>
            </a:rPr>
            <a:t> </a:t>
          </a:r>
          <a:r>
            <a:rPr lang="en-US" sz="1700" kern="1200" dirty="0">
              <a:solidFill>
                <a:schemeClr val="tx2"/>
              </a:solidFill>
            </a:rPr>
            <a:t>causes</a:t>
          </a:r>
          <a:r>
            <a:rPr lang="zh-CN" sz="1700" kern="1200" dirty="0">
              <a:solidFill>
                <a:schemeClr val="tx2"/>
              </a:solidFill>
            </a:rPr>
            <a:t> </a:t>
          </a:r>
          <a:r>
            <a:rPr lang="en-US" sz="1700" kern="1200" dirty="0">
              <a:solidFill>
                <a:schemeClr val="tx2"/>
              </a:solidFill>
            </a:rPr>
            <a:t>include</a:t>
          </a:r>
          <a:r>
            <a:rPr lang="zh-CN" sz="1700" kern="1200" dirty="0">
              <a:solidFill>
                <a:schemeClr val="tx2"/>
              </a:solidFill>
            </a:rPr>
            <a:t> </a:t>
          </a:r>
          <a:r>
            <a:rPr lang="en-US" sz="1700" kern="1200" dirty="0">
              <a:solidFill>
                <a:schemeClr val="tx2"/>
              </a:solidFill>
            </a:rPr>
            <a:t>load</a:t>
          </a:r>
          <a:r>
            <a:rPr lang="zh-CN" sz="1700" kern="1200" dirty="0">
              <a:solidFill>
                <a:schemeClr val="tx2"/>
              </a:solidFill>
            </a:rPr>
            <a:t> </a:t>
          </a:r>
          <a:r>
            <a:rPr lang="en-US" sz="1700" kern="1200" dirty="0">
              <a:solidFill>
                <a:schemeClr val="tx2"/>
              </a:solidFill>
            </a:rPr>
            <a:t>imbalance,</a:t>
          </a:r>
          <a:r>
            <a:rPr lang="zh-CN" sz="1700" kern="1200" dirty="0">
              <a:solidFill>
                <a:schemeClr val="tx2"/>
              </a:solidFill>
            </a:rPr>
            <a:t> </a:t>
          </a:r>
          <a:r>
            <a:rPr lang="en-US" sz="1700" kern="1200" dirty="0">
              <a:solidFill>
                <a:schemeClr val="tx2"/>
              </a:solidFill>
            </a:rPr>
            <a:t>resource</a:t>
          </a:r>
          <a:r>
            <a:rPr lang="zh-CN" sz="1700" kern="1200" dirty="0">
              <a:solidFill>
                <a:schemeClr val="tx2"/>
              </a:solidFill>
            </a:rPr>
            <a:t> </a:t>
          </a:r>
          <a:r>
            <a:rPr lang="en-US" sz="1700" kern="1200" dirty="0">
              <a:solidFill>
                <a:schemeClr val="tx2"/>
              </a:solidFill>
            </a:rPr>
            <a:t>constraints,</a:t>
          </a:r>
          <a:r>
            <a:rPr lang="zh-CN" sz="1700" kern="1200" dirty="0">
              <a:solidFill>
                <a:schemeClr val="tx2"/>
              </a:solidFill>
            </a:rPr>
            <a:t> </a:t>
          </a:r>
          <a:r>
            <a:rPr lang="en-US" sz="1700" kern="1200" dirty="0">
              <a:solidFill>
                <a:schemeClr val="tx2"/>
              </a:solidFill>
            </a:rPr>
            <a:t>scheduling,</a:t>
          </a:r>
          <a:r>
            <a:rPr lang="zh-CN" sz="1700" kern="1200" dirty="0">
              <a:solidFill>
                <a:schemeClr val="tx2"/>
              </a:solidFill>
            </a:rPr>
            <a:t> </a:t>
          </a:r>
          <a:r>
            <a:rPr lang="en-US" sz="1700" kern="1200" dirty="0">
              <a:solidFill>
                <a:schemeClr val="tx2"/>
              </a:solidFill>
            </a:rPr>
            <a:t>etc.</a:t>
          </a:r>
        </a:p>
      </dsp:txBody>
      <dsp:txXfrm>
        <a:off x="2275965" y="645370"/>
        <a:ext cx="8309922" cy="586700"/>
      </dsp:txXfrm>
    </dsp:sp>
    <dsp:sp modelId="{1C059FDC-2211-2F4C-8431-2C8296343411}">
      <dsp:nvSpPr>
        <dsp:cNvPr id="0" name=""/>
        <dsp:cNvSpPr/>
      </dsp:nvSpPr>
      <dsp:spPr>
        <a:xfrm>
          <a:off x="2117177" y="1232070"/>
          <a:ext cx="846871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A5F257-E539-644E-BC0C-13B00BD3642D}">
      <dsp:nvSpPr>
        <dsp:cNvPr id="0" name=""/>
        <dsp:cNvSpPr/>
      </dsp:nvSpPr>
      <dsp:spPr>
        <a:xfrm>
          <a:off x="2275965" y="1261405"/>
          <a:ext cx="8309922" cy="58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solidFill>
                <a:schemeClr val="tx2"/>
              </a:solidFill>
            </a:rPr>
            <a:t>Impact:</a:t>
          </a:r>
          <a:r>
            <a:rPr lang="zh-CN" sz="1700" kern="1200" dirty="0">
              <a:solidFill>
                <a:schemeClr val="tx2"/>
              </a:solidFill>
            </a:rPr>
            <a:t> </a:t>
          </a:r>
          <a:r>
            <a:rPr lang="en-US" sz="1700" kern="1200" dirty="0">
              <a:solidFill>
                <a:schemeClr val="tx2"/>
              </a:solidFill>
            </a:rPr>
            <a:t>Delay</a:t>
          </a:r>
          <a:r>
            <a:rPr lang="zh-CN" sz="1700" kern="1200" dirty="0">
              <a:solidFill>
                <a:schemeClr val="tx2"/>
              </a:solidFill>
            </a:rPr>
            <a:t> </a:t>
          </a:r>
          <a:r>
            <a:rPr lang="en-US" sz="1700" kern="1200" dirty="0">
              <a:solidFill>
                <a:schemeClr val="tx2"/>
              </a:solidFill>
            </a:rPr>
            <a:t>job completion</a:t>
          </a:r>
          <a:r>
            <a:rPr lang="zh-CN" sz="1700" kern="1200" dirty="0">
              <a:solidFill>
                <a:schemeClr val="tx2"/>
              </a:solidFill>
            </a:rPr>
            <a:t> </a:t>
          </a:r>
          <a:r>
            <a:rPr lang="en-US" sz="1700" kern="1200" dirty="0">
              <a:solidFill>
                <a:schemeClr val="tx2"/>
              </a:solidFill>
            </a:rPr>
            <a:t>time</a:t>
          </a:r>
          <a:r>
            <a:rPr lang="zh-CN" sz="1700" kern="1200" dirty="0">
              <a:solidFill>
                <a:schemeClr val="tx2"/>
              </a:solidFill>
            </a:rPr>
            <a:t> </a:t>
          </a:r>
          <a:r>
            <a:rPr lang="en-US" sz="1700" kern="1200" dirty="0">
              <a:solidFill>
                <a:schemeClr val="tx2"/>
              </a:solidFill>
            </a:rPr>
            <a:t>by</a:t>
          </a:r>
          <a:r>
            <a:rPr lang="zh-CN" sz="1700" kern="1200" dirty="0">
              <a:solidFill>
                <a:schemeClr val="tx2"/>
              </a:solidFill>
            </a:rPr>
            <a:t> </a:t>
          </a:r>
          <a:r>
            <a:rPr lang="en-US" sz="1700" kern="1200" dirty="0">
              <a:solidFill>
                <a:schemeClr val="tx2"/>
              </a:solidFill>
            </a:rPr>
            <a:t>50%</a:t>
          </a:r>
          <a:r>
            <a:rPr lang="zh-CN" sz="1700" kern="1200" dirty="0">
              <a:solidFill>
                <a:schemeClr val="tx2"/>
              </a:solidFill>
            </a:rPr>
            <a:t> </a:t>
          </a:r>
          <a:r>
            <a:rPr lang="en-US" sz="1700" kern="1200" dirty="0">
              <a:solidFill>
                <a:schemeClr val="tx2"/>
              </a:solidFill>
            </a:rPr>
            <a:t>in</a:t>
          </a:r>
          <a:r>
            <a:rPr lang="zh-CN" sz="1700" kern="1200" dirty="0">
              <a:solidFill>
                <a:schemeClr val="tx2"/>
              </a:solidFill>
            </a:rPr>
            <a:t> </a:t>
          </a:r>
          <a:r>
            <a:rPr lang="en-US" sz="1700" kern="1200" dirty="0">
              <a:solidFill>
                <a:schemeClr val="tx2"/>
              </a:solidFill>
            </a:rPr>
            <a:t>20%</a:t>
          </a:r>
          <a:r>
            <a:rPr lang="zh-CN" sz="1700" kern="1200" dirty="0">
              <a:solidFill>
                <a:schemeClr val="tx2"/>
              </a:solidFill>
            </a:rPr>
            <a:t> </a:t>
          </a:r>
          <a:r>
            <a:rPr lang="en-US" sz="1700" kern="1200" dirty="0">
              <a:solidFill>
                <a:schemeClr val="tx2"/>
              </a:solidFill>
            </a:rPr>
            <a:t>of</a:t>
          </a:r>
          <a:r>
            <a:rPr lang="zh-CN" sz="1700" kern="1200" dirty="0">
              <a:solidFill>
                <a:schemeClr val="tx2"/>
              </a:solidFill>
            </a:rPr>
            <a:t> </a:t>
          </a:r>
          <a:r>
            <a:rPr lang="en-US" sz="1700" kern="1200" dirty="0">
              <a:solidFill>
                <a:schemeClr val="tx2"/>
              </a:solidFill>
            </a:rPr>
            <a:t>Google</a:t>
          </a:r>
          <a:r>
            <a:rPr lang="zh-CN" sz="1700" kern="1200" dirty="0">
              <a:solidFill>
                <a:schemeClr val="tx2"/>
              </a:solidFill>
            </a:rPr>
            <a:t> </a:t>
          </a:r>
          <a:r>
            <a:rPr lang="en-US" sz="1700" kern="1200" dirty="0">
              <a:solidFill>
                <a:schemeClr val="tx2"/>
              </a:solidFill>
            </a:rPr>
            <a:t>jobs.</a:t>
          </a:r>
        </a:p>
      </dsp:txBody>
      <dsp:txXfrm>
        <a:off x="2275965" y="1261405"/>
        <a:ext cx="8309922" cy="586700"/>
      </dsp:txXfrm>
    </dsp:sp>
    <dsp:sp modelId="{2675BDBF-3195-4448-BCB0-297124BEF0DD}">
      <dsp:nvSpPr>
        <dsp:cNvPr id="0" name=""/>
        <dsp:cNvSpPr/>
      </dsp:nvSpPr>
      <dsp:spPr>
        <a:xfrm>
          <a:off x="2117177" y="1848105"/>
          <a:ext cx="846871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46C6F-4123-9540-B6F2-29AC25241739}">
      <dsp:nvSpPr>
        <dsp:cNvPr id="0" name=""/>
        <dsp:cNvSpPr/>
      </dsp:nvSpPr>
      <dsp:spPr>
        <a:xfrm>
          <a:off x="0" y="0"/>
          <a:ext cx="105858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A0CA5-383F-3248-95D3-2E584D885B0B}">
      <dsp:nvSpPr>
        <dsp:cNvPr id="0" name=""/>
        <dsp:cNvSpPr/>
      </dsp:nvSpPr>
      <dsp:spPr>
        <a:xfrm>
          <a:off x="0" y="0"/>
          <a:ext cx="2117177" cy="1425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2"/>
              </a:solidFill>
            </a:rPr>
            <a:t>Speculative Execution</a:t>
          </a:r>
        </a:p>
      </dsp:txBody>
      <dsp:txXfrm>
        <a:off x="0" y="0"/>
        <a:ext cx="2117177" cy="1425652"/>
      </dsp:txXfrm>
    </dsp:sp>
    <dsp:sp modelId="{329BF41C-F320-BA41-A80F-46D622638F7B}">
      <dsp:nvSpPr>
        <dsp:cNvPr id="0" name=""/>
        <dsp:cNvSpPr/>
      </dsp:nvSpPr>
      <dsp:spPr>
        <a:xfrm>
          <a:off x="2275965" y="33135"/>
          <a:ext cx="8309922" cy="66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altLang="zh-CN" sz="2200" kern="1200" dirty="0">
              <a:solidFill>
                <a:schemeClr val="tx2"/>
              </a:solidFill>
            </a:rPr>
            <a:t>Monitor</a:t>
          </a:r>
          <a:r>
            <a:rPr lang="zh-CN" altLang="en-US" sz="2200" kern="1200" dirty="0">
              <a:solidFill>
                <a:schemeClr val="tx2"/>
              </a:solidFill>
            </a:rPr>
            <a:t> </a:t>
          </a:r>
          <a:r>
            <a:rPr lang="en-US" altLang="zh-CN" sz="2200" kern="1200" dirty="0">
              <a:solidFill>
                <a:schemeClr val="tx2"/>
              </a:solidFill>
            </a:rPr>
            <a:t>job</a:t>
          </a:r>
          <a:r>
            <a:rPr lang="zh-CN" altLang="en-US" sz="2200" kern="1200" dirty="0">
              <a:solidFill>
                <a:schemeClr val="tx2"/>
              </a:solidFill>
            </a:rPr>
            <a:t> </a:t>
          </a:r>
          <a:r>
            <a:rPr lang="en-US" altLang="zh-CN" sz="2200" kern="1200" dirty="0">
              <a:solidFill>
                <a:schemeClr val="tx2"/>
              </a:solidFill>
            </a:rPr>
            <a:t>execution and launch duplicates of slow</a:t>
          </a:r>
          <a:r>
            <a:rPr lang="zh-CN" altLang="en-US" sz="2200" kern="1200" dirty="0">
              <a:solidFill>
                <a:schemeClr val="tx2"/>
              </a:solidFill>
            </a:rPr>
            <a:t> </a:t>
          </a:r>
          <a:r>
            <a:rPr lang="en-US" altLang="zh-CN" sz="2200" kern="1200" dirty="0">
              <a:solidFill>
                <a:schemeClr val="tx2"/>
              </a:solidFill>
            </a:rPr>
            <a:t>tasks.</a:t>
          </a:r>
          <a:endParaRPr lang="en-US" sz="2200" kern="1200" dirty="0">
            <a:solidFill>
              <a:schemeClr val="tx2"/>
            </a:solidFill>
          </a:endParaRPr>
        </a:p>
      </dsp:txBody>
      <dsp:txXfrm>
        <a:off x="2275965" y="33135"/>
        <a:ext cx="8309922" cy="662705"/>
      </dsp:txXfrm>
    </dsp:sp>
    <dsp:sp modelId="{6FD7CE13-D578-FD49-BEDF-B7044DB317C8}">
      <dsp:nvSpPr>
        <dsp:cNvPr id="0" name=""/>
        <dsp:cNvSpPr/>
      </dsp:nvSpPr>
      <dsp:spPr>
        <a:xfrm>
          <a:off x="2117177" y="695840"/>
          <a:ext cx="846871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3ECB7D-942F-234F-B9FE-E8E7D87725E7}">
      <dsp:nvSpPr>
        <dsp:cNvPr id="0" name=""/>
        <dsp:cNvSpPr/>
      </dsp:nvSpPr>
      <dsp:spPr>
        <a:xfrm>
          <a:off x="2275965" y="728975"/>
          <a:ext cx="8309922" cy="66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altLang="zh-CN" sz="2200" kern="1200" dirty="0">
              <a:solidFill>
                <a:schemeClr val="tx2"/>
              </a:solidFill>
            </a:rPr>
            <a:t>Need</a:t>
          </a:r>
          <a:r>
            <a:rPr lang="zh-CN" altLang="en-US" sz="2200" kern="1200" dirty="0">
              <a:solidFill>
                <a:schemeClr val="tx2"/>
              </a:solidFill>
            </a:rPr>
            <a:t> </a:t>
          </a:r>
          <a:r>
            <a:rPr lang="en-US" altLang="zh-CN" sz="2200" kern="1200" dirty="0">
              <a:solidFill>
                <a:schemeClr val="tx2"/>
              </a:solidFill>
            </a:rPr>
            <a:t>to</a:t>
          </a:r>
          <a:r>
            <a:rPr lang="zh-CN" altLang="en-US" sz="2200" kern="1200" dirty="0">
              <a:solidFill>
                <a:schemeClr val="tx2"/>
              </a:solidFill>
            </a:rPr>
            <a:t> </a:t>
          </a:r>
          <a:r>
            <a:rPr lang="en-US" altLang="zh-CN" sz="2200" b="1" kern="1200" dirty="0">
              <a:solidFill>
                <a:schemeClr val="tx2"/>
              </a:solidFill>
            </a:rPr>
            <a:t>predict</a:t>
          </a:r>
          <a:r>
            <a:rPr lang="zh-CN" altLang="en-US" sz="2200" kern="1200" dirty="0">
              <a:solidFill>
                <a:schemeClr val="tx2"/>
              </a:solidFill>
            </a:rPr>
            <a:t> </a:t>
          </a:r>
          <a:r>
            <a:rPr lang="en-US" altLang="zh-CN" sz="2200" kern="1200" dirty="0">
              <a:solidFill>
                <a:schemeClr val="tx2"/>
              </a:solidFill>
            </a:rPr>
            <a:t>stragglers</a:t>
          </a:r>
          <a:r>
            <a:rPr lang="zh-CN" altLang="en-US" sz="2200" kern="1200" dirty="0">
              <a:solidFill>
                <a:schemeClr val="tx2"/>
              </a:solidFill>
            </a:rPr>
            <a:t> </a:t>
          </a:r>
          <a:r>
            <a:rPr lang="en-US" altLang="zh-CN" sz="2200" kern="1200" dirty="0">
              <a:solidFill>
                <a:schemeClr val="tx2"/>
              </a:solidFill>
            </a:rPr>
            <a:t>early</a:t>
          </a:r>
          <a:r>
            <a:rPr lang="zh-CN" altLang="en-US" sz="2200" kern="1200" dirty="0">
              <a:solidFill>
                <a:schemeClr val="tx2"/>
              </a:solidFill>
            </a:rPr>
            <a:t> </a:t>
          </a:r>
          <a:r>
            <a:rPr lang="en-US" altLang="zh-CN" sz="2200" kern="1200" dirty="0">
              <a:solidFill>
                <a:schemeClr val="tx2"/>
              </a:solidFill>
            </a:rPr>
            <a:t>and</a:t>
          </a:r>
          <a:r>
            <a:rPr lang="zh-CN" altLang="en-US" sz="2200" kern="1200" dirty="0">
              <a:solidFill>
                <a:schemeClr val="tx2"/>
              </a:solidFill>
            </a:rPr>
            <a:t> </a:t>
          </a:r>
          <a:r>
            <a:rPr lang="en-US" altLang="zh-CN" sz="2200" kern="1200" dirty="0">
              <a:solidFill>
                <a:schemeClr val="tx2"/>
              </a:solidFill>
            </a:rPr>
            <a:t>accurately.</a:t>
          </a:r>
          <a:endParaRPr lang="en-US" sz="2200" kern="1200" dirty="0">
            <a:solidFill>
              <a:schemeClr val="tx2"/>
            </a:solidFill>
          </a:endParaRPr>
        </a:p>
      </dsp:txBody>
      <dsp:txXfrm>
        <a:off x="2275965" y="728975"/>
        <a:ext cx="8309922" cy="662705"/>
      </dsp:txXfrm>
    </dsp:sp>
    <dsp:sp modelId="{1C059FDC-2211-2F4C-8431-2C8296343411}">
      <dsp:nvSpPr>
        <dsp:cNvPr id="0" name=""/>
        <dsp:cNvSpPr/>
      </dsp:nvSpPr>
      <dsp:spPr>
        <a:xfrm>
          <a:off x="2117177" y="1391681"/>
          <a:ext cx="846871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7B9FF3-4787-8746-8BFA-CDF82E5E2A48}" type="datetimeFigureOut">
              <a:rPr lang="en-US" smtClean="0"/>
              <a:t>4/24/23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FCDCA4-00DB-534A-8351-F7DC0F96DE52}" type="slidenum">
              <a:rPr lang="en-US" smtClean="0"/>
              <a:t>‹#›</a:t>
            </a:fld>
            <a:endParaRPr lang="en-US"/>
          </a:p>
        </p:txBody>
      </p:sp>
    </p:spTree>
    <p:extLst>
      <p:ext uri="{BB962C8B-B14F-4D97-AF65-F5344CB8AC3E}">
        <p14:creationId xmlns:p14="http://schemas.microsoft.com/office/powerpoint/2010/main" val="3793219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1</a:t>
            </a:fld>
            <a:endParaRPr lang="en-US"/>
          </a:p>
        </p:txBody>
      </p:sp>
    </p:spTree>
    <p:extLst>
      <p:ext uri="{BB962C8B-B14F-4D97-AF65-F5344CB8AC3E}">
        <p14:creationId xmlns:p14="http://schemas.microsoft.com/office/powerpoint/2010/main" val="954050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many</a:t>
            </a:r>
            <a:r>
              <a:rPr lang="zh-CN" altLang="en-US" dirty="0"/>
              <a:t> </a:t>
            </a:r>
            <a:r>
              <a:rPr lang="en-US" altLang="zh-CN" dirty="0"/>
              <a:t>systems</a:t>
            </a:r>
            <a:r>
              <a:rPr lang="zh-CN" altLang="en-US" dirty="0"/>
              <a:t> </a:t>
            </a:r>
            <a:r>
              <a:rPr lang="en-US" altLang="zh-CN" dirty="0"/>
              <a:t>problems</a:t>
            </a:r>
            <a:r>
              <a:rPr lang="zh-CN" altLang="en-US" dirty="0"/>
              <a:t> </a:t>
            </a:r>
            <a:r>
              <a:rPr lang="en-US" altLang="zh-CN" dirty="0"/>
              <a:t>are</a:t>
            </a:r>
            <a:r>
              <a:rPr lang="zh-CN" altLang="en-US" dirty="0"/>
              <a:t> </a:t>
            </a:r>
            <a:r>
              <a:rPr lang="en-US" altLang="zh-CN" dirty="0"/>
              <a:t>constrained</a:t>
            </a:r>
            <a:r>
              <a:rPr lang="zh-CN" altLang="en-US" dirty="0"/>
              <a:t> </a:t>
            </a:r>
            <a:r>
              <a:rPr lang="en-US" altLang="zh-CN" dirty="0"/>
              <a:t>optimization</a:t>
            </a:r>
            <a:r>
              <a:rPr lang="zh-CN" altLang="en-US" dirty="0"/>
              <a:t> </a:t>
            </a:r>
            <a:r>
              <a:rPr lang="en-US" altLang="zh-CN" dirty="0"/>
              <a:t>problems, meaning that</a:t>
            </a:r>
            <a:r>
              <a:rPr lang="zh-CN" altLang="en-US" dirty="0"/>
              <a:t> </a:t>
            </a:r>
            <a:r>
              <a:rPr lang="en-US" altLang="zh-CN" dirty="0"/>
              <a:t>so</a:t>
            </a:r>
            <a:r>
              <a:rPr lang="zh-CN" altLang="en-US" dirty="0"/>
              <a:t> </a:t>
            </a:r>
            <a:r>
              <a:rPr lang="en-US" altLang="zh-CN" dirty="0"/>
              <a:t>not all samples</a:t>
            </a:r>
            <a:r>
              <a:rPr lang="zh-CN" altLang="en-US" dirty="0"/>
              <a:t> </a:t>
            </a:r>
            <a:r>
              <a:rPr lang="en-US" altLang="zh-CN" dirty="0"/>
              <a:t>are</a:t>
            </a:r>
            <a:r>
              <a:rPr lang="zh-CN" altLang="en-US" dirty="0"/>
              <a:t> </a:t>
            </a:r>
            <a:r>
              <a:rPr lang="en-US" altLang="zh-CN" dirty="0"/>
              <a:t>useful in finding the optimal solution, so</a:t>
            </a:r>
            <a:r>
              <a:rPr lang="zh-CN" altLang="en-US" dirty="0"/>
              <a:t> </a:t>
            </a:r>
            <a:r>
              <a:rPr lang="en-US" altLang="zh-CN" dirty="0"/>
              <a:t>maximizing</a:t>
            </a:r>
            <a:r>
              <a:rPr lang="zh-CN" altLang="en-US" dirty="0"/>
              <a:t> </a:t>
            </a:r>
            <a:r>
              <a:rPr lang="en-US" altLang="zh-CN" dirty="0"/>
              <a:t>the</a:t>
            </a:r>
            <a:r>
              <a:rPr lang="zh-CN" altLang="en-US" dirty="0"/>
              <a:t> </a:t>
            </a:r>
            <a:r>
              <a:rPr lang="en-US" altLang="zh-CN" dirty="0"/>
              <a:t>overall</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over all samples is</a:t>
            </a:r>
            <a:r>
              <a:rPr lang="zh-CN" altLang="en-US" dirty="0"/>
              <a:t> </a:t>
            </a:r>
            <a:r>
              <a:rPr lang="en-US" altLang="zh-CN" dirty="0"/>
              <a:t>not</a:t>
            </a:r>
            <a:r>
              <a:rPr lang="zh-CN" altLang="en-US" dirty="0"/>
              <a:t> </a:t>
            </a:r>
            <a:r>
              <a:rPr lang="en-US" altLang="zh-CN" dirty="0"/>
              <a:t>what</a:t>
            </a:r>
            <a:r>
              <a:rPr lang="zh-CN" altLang="en-US" dirty="0"/>
              <a:t> </a:t>
            </a:r>
            <a:r>
              <a:rPr lang="en-US" altLang="zh-CN" dirty="0"/>
              <a:t>system</a:t>
            </a:r>
            <a:r>
              <a:rPr lang="zh-CN" altLang="en-US" dirty="0"/>
              <a:t> </a:t>
            </a:r>
            <a:r>
              <a:rPr lang="en-US" altLang="zh-CN" dirty="0"/>
              <a:t>needs.</a:t>
            </a:r>
            <a:r>
              <a:rPr lang="zh-CN" altLang="en-US" dirty="0"/>
              <a:t> </a:t>
            </a:r>
            <a:r>
              <a:rPr lang="en-US" altLang="zh-CN" dirty="0"/>
              <a:t>This is particularly common for</a:t>
            </a:r>
            <a:r>
              <a:rPr lang="zh-CN" altLang="en-US" dirty="0"/>
              <a:t> </a:t>
            </a:r>
            <a:r>
              <a:rPr lang="en-US" altLang="zh-CN" dirty="0"/>
              <a:t>embedded</a:t>
            </a:r>
            <a:r>
              <a:rPr lang="zh-CN" altLang="en-US" dirty="0"/>
              <a:t> </a:t>
            </a:r>
            <a:r>
              <a:rPr lang="en-US" altLang="zh-CN" dirty="0"/>
              <a:t>and</a:t>
            </a:r>
            <a:r>
              <a:rPr lang="zh-CN" altLang="en-US" dirty="0"/>
              <a:t> </a:t>
            </a:r>
            <a:r>
              <a:rPr lang="en-US" altLang="zh-CN" dirty="0"/>
              <a:t>real-time</a:t>
            </a:r>
            <a:r>
              <a:rPr lang="zh-CN" altLang="en-US" dirty="0"/>
              <a:t> </a:t>
            </a:r>
            <a:r>
              <a:rPr lang="en-US" altLang="zh-CN" dirty="0"/>
              <a:t>computing</a:t>
            </a:r>
            <a:r>
              <a:rPr lang="zh-CN" altLang="en-US" dirty="0"/>
              <a:t> </a:t>
            </a:r>
            <a:r>
              <a:rPr lang="en-US" altLang="zh-CN" dirty="0"/>
              <a:t>applications,</a:t>
            </a:r>
            <a:r>
              <a:rPr lang="zh-CN" altLang="en-US" dirty="0"/>
              <a:t> </a:t>
            </a:r>
            <a:r>
              <a:rPr lang="en-US" altLang="zh-CN" dirty="0"/>
              <a:t>where</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minimize</a:t>
            </a:r>
            <a:r>
              <a:rPr lang="zh-CN" altLang="en-US" dirty="0"/>
              <a:t> </a:t>
            </a:r>
            <a:r>
              <a:rPr lang="en-US" altLang="zh-CN" dirty="0"/>
              <a:t>energy</a:t>
            </a:r>
            <a:r>
              <a:rPr lang="zh-CN" altLang="en-US" dirty="0"/>
              <a:t> </a:t>
            </a:r>
            <a:r>
              <a:rPr lang="en-US" altLang="zh-CN" dirty="0"/>
              <a:t>consumption</a:t>
            </a:r>
            <a:r>
              <a:rPr lang="zh-CN" altLang="en-US" dirty="0"/>
              <a:t> </a:t>
            </a:r>
            <a:r>
              <a:rPr lang="en-US" altLang="zh-CN" dirty="0"/>
              <a:t>under</a:t>
            </a:r>
            <a:r>
              <a:rPr lang="zh-CN" altLang="en-US" dirty="0"/>
              <a:t> </a:t>
            </a:r>
            <a:r>
              <a:rPr lang="en-US" altLang="zh-CN" dirty="0"/>
              <a:t>performance</a:t>
            </a:r>
            <a:r>
              <a:rPr lang="zh-CN" altLang="en-US" dirty="0"/>
              <a:t> </a:t>
            </a:r>
            <a:r>
              <a:rPr lang="en-US" altLang="zh-CN" dirty="0"/>
              <a:t>constraints</a:t>
            </a:r>
            <a:r>
              <a:rPr lang="zh-CN" altLang="en-US" dirty="0"/>
              <a:t> </a:t>
            </a:r>
            <a:r>
              <a:rPr lang="en-US" altLang="zh-CN" dirty="0"/>
              <a:t>by</a:t>
            </a:r>
            <a:r>
              <a:rPr lang="zh-CN" altLang="en-US" dirty="0"/>
              <a:t> </a:t>
            </a:r>
            <a:r>
              <a:rPr lang="en-US" altLang="zh-CN" dirty="0"/>
              <a:t>allocating</a:t>
            </a:r>
            <a:r>
              <a:rPr lang="zh-CN" altLang="en-US" dirty="0"/>
              <a:t> </a:t>
            </a:r>
            <a:r>
              <a:rPr lang="en-US" altLang="zh-CN" dirty="0"/>
              <a:t>system</a:t>
            </a:r>
            <a:r>
              <a:rPr lang="zh-CN" altLang="en-US" dirty="0"/>
              <a:t> </a:t>
            </a:r>
            <a:r>
              <a:rPr lang="en-US" altLang="zh-CN" dirty="0"/>
              <a:t>resource</a:t>
            </a:r>
            <a:r>
              <a:rPr lang="zh-CN" altLang="en-US" dirty="0"/>
              <a:t> </a:t>
            </a:r>
            <a:r>
              <a:rPr lang="en-US" altLang="zh-CN" dirty="0"/>
              <a:t>configurations. In such problems, only configurations that represent the optimal tradeoffs between performance and power are useful.</a:t>
            </a:r>
          </a:p>
          <a:p>
            <a:endParaRPr lang="en-US" dirty="0"/>
          </a:p>
          <a:p>
            <a:r>
              <a:rPr lang="en-US" altLang="zh-CN" dirty="0"/>
              <a:t>Second, some</a:t>
            </a:r>
            <a:r>
              <a:rPr lang="zh-CN" altLang="en-US" dirty="0"/>
              <a:t> </a:t>
            </a:r>
            <a:r>
              <a:rPr lang="en-US" altLang="zh-CN" dirty="0"/>
              <a:t>systems</a:t>
            </a:r>
            <a:r>
              <a:rPr lang="zh-CN" altLang="en-US" dirty="0"/>
              <a:t> </a:t>
            </a:r>
            <a:r>
              <a:rPr lang="en-US" altLang="zh-CN" dirty="0"/>
              <a:t>problems</a:t>
            </a:r>
            <a:r>
              <a:rPr lang="zh-CN" altLang="en-US" dirty="0"/>
              <a:t> </a:t>
            </a:r>
            <a:r>
              <a:rPr lang="en-US" altLang="zh-CN" dirty="0"/>
              <a:t>have</a:t>
            </a:r>
            <a:r>
              <a:rPr lang="zh-CN" altLang="en-US" dirty="0"/>
              <a:t> </a:t>
            </a:r>
            <a:r>
              <a:rPr lang="en-US" altLang="zh-CN" dirty="0"/>
              <a:t>asymmetric</a:t>
            </a:r>
            <a:r>
              <a:rPr lang="zh-CN" altLang="en-US" dirty="0"/>
              <a:t> </a:t>
            </a:r>
            <a:r>
              <a:rPr lang="en-US" altLang="zh-CN" dirty="0"/>
              <a:t>benefits</a:t>
            </a:r>
            <a:r>
              <a:rPr lang="zh-CN" altLang="en-US" dirty="0"/>
              <a:t> </a:t>
            </a:r>
            <a:r>
              <a:rPr lang="en-US" altLang="zh-CN" dirty="0"/>
              <a:t>between</a:t>
            </a:r>
            <a:r>
              <a:rPr lang="zh-CN" altLang="en-US" dirty="0"/>
              <a:t> </a:t>
            </a:r>
            <a:r>
              <a:rPr lang="en-US" altLang="zh-CN" dirty="0"/>
              <a:t>under-</a:t>
            </a:r>
            <a:r>
              <a:rPr lang="zh-CN" altLang="en-US" dirty="0"/>
              <a:t> </a:t>
            </a:r>
            <a:r>
              <a:rPr lang="en-US" altLang="zh-CN" dirty="0"/>
              <a:t>and</a:t>
            </a:r>
            <a:r>
              <a:rPr lang="zh-CN" altLang="en-US" dirty="0"/>
              <a:t> </a:t>
            </a:r>
            <a:r>
              <a:rPr lang="en-US" altLang="zh-CN" dirty="0"/>
              <a:t>overprediction,</a:t>
            </a:r>
            <a:r>
              <a:rPr lang="zh-CN" altLang="en-US" dirty="0"/>
              <a:t> </a:t>
            </a:r>
            <a:r>
              <a:rPr lang="en-US" altLang="zh-CN" dirty="0"/>
              <a:t>so</a:t>
            </a:r>
            <a:r>
              <a:rPr lang="zh-CN" altLang="en-US" dirty="0"/>
              <a:t> </a:t>
            </a:r>
            <a:r>
              <a:rPr lang="en-US" altLang="zh-CN" dirty="0"/>
              <a:t>maximizing</a:t>
            </a:r>
            <a:r>
              <a:rPr lang="zh-CN" altLang="en-US" dirty="0"/>
              <a:t> </a:t>
            </a:r>
            <a:r>
              <a:rPr lang="en-US" altLang="zh-CN" dirty="0"/>
              <a:t>the</a:t>
            </a:r>
            <a:r>
              <a:rPr lang="zh-CN" altLang="en-US" dirty="0"/>
              <a:t> </a:t>
            </a:r>
            <a:r>
              <a:rPr lang="en-US" altLang="zh-CN" dirty="0"/>
              <a:t>overall</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by</a:t>
            </a:r>
            <a:r>
              <a:rPr lang="zh-CN" altLang="en-US" dirty="0"/>
              <a:t> </a:t>
            </a:r>
            <a:r>
              <a:rPr lang="en-US" altLang="zh-CN" dirty="0"/>
              <a:t>treating</a:t>
            </a:r>
            <a:r>
              <a:rPr lang="zh-CN" altLang="en-US" dirty="0"/>
              <a:t> </a:t>
            </a:r>
            <a:r>
              <a:rPr lang="en-US" altLang="zh-CN" dirty="0"/>
              <a:t>the</a:t>
            </a:r>
            <a:r>
              <a:rPr lang="zh-CN" altLang="en-US" dirty="0"/>
              <a:t> </a:t>
            </a:r>
            <a:r>
              <a:rPr lang="en-US" altLang="zh-CN" dirty="0"/>
              <a:t>costs</a:t>
            </a:r>
            <a:r>
              <a:rPr lang="zh-CN" altLang="en-US" dirty="0"/>
              <a:t> </a:t>
            </a:r>
            <a:r>
              <a:rPr lang="en-US" altLang="zh-CN" dirty="0"/>
              <a:t>of</a:t>
            </a:r>
            <a:r>
              <a:rPr lang="zh-CN" altLang="en-US" dirty="0"/>
              <a:t> </a:t>
            </a:r>
            <a:r>
              <a:rPr lang="en-US" altLang="zh-CN" dirty="0"/>
              <a:t>all</a:t>
            </a:r>
            <a:r>
              <a:rPr lang="zh-CN" altLang="en-US" dirty="0"/>
              <a:t> </a:t>
            </a:r>
            <a:r>
              <a:rPr lang="en-US" altLang="zh-CN" dirty="0"/>
              <a:t>mispredictions</a:t>
            </a:r>
            <a:r>
              <a:rPr lang="zh-CN" altLang="en-US" dirty="0"/>
              <a:t> </a:t>
            </a:r>
            <a:r>
              <a:rPr lang="en-US" altLang="zh-CN" dirty="0"/>
              <a:t>equally</a:t>
            </a:r>
            <a:r>
              <a:rPr lang="zh-CN" altLang="en-US" dirty="0"/>
              <a:t> </a:t>
            </a:r>
            <a:r>
              <a:rPr lang="en-US" altLang="zh-CN" dirty="0"/>
              <a:t>is</a:t>
            </a:r>
            <a:r>
              <a:rPr lang="zh-CN" altLang="en-US" dirty="0"/>
              <a:t> </a:t>
            </a:r>
            <a:r>
              <a:rPr lang="en-US" altLang="zh-CN" dirty="0"/>
              <a:t>not</a:t>
            </a:r>
            <a:r>
              <a:rPr lang="zh-CN" altLang="en-US" dirty="0"/>
              <a:t> </a:t>
            </a:r>
            <a:r>
              <a:rPr lang="en-US" altLang="zh-CN" dirty="0"/>
              <a:t>optimal.</a:t>
            </a:r>
            <a:r>
              <a:rPr lang="zh-CN" altLang="en-US" dirty="0"/>
              <a:t> </a:t>
            </a:r>
            <a:r>
              <a:rPr lang="en-US" altLang="zh-CN" dirty="0"/>
              <a:t>For example, </a:t>
            </a:r>
            <a:r>
              <a:rPr lang="en-US" b="0" i="0" dirty="0">
                <a:solidFill>
                  <a:srgbClr val="1D1C1D"/>
                </a:solidFill>
                <a:effectLst/>
                <a:latin typeface="Slack-Lato"/>
              </a:rPr>
              <a:t>if a job scheduler can decide which jobs to schedule, but each job must meet a hard real-time deadline with significant negative penalties for violation, then it’s preferable for a job duration predictor to over-predict to avoid missing deadlines.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10</a:t>
            </a:fld>
            <a:endParaRPr lang="en-US"/>
          </a:p>
        </p:txBody>
      </p:sp>
    </p:spTree>
    <p:extLst>
      <p:ext uri="{BB962C8B-B14F-4D97-AF65-F5344CB8AC3E}">
        <p14:creationId xmlns:p14="http://schemas.microsoft.com/office/powerpoint/2010/main" val="800984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solid circles represent first-authored papers, and the dashed circles represent co-authored papers</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11</a:t>
            </a:fld>
            <a:endParaRPr lang="en-US"/>
          </a:p>
        </p:txBody>
      </p:sp>
    </p:spTree>
    <p:extLst>
      <p:ext uri="{BB962C8B-B14F-4D97-AF65-F5344CB8AC3E}">
        <p14:creationId xmlns:p14="http://schemas.microsoft.com/office/powerpoint/2010/main" val="2288389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dirty="0"/>
              <a:t>today‘s</a:t>
            </a:r>
            <a:r>
              <a:rPr lang="zh-CN" altLang="en-US" dirty="0"/>
              <a:t> </a:t>
            </a:r>
            <a:r>
              <a:rPr lang="en-US" altLang="zh-CN" dirty="0"/>
              <a:t>talk,</a:t>
            </a:r>
            <a:r>
              <a:rPr lang="zh-CN" altLang="en-US" dirty="0"/>
              <a:t> </a:t>
            </a:r>
            <a:r>
              <a:rPr lang="en-US" altLang="zh-CN" dirty="0"/>
              <a:t>I</a:t>
            </a:r>
            <a:r>
              <a:rPr lang="zh-CN" altLang="en-US" dirty="0"/>
              <a:t> </a:t>
            </a:r>
            <a:r>
              <a:rPr lang="en-US" altLang="zh-CN" dirty="0"/>
              <a:t>will</a:t>
            </a:r>
            <a:r>
              <a:rPr lang="zh-CN" altLang="en-US" dirty="0"/>
              <a:t> </a:t>
            </a:r>
            <a:r>
              <a:rPr lang="en-US" altLang="zh-CN" dirty="0"/>
              <a:t>focus</a:t>
            </a:r>
            <a:r>
              <a:rPr lang="zh-CN" altLang="en-US" dirty="0"/>
              <a:t> </a:t>
            </a:r>
            <a:r>
              <a:rPr lang="en-US" altLang="zh-CN" dirty="0"/>
              <a:t>on</a:t>
            </a:r>
            <a:r>
              <a:rPr lang="zh-CN" altLang="en-US" dirty="0"/>
              <a:t> </a:t>
            </a:r>
            <a:r>
              <a:rPr lang="en-US" altLang="zh-CN" dirty="0"/>
              <a:t>energy,</a:t>
            </a:r>
            <a:r>
              <a:rPr lang="zh-CN" altLang="en-US" dirty="0"/>
              <a:t> </a:t>
            </a:r>
            <a:r>
              <a:rPr lang="en-US" altLang="zh-CN" dirty="0"/>
              <a:t>performance,</a:t>
            </a:r>
            <a:r>
              <a:rPr lang="zh-CN" altLang="en-US" dirty="0"/>
              <a:t> </a:t>
            </a:r>
            <a:r>
              <a:rPr lang="en-US" altLang="zh-CN" dirty="0"/>
              <a:t>and</a:t>
            </a:r>
            <a:r>
              <a:rPr lang="zh-CN" altLang="en-US" dirty="0"/>
              <a:t> </a:t>
            </a:r>
            <a:r>
              <a:rPr lang="en-US" altLang="zh-CN" dirty="0"/>
              <a:t>reliability.</a:t>
            </a:r>
            <a:r>
              <a:rPr lang="zh-CN" altLang="en-US" dirty="0"/>
              <a:t> </a:t>
            </a:r>
            <a:r>
              <a:rPr lang="en-US" altLang="zh-CN" dirty="0"/>
              <a:t>I</a:t>
            </a:r>
            <a:r>
              <a:rPr lang="zh-CN" altLang="en-US" dirty="0"/>
              <a:t> </a:t>
            </a:r>
            <a:r>
              <a:rPr lang="en-US" altLang="zh-CN" dirty="0"/>
              <a:t>will</a:t>
            </a:r>
            <a:r>
              <a:rPr lang="zh-CN" altLang="en-US" dirty="0"/>
              <a:t> </a:t>
            </a:r>
            <a:r>
              <a:rPr lang="en-US" altLang="zh-CN" dirty="0"/>
              <a:t>spend</a:t>
            </a:r>
            <a:r>
              <a:rPr lang="zh-CN" altLang="en-US" dirty="0"/>
              <a:t> </a:t>
            </a:r>
            <a:r>
              <a:rPr lang="en-US" altLang="zh-CN" dirty="0"/>
              <a:t>most</a:t>
            </a:r>
            <a:r>
              <a:rPr lang="zh-CN" altLang="en-US" dirty="0"/>
              <a:t> </a:t>
            </a:r>
            <a:r>
              <a:rPr lang="en-US" altLang="zh-CN" dirty="0"/>
              <a:t>time</a:t>
            </a:r>
            <a:r>
              <a:rPr lang="zh-CN" altLang="en-US" dirty="0"/>
              <a:t> </a:t>
            </a:r>
            <a:r>
              <a:rPr lang="en-US" altLang="zh-CN" dirty="0"/>
              <a:t>on</a:t>
            </a:r>
            <a:r>
              <a:rPr lang="zh-CN" altLang="en-US" dirty="0"/>
              <a:t> </a:t>
            </a:r>
            <a:r>
              <a:rPr lang="en-US" altLang="zh-CN" dirty="0"/>
              <a:t>energy</a:t>
            </a:r>
            <a:r>
              <a:rPr lang="zh-CN" altLang="en-US" dirty="0"/>
              <a:t> </a:t>
            </a:r>
            <a:r>
              <a:rPr lang="en-US" altLang="zh-CN" dirty="0"/>
              <a:t>and</a:t>
            </a:r>
            <a:r>
              <a:rPr lang="zh-CN" altLang="en-US" dirty="0"/>
              <a:t> </a:t>
            </a:r>
            <a:r>
              <a:rPr lang="en-US" altLang="zh-CN" dirty="0"/>
              <a:t>performance,</a:t>
            </a:r>
            <a:r>
              <a:rPr lang="zh-CN" altLang="en-US" dirty="0"/>
              <a:t> </a:t>
            </a:r>
            <a:r>
              <a:rPr lang="en-US" altLang="zh-CN" dirty="0"/>
              <a:t>and</a:t>
            </a:r>
            <a:r>
              <a:rPr lang="zh-CN" altLang="en-US" dirty="0"/>
              <a:t> </a:t>
            </a:r>
            <a:r>
              <a:rPr lang="en-US" altLang="zh-CN" dirty="0"/>
              <a:t>then</a:t>
            </a:r>
            <a:r>
              <a:rPr lang="zh-CN" altLang="en-US" dirty="0"/>
              <a:t> </a:t>
            </a:r>
            <a:r>
              <a:rPr lang="en-US" altLang="zh-CN" dirty="0"/>
              <a:t>briefly</a:t>
            </a:r>
            <a:r>
              <a:rPr lang="zh-CN" altLang="en-US" dirty="0"/>
              <a:t> </a:t>
            </a:r>
            <a:r>
              <a:rPr lang="en-US" altLang="zh-CN" dirty="0"/>
              <a:t>go</a:t>
            </a:r>
            <a:r>
              <a:rPr lang="zh-CN" altLang="en-US" dirty="0"/>
              <a:t> </a:t>
            </a:r>
            <a:r>
              <a:rPr lang="en-US" altLang="zh-CN" dirty="0"/>
              <a:t>over</a:t>
            </a:r>
            <a:r>
              <a:rPr lang="zh-CN" altLang="en-US" dirty="0"/>
              <a:t> </a:t>
            </a:r>
            <a:r>
              <a:rPr lang="en-US" altLang="zh-CN" dirty="0"/>
              <a:t>the</a:t>
            </a:r>
            <a:r>
              <a:rPr lang="zh-CN" altLang="en-US" dirty="0"/>
              <a:t> </a:t>
            </a:r>
            <a:r>
              <a:rPr lang="en-US" altLang="zh-CN" dirty="0"/>
              <a:t>reliability</a:t>
            </a:r>
            <a:r>
              <a:rPr lang="zh-CN" altLang="en-US" dirty="0"/>
              <a:t> </a:t>
            </a:r>
            <a:r>
              <a:rPr lang="en-US" altLang="zh-CN" dirty="0"/>
              <a:t>work</a:t>
            </a:r>
            <a:r>
              <a:rPr lang="zh-CN" altLang="en-US" dirty="0"/>
              <a:t> </a:t>
            </a:r>
            <a:r>
              <a:rPr lang="en-US" altLang="zh-CN" dirty="0"/>
              <a:t>I</a:t>
            </a:r>
            <a:r>
              <a:rPr lang="zh-CN" altLang="en-US" dirty="0"/>
              <a:t> </a:t>
            </a:r>
            <a:r>
              <a:rPr lang="en-US" altLang="zh-CN" dirty="0"/>
              <a:t>did</a:t>
            </a:r>
            <a:r>
              <a:rPr lang="zh-CN" altLang="en-US" dirty="0"/>
              <a:t> </a:t>
            </a:r>
            <a:r>
              <a:rPr lang="en-US" altLang="zh-CN" dirty="0"/>
              <a:t>when</a:t>
            </a:r>
            <a:r>
              <a:rPr lang="zh-CN" altLang="en-US" dirty="0"/>
              <a:t> </a:t>
            </a:r>
            <a:r>
              <a:rPr lang="en-US" altLang="zh-CN" dirty="0"/>
              <a:t>visiting</a:t>
            </a:r>
            <a:r>
              <a:rPr lang="zh-CN" altLang="en-US" dirty="0"/>
              <a:t> </a:t>
            </a:r>
            <a:r>
              <a:rPr lang="en-US" altLang="zh-CN" dirty="0"/>
              <a:t>Meta</a:t>
            </a:r>
            <a:r>
              <a:rPr lang="zh-CN" altLang="en-US" dirty="0"/>
              <a:t> </a:t>
            </a:r>
            <a:r>
              <a:rPr lang="en-US" altLang="zh-CN" dirty="0"/>
              <a:t>infra</a:t>
            </a:r>
            <a:r>
              <a:rPr lang="zh-CN" altLang="en-US" dirty="0"/>
              <a:t> </a:t>
            </a:r>
            <a:r>
              <a:rPr lang="en-US" altLang="zh-CN" dirty="0" err="1"/>
              <a:t>dataenters</a:t>
            </a:r>
            <a:r>
              <a:rPr lang="en-US" altLang="zh-CN" dirty="0"/>
              <a:t>.</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12</a:t>
            </a:fld>
            <a:endParaRPr lang="en-US"/>
          </a:p>
        </p:txBody>
      </p:sp>
    </p:spTree>
    <p:extLst>
      <p:ext uri="{BB962C8B-B14F-4D97-AF65-F5344CB8AC3E}">
        <p14:creationId xmlns:p14="http://schemas.microsoft.com/office/powerpoint/2010/main" val="3693835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is some </a:t>
            </a:r>
            <a:r>
              <a:rPr lang="en-US" altLang="zh-CN" sz="1800" b="0" i="0" u="none" strike="noStrike" dirty="0">
                <a:solidFill>
                  <a:srgbClr val="000000"/>
                </a:solidFill>
                <a:effectLst/>
                <a:latin typeface="Arial" panose="020B0604020202020204" pitchFamily="34" charset="0"/>
              </a:rPr>
              <a:t>energy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minimization</a:t>
            </a:r>
            <a:r>
              <a:rPr lang="zh-CN" alt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work I did a couple of years ago at ISCA. The main goal of this work is to demonstrate that </a:t>
            </a:r>
            <a:r>
              <a:rPr lang="en-US" altLang="zh-CN" sz="1800" b="0" i="0" u="none" strike="noStrike" dirty="0">
                <a:solidFill>
                  <a:srgbClr val="000000"/>
                </a:solidFill>
                <a:effectLst/>
                <a:latin typeface="Arial" panose="020B0604020202020204" pitchFamily="34" charset="0"/>
              </a:rPr>
              <a:t>better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energy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savings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does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necessarily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need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higher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overall</a:t>
            </a:r>
            <a:r>
              <a:rPr lang="zh-CN" alt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prediction accuracy for performance and power. Instead, I designed a new sampling technique that incorporates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geometry of optimal tradeoffs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performance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power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tradeoff</a:t>
            </a:r>
            <a:r>
              <a:rPr lang="en-US" sz="1800" b="0" i="0" u="none" strike="noStrike" dirty="0">
                <a:solidFill>
                  <a:srgbClr val="000000"/>
                </a:solidFill>
                <a:effectLst/>
                <a:latin typeface="Arial" panose="020B0604020202020204" pitchFamily="34" charset="0"/>
              </a:rPr>
              <a:t> to design a new multi-phase sampling technique to </a:t>
            </a:r>
            <a:r>
              <a:rPr lang="en-US" altLang="zh-CN" sz="1800" b="0" i="0" u="none" strike="noStrike" dirty="0">
                <a:solidFill>
                  <a:srgbClr val="000000"/>
                </a:solidFill>
                <a:effectLst/>
                <a:latin typeface="Arial" panose="020B0604020202020204" pitchFamily="34" charset="0"/>
              </a:rPr>
              <a:t>trade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overall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prediction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accuracy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reduced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energy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consumption.</a:t>
            </a:r>
            <a:endParaRPr lang="en-US" b="0" dirty="0">
              <a:effectLst/>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13</a:t>
            </a:fld>
            <a:endParaRPr lang="en-US"/>
          </a:p>
        </p:txBody>
      </p:sp>
    </p:spTree>
    <p:extLst>
      <p:ext uri="{BB962C8B-B14F-4D97-AF65-F5344CB8AC3E}">
        <p14:creationId xmlns:p14="http://schemas.microsoft.com/office/powerpoint/2010/main" val="3756596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computing systems are constrained by energy consumption, from the mobile devices to servers in datacenters. </a:t>
            </a:r>
          </a:p>
        </p:txBody>
      </p:sp>
      <p:sp>
        <p:nvSpPr>
          <p:cNvPr id="4" name="Slide Number Placeholder 3"/>
          <p:cNvSpPr>
            <a:spLocks noGrp="1"/>
          </p:cNvSpPr>
          <p:nvPr>
            <p:ph type="sldNum" sz="quarter" idx="5"/>
          </p:nvPr>
        </p:nvSpPr>
        <p:spPr/>
        <p:txBody>
          <a:bodyPr/>
          <a:lstStyle/>
          <a:p>
            <a:fld id="{C3FCDCA4-00DB-534A-8351-F7DC0F96DE52}" type="slidenum">
              <a:rPr lang="en-US" smtClean="0"/>
              <a:t>14</a:t>
            </a:fld>
            <a:endParaRPr lang="en-US"/>
          </a:p>
        </p:txBody>
      </p:sp>
    </p:spTree>
    <p:extLst>
      <p:ext uri="{BB962C8B-B14F-4D97-AF65-F5344CB8AC3E}">
        <p14:creationId xmlns:p14="http://schemas.microsoft.com/office/powerpoint/2010/main" val="3264655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15</a:t>
            </a:fld>
            <a:endParaRPr lang="en-US"/>
          </a:p>
        </p:txBody>
      </p:sp>
    </p:spTree>
    <p:extLst>
      <p:ext uri="{BB962C8B-B14F-4D97-AF65-F5344CB8AC3E}">
        <p14:creationId xmlns:p14="http://schemas.microsoft.com/office/powerpoint/2010/main" val="3133725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b="0" i="0" u="none" strike="noStrike" dirty="0">
                <a:solidFill>
                  <a:srgbClr val="000000"/>
                </a:solidFill>
                <a:effectLst/>
                <a:latin typeface="Arial" panose="020B0604020202020204" pitchFamily="34" charset="0"/>
              </a:rPr>
              <a:t>Second,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optimal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frontier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unknown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new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application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unless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measure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performance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power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configurations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this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application.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However,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be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very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time-consuming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expensive.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our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experiments,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many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applications,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took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days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measure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performance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power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configurations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just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application.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Therefore,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instead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measuring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configurations,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want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sample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small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amount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configurations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near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optimal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solution.</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16</a:t>
            </a:fld>
            <a:endParaRPr lang="en-US"/>
          </a:p>
        </p:txBody>
      </p:sp>
    </p:spTree>
    <p:extLst>
      <p:ext uri="{BB962C8B-B14F-4D97-AF65-F5344CB8AC3E}">
        <p14:creationId xmlns:p14="http://schemas.microsoft.com/office/powerpoint/2010/main" val="1862346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18</a:t>
            </a:fld>
            <a:endParaRPr lang="en-US"/>
          </a:p>
        </p:txBody>
      </p:sp>
    </p:spTree>
    <p:extLst>
      <p:ext uri="{BB962C8B-B14F-4D97-AF65-F5344CB8AC3E}">
        <p14:creationId xmlns:p14="http://schemas.microsoft.com/office/powerpoint/2010/main" val="1273907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dirty="0"/>
              <a:t>the 1</a:t>
            </a:r>
            <a:r>
              <a:rPr lang="en-US" baseline="30000" dirty="0"/>
              <a:t>st</a:t>
            </a:r>
            <a:r>
              <a:rPr lang="en-US" dirty="0"/>
              <a:t> phase. When the new app comes, we do not have any knowledge about this application, </a:t>
            </a:r>
            <a:r>
              <a:rPr lang="en-US" altLang="zh-CN" dirty="0"/>
              <a:t>so</a:t>
            </a:r>
            <a:r>
              <a:rPr lang="zh-CN" altLang="en-US" dirty="0"/>
              <a:t> </a:t>
            </a:r>
            <a:r>
              <a:rPr lang="en-US" dirty="0"/>
              <a:t>we want to explore</a:t>
            </a:r>
            <a:r>
              <a:rPr lang="en-US" altLang="zh-CN" dirty="0"/>
              <a:t>. What we do is ordering the configurations from the least resource usage to the maximum resource usage, and then uniform sample 2 configurations from the ordered configuration list such that the selected configurations can spread the entire configuration space as much as possible. And then, we measure performance and power for the 2 configs.</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19</a:t>
            </a:fld>
            <a:endParaRPr lang="en-US"/>
          </a:p>
        </p:txBody>
      </p:sp>
    </p:spTree>
    <p:extLst>
      <p:ext uri="{BB962C8B-B14F-4D97-AF65-F5344CB8AC3E}">
        <p14:creationId xmlns:p14="http://schemas.microsoft.com/office/powerpoint/2010/main" val="270161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20</a:t>
            </a:fld>
            <a:endParaRPr lang="en-US"/>
          </a:p>
        </p:txBody>
      </p:sp>
    </p:spTree>
    <p:extLst>
      <p:ext uri="{BB962C8B-B14F-4D97-AF65-F5344CB8AC3E}">
        <p14:creationId xmlns:p14="http://schemas.microsoft.com/office/powerpoint/2010/main" val="1019864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I don’t think I need to pitch these modern applications: </a:t>
            </a:r>
            <a:r>
              <a:rPr lang="en-US" altLang="zh-CN" b="0" i="0" dirty="0">
                <a:solidFill>
                  <a:srgbClr val="1D1C1D"/>
                </a:solidFill>
                <a:effectLst/>
                <a:latin typeface="Slack-Lato"/>
              </a:rPr>
              <a:t>chatbots,</a:t>
            </a:r>
            <a:r>
              <a:rPr lang="zh-CN" altLang="en-US" b="0" i="0" dirty="0">
                <a:solidFill>
                  <a:srgbClr val="1D1C1D"/>
                </a:solidFill>
                <a:effectLst/>
                <a:latin typeface="Slack-Lato"/>
              </a:rPr>
              <a:t> </a:t>
            </a:r>
            <a:r>
              <a:rPr lang="en-US" altLang="zh-CN" b="0" i="0" dirty="0">
                <a:solidFill>
                  <a:srgbClr val="1D1C1D"/>
                </a:solidFill>
                <a:effectLst/>
                <a:latin typeface="Slack-Lato"/>
              </a:rPr>
              <a:t>AI-powered</a:t>
            </a:r>
            <a:r>
              <a:rPr lang="zh-CN" altLang="en-US" b="0" i="0" dirty="0">
                <a:solidFill>
                  <a:srgbClr val="1D1C1D"/>
                </a:solidFill>
                <a:effectLst/>
                <a:latin typeface="Slack-Lato"/>
              </a:rPr>
              <a:t> </a:t>
            </a:r>
            <a:r>
              <a:rPr lang="en-US" altLang="zh-CN" b="0" i="0" dirty="0">
                <a:solidFill>
                  <a:srgbClr val="1D1C1D"/>
                </a:solidFill>
                <a:effectLst/>
                <a:latin typeface="Slack-Lato"/>
              </a:rPr>
              <a:t>search</a:t>
            </a:r>
            <a:r>
              <a:rPr lang="zh-CN" altLang="en-US" b="0" i="0" dirty="0">
                <a:solidFill>
                  <a:srgbClr val="1D1C1D"/>
                </a:solidFill>
                <a:effectLst/>
                <a:latin typeface="Slack-Lato"/>
              </a:rPr>
              <a:t> </a:t>
            </a:r>
            <a:r>
              <a:rPr lang="en-US" altLang="zh-CN" b="0" i="0" dirty="0">
                <a:solidFill>
                  <a:srgbClr val="1D1C1D"/>
                </a:solidFill>
                <a:effectLst/>
                <a:latin typeface="Slack-Lato"/>
              </a:rPr>
              <a:t>engine,</a:t>
            </a:r>
            <a:r>
              <a:rPr lang="zh-CN" altLang="en-US" b="0" i="0" dirty="0">
                <a:solidFill>
                  <a:srgbClr val="1D1C1D"/>
                </a:solidFill>
                <a:effectLst/>
                <a:latin typeface="Slack-Lato"/>
              </a:rPr>
              <a:t> </a:t>
            </a:r>
            <a:r>
              <a:rPr lang="en-US" altLang="zh-CN" b="0" i="0" dirty="0">
                <a:solidFill>
                  <a:srgbClr val="1D1C1D"/>
                </a:solidFill>
                <a:effectLst/>
                <a:latin typeface="Slack-Lato"/>
              </a:rPr>
              <a:t>metaverse</a:t>
            </a:r>
            <a:r>
              <a:rPr lang="en-US" b="0" i="0" dirty="0">
                <a:solidFill>
                  <a:srgbClr val="1D1C1D"/>
                </a:solidFill>
                <a:effectLst/>
                <a:latin typeface="Slack-Lato"/>
              </a:rPr>
              <a:t>, and webservices</a:t>
            </a:r>
            <a:r>
              <a:rPr lang="en-US" altLang="zh-CN" b="0" i="0" dirty="0">
                <a:solidFill>
                  <a:srgbClr val="1D1C1D"/>
                </a:solidFill>
                <a:effectLst/>
                <a:latin typeface="Slack-Lato"/>
              </a:rPr>
              <a:t>.</a:t>
            </a:r>
            <a:r>
              <a:rPr lang="en-US" b="0" i="0" dirty="0">
                <a:solidFill>
                  <a:srgbClr val="1D1C1D"/>
                </a:solidFill>
                <a:effectLst/>
                <a:latin typeface="Slack-Lato"/>
              </a:rPr>
              <a:t> </a:t>
            </a:r>
            <a:r>
              <a:rPr lang="en-US" altLang="zh-CN" b="0" i="0" dirty="0">
                <a:solidFill>
                  <a:srgbClr val="1D1C1D"/>
                </a:solidFill>
                <a:effectLst/>
                <a:latin typeface="Slack-Lato"/>
              </a:rPr>
              <a:t>W</a:t>
            </a:r>
            <a:r>
              <a:rPr lang="en-US" b="0" i="0" dirty="0">
                <a:solidFill>
                  <a:srgbClr val="1D1C1D"/>
                </a:solidFill>
                <a:effectLst/>
                <a:latin typeface="Slack-Lato"/>
              </a:rPr>
              <a:t>e see them all over the news. But</a:t>
            </a:r>
            <a:r>
              <a:rPr lang="en-US" altLang="zh-CN" b="0" i="0" dirty="0">
                <a:solidFill>
                  <a:srgbClr val="1D1C1D"/>
                </a:solidFill>
                <a:effectLst/>
                <a:latin typeface="Slack-Lato"/>
              </a:rPr>
              <a:t>,</a:t>
            </a:r>
            <a:r>
              <a:rPr lang="en-US" b="0" i="0" dirty="0">
                <a:solidFill>
                  <a:srgbClr val="1D1C1D"/>
                </a:solidFill>
                <a:effectLst/>
                <a:latin typeface="Slack-Lato"/>
              </a:rPr>
              <a:t> what is interesting is that these are</a:t>
            </a:r>
            <a:r>
              <a:rPr lang="zh-CN" altLang="en-US" b="0" i="0" dirty="0">
                <a:solidFill>
                  <a:srgbClr val="1D1C1D"/>
                </a:solidFill>
                <a:effectLst/>
                <a:latin typeface="Slack-Lato"/>
              </a:rPr>
              <a:t> </a:t>
            </a:r>
            <a:r>
              <a:rPr lang="en-US" altLang="zh-CN" b="0" i="0" dirty="0">
                <a:solidFill>
                  <a:srgbClr val="1D1C1D"/>
                </a:solidFill>
                <a:effectLst/>
                <a:latin typeface="Slack-Lato"/>
              </a:rPr>
              <a:t>all</a:t>
            </a:r>
            <a:r>
              <a:rPr lang="en-US" b="0" i="0" dirty="0">
                <a:solidFill>
                  <a:srgbClr val="1D1C1D"/>
                </a:solidFill>
                <a:effectLst/>
                <a:latin typeface="Slack-Lato"/>
              </a:rPr>
              <a:t> highly complicated </a:t>
            </a:r>
            <a:r>
              <a:rPr lang="en-US" altLang="zh-CN" b="0" i="0" dirty="0">
                <a:solidFill>
                  <a:srgbClr val="1D1C1D"/>
                </a:solidFill>
                <a:effectLst/>
                <a:latin typeface="Slack-Lato"/>
              </a:rPr>
              <a:t>computing</a:t>
            </a:r>
            <a:r>
              <a:rPr lang="zh-CN" altLang="en-US" b="0" i="0" dirty="0">
                <a:solidFill>
                  <a:srgbClr val="1D1C1D"/>
                </a:solidFill>
                <a:effectLst/>
                <a:latin typeface="Slack-Lato"/>
              </a:rPr>
              <a:t> </a:t>
            </a:r>
            <a:r>
              <a:rPr lang="en-US" b="0" i="0" dirty="0">
                <a:solidFill>
                  <a:srgbClr val="1D1C1D"/>
                </a:solidFill>
                <a:effectLst/>
                <a:latin typeface="Slack-Lato"/>
              </a:rPr>
              <a:t>systems</a:t>
            </a:r>
            <a:r>
              <a:rPr lang="en-US" altLang="zh-CN" b="0" i="0" dirty="0">
                <a:solidFill>
                  <a:srgbClr val="1D1C1D"/>
                </a:solidFill>
                <a:effectLst/>
                <a:latin typeface="Slack-Lato"/>
              </a:rPr>
              <a:t>.</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2</a:t>
            </a:fld>
            <a:endParaRPr lang="en-US"/>
          </a:p>
        </p:txBody>
      </p:sp>
    </p:spTree>
    <p:extLst>
      <p:ext uri="{BB962C8B-B14F-4D97-AF65-F5344CB8AC3E}">
        <p14:creationId xmlns:p14="http://schemas.microsoft.com/office/powerpoint/2010/main" val="4003563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21</a:t>
            </a:fld>
            <a:endParaRPr lang="en-US"/>
          </a:p>
        </p:txBody>
      </p:sp>
    </p:spTree>
    <p:extLst>
      <p:ext uri="{BB962C8B-B14F-4D97-AF65-F5344CB8AC3E}">
        <p14:creationId xmlns:p14="http://schemas.microsoft.com/office/powerpoint/2010/main" val="431958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22</a:t>
            </a:fld>
            <a:endParaRPr lang="en-US"/>
          </a:p>
        </p:txBody>
      </p:sp>
    </p:spTree>
    <p:extLst>
      <p:ext uri="{BB962C8B-B14F-4D97-AF65-F5344CB8AC3E}">
        <p14:creationId xmlns:p14="http://schemas.microsoft.com/office/powerpoint/2010/main" val="876948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show</a:t>
            </a:r>
            <a:r>
              <a:rPr lang="zh-CN" altLang="en-US" dirty="0"/>
              <a:t> </a:t>
            </a:r>
            <a:r>
              <a:rPr lang="en-US" altLang="zh-CN" dirty="0"/>
              <a:t>the</a:t>
            </a:r>
            <a:r>
              <a:rPr lang="zh-CN" altLang="en-US" dirty="0"/>
              <a:t> </a:t>
            </a:r>
            <a:r>
              <a:rPr lang="en-US" altLang="zh-CN" dirty="0"/>
              <a:t>improvement</a:t>
            </a:r>
            <a:r>
              <a:rPr lang="zh-CN" altLang="en-US" dirty="0"/>
              <a:t> </a:t>
            </a:r>
            <a:r>
              <a:rPr lang="en-US" altLang="zh-CN" dirty="0"/>
              <a:t>results</a:t>
            </a:r>
            <a:r>
              <a:rPr lang="zh-CN" altLang="en-US" dirty="0"/>
              <a:t> </a:t>
            </a:r>
            <a:r>
              <a:rPr lang="en-US" altLang="zh-CN" dirty="0"/>
              <a:t>of</a:t>
            </a:r>
            <a:r>
              <a:rPr lang="zh-CN" altLang="en-US" dirty="0"/>
              <a:t> </a:t>
            </a:r>
            <a:r>
              <a:rPr lang="en-US" dirty="0"/>
              <a:t>Multi-phase Sampling over Random Sampling in Energy Savings, Prediction Accuracy in Performance, and Prediction Accuracy in Power</a:t>
            </a:r>
            <a:r>
              <a:rPr lang="en-US" altLang="zh-CN" dirty="0"/>
              <a:t>,</a:t>
            </a:r>
            <a:r>
              <a:rPr lang="zh-CN" altLang="en-US" dirty="0"/>
              <a:t> </a:t>
            </a:r>
            <a:r>
              <a:rPr lang="en-US" altLang="zh-CN" dirty="0"/>
              <a:t>so</a:t>
            </a:r>
            <a:r>
              <a:rPr lang="zh-CN" altLang="en-US" dirty="0"/>
              <a:t> </a:t>
            </a:r>
            <a:r>
              <a:rPr lang="en-US" altLang="zh-CN" dirty="0"/>
              <a:t>higher</a:t>
            </a:r>
            <a:r>
              <a:rPr lang="zh-CN" altLang="en-US" dirty="0"/>
              <a:t> </a:t>
            </a:r>
            <a:r>
              <a:rPr lang="en-US" altLang="zh-CN" dirty="0"/>
              <a:t>value</a:t>
            </a:r>
            <a:r>
              <a:rPr lang="zh-CN" altLang="en-US" dirty="0"/>
              <a:t> </a:t>
            </a:r>
            <a:r>
              <a:rPr lang="en-US" altLang="zh-CN" dirty="0"/>
              <a:t>is</a:t>
            </a:r>
            <a:r>
              <a:rPr lang="zh-CN" altLang="en-US" dirty="0"/>
              <a:t> </a:t>
            </a:r>
            <a:r>
              <a:rPr lang="en-US" altLang="zh-CN" dirty="0"/>
              <a:t>better.</a:t>
            </a:r>
            <a:r>
              <a:rPr lang="zh-CN" altLang="en-US" dirty="0"/>
              <a:t> </a:t>
            </a:r>
            <a:r>
              <a:rPr lang="en-US" altLang="zh-CN" dirty="0"/>
              <a:t>First,</a:t>
            </a:r>
            <a:r>
              <a:rPr lang="zh-CN" altLang="en-US" dirty="0"/>
              <a:t> </a:t>
            </a:r>
            <a:r>
              <a:rPr lang="en-US" altLang="zh-CN" dirty="0"/>
              <a:t>let’s</a:t>
            </a:r>
            <a:r>
              <a:rPr lang="zh-CN" altLang="en-US" dirty="0"/>
              <a:t> </a:t>
            </a:r>
            <a:r>
              <a:rPr lang="en-US" altLang="zh-CN" dirty="0"/>
              <a:t>see</a:t>
            </a:r>
            <a:r>
              <a:rPr lang="zh-CN" altLang="en-US" dirty="0"/>
              <a:t> </a:t>
            </a:r>
            <a:r>
              <a:rPr lang="en-US" altLang="zh-CN" dirty="0"/>
              <a:t>energy</a:t>
            </a:r>
            <a:r>
              <a:rPr lang="zh-CN" altLang="en-US" dirty="0"/>
              <a:t> </a:t>
            </a:r>
            <a:r>
              <a:rPr lang="en-US" altLang="zh-CN" dirty="0"/>
              <a:t>savings.</a:t>
            </a:r>
            <a:r>
              <a:rPr lang="zh-CN" altLang="en-US" dirty="0"/>
              <a:t> </a:t>
            </a:r>
            <a:r>
              <a:rPr lang="en-US" altLang="zh-CN" dirty="0"/>
              <a:t>On</a:t>
            </a:r>
            <a:r>
              <a:rPr lang="zh-CN" altLang="en-US" dirty="0"/>
              <a:t> </a:t>
            </a:r>
            <a:r>
              <a:rPr lang="en-US" altLang="zh-CN" dirty="0"/>
              <a:t>both</a:t>
            </a:r>
            <a:r>
              <a:rPr lang="zh-CN" altLang="en-US" dirty="0"/>
              <a:t> </a:t>
            </a:r>
            <a:r>
              <a:rPr lang="en-US" altLang="zh-CN" dirty="0"/>
              <a:t>mobile</a:t>
            </a:r>
            <a:r>
              <a:rPr lang="zh-CN" altLang="en-US" dirty="0"/>
              <a:t> </a:t>
            </a:r>
            <a:r>
              <a:rPr lang="en-US" altLang="zh-CN" dirty="0"/>
              <a:t>and</a:t>
            </a:r>
            <a:r>
              <a:rPr lang="zh-CN" altLang="en-US" dirty="0"/>
              <a:t> </a:t>
            </a:r>
            <a:r>
              <a:rPr lang="en-US" altLang="zh-CN" dirty="0"/>
              <a:t>server</a:t>
            </a:r>
            <a:r>
              <a:rPr lang="zh-CN" altLang="en-US" dirty="0"/>
              <a:t> </a:t>
            </a:r>
            <a:r>
              <a:rPr lang="en-US" altLang="zh-CN" dirty="0"/>
              <a:t>systems,</a:t>
            </a:r>
            <a:r>
              <a:rPr lang="zh-CN" altLang="en-US" dirty="0"/>
              <a:t> </a:t>
            </a:r>
            <a:r>
              <a:rPr lang="en-US" altLang="zh-CN" dirty="0"/>
              <a:t>MP</a:t>
            </a:r>
            <a:r>
              <a:rPr lang="zh-CN" altLang="en-US" dirty="0"/>
              <a:t> </a:t>
            </a:r>
            <a:r>
              <a:rPr lang="en-US" altLang="zh-CN" dirty="0"/>
              <a:t>has</a:t>
            </a:r>
            <a:r>
              <a:rPr lang="zh-CN" altLang="en-US" dirty="0"/>
              <a:t> </a:t>
            </a:r>
            <a:r>
              <a:rPr lang="en-US" altLang="zh-CN" dirty="0"/>
              <a:t>41%</a:t>
            </a:r>
            <a:r>
              <a:rPr lang="zh-CN" altLang="en-US" dirty="0"/>
              <a:t> </a:t>
            </a:r>
            <a:r>
              <a:rPr lang="en-US" altLang="zh-CN" dirty="0"/>
              <a:t>and</a:t>
            </a:r>
            <a:r>
              <a:rPr lang="zh-CN" altLang="en-US" dirty="0"/>
              <a:t> </a:t>
            </a:r>
            <a:r>
              <a:rPr lang="en-US" altLang="zh-CN" dirty="0"/>
              <a:t>11%</a:t>
            </a:r>
            <a:r>
              <a:rPr lang="zh-CN" altLang="en-US" dirty="0"/>
              <a:t> </a:t>
            </a:r>
            <a:r>
              <a:rPr lang="en-US" altLang="zh-CN" dirty="0"/>
              <a:t>more</a:t>
            </a:r>
            <a:r>
              <a:rPr lang="zh-CN" altLang="en-US" dirty="0"/>
              <a:t> </a:t>
            </a:r>
            <a:r>
              <a:rPr lang="en-US" altLang="zh-CN" dirty="0"/>
              <a:t>energy</a:t>
            </a:r>
            <a:r>
              <a:rPr lang="zh-CN" altLang="en-US" dirty="0"/>
              <a:t> </a:t>
            </a:r>
            <a:r>
              <a:rPr lang="en-US" altLang="zh-CN" dirty="0"/>
              <a:t>savings</a:t>
            </a:r>
            <a:r>
              <a:rPr lang="zh-CN" altLang="en-US" dirty="0"/>
              <a:t> </a:t>
            </a:r>
            <a:r>
              <a:rPr lang="en-US" altLang="zh-CN" dirty="0"/>
              <a:t>than</a:t>
            </a:r>
            <a:r>
              <a:rPr lang="zh-CN" altLang="en-US" dirty="0"/>
              <a:t> </a:t>
            </a:r>
            <a:r>
              <a:rPr lang="en-US" altLang="zh-CN" dirty="0"/>
              <a:t>RS.</a:t>
            </a:r>
            <a:r>
              <a:rPr lang="zh-CN" altLang="en-US" dirty="0"/>
              <a:t> </a:t>
            </a:r>
            <a:r>
              <a:rPr lang="en-US" altLang="zh-CN" dirty="0"/>
              <a:t>However,</a:t>
            </a:r>
            <a:r>
              <a:rPr lang="zh-CN" altLang="en-US" dirty="0"/>
              <a:t> </a:t>
            </a:r>
            <a:r>
              <a:rPr lang="en-US" altLang="zh-CN" dirty="0"/>
              <a:t>when</a:t>
            </a:r>
            <a:r>
              <a:rPr lang="zh-CN" altLang="en-US" dirty="0"/>
              <a:t> </a:t>
            </a:r>
            <a:r>
              <a:rPr lang="en-US" altLang="zh-CN" dirty="0"/>
              <a:t>we</a:t>
            </a:r>
            <a:r>
              <a:rPr lang="zh-CN" altLang="en-US" dirty="0"/>
              <a:t> </a:t>
            </a:r>
            <a:r>
              <a:rPr lang="en-US" altLang="zh-CN" dirty="0"/>
              <a:t>look</a:t>
            </a:r>
            <a:r>
              <a:rPr lang="zh-CN" altLang="en-US" dirty="0"/>
              <a:t> </a:t>
            </a:r>
            <a:r>
              <a:rPr lang="en-US" altLang="zh-CN" dirty="0"/>
              <a:t>the</a:t>
            </a:r>
            <a:r>
              <a:rPr lang="zh-CN" altLang="en-US" dirty="0"/>
              <a:t> </a:t>
            </a:r>
            <a:r>
              <a:rPr lang="en-US" altLang="zh-CN" dirty="0"/>
              <a:t>prediction</a:t>
            </a:r>
            <a:r>
              <a:rPr lang="zh-CN" altLang="en-US" dirty="0"/>
              <a:t> </a:t>
            </a:r>
            <a:r>
              <a:rPr lang="en-US" altLang="zh-CN" dirty="0"/>
              <a:t>results</a:t>
            </a:r>
            <a:r>
              <a:rPr lang="zh-CN" altLang="en-US" dirty="0"/>
              <a:t> </a:t>
            </a:r>
            <a:r>
              <a:rPr lang="en-US" altLang="zh-CN" dirty="0"/>
              <a:t>for</a:t>
            </a:r>
            <a:r>
              <a:rPr lang="zh-CN" altLang="en-US" dirty="0"/>
              <a:t> </a:t>
            </a:r>
            <a:r>
              <a:rPr lang="en-US" altLang="zh-CN" dirty="0"/>
              <a:t>performance</a:t>
            </a:r>
            <a:r>
              <a:rPr lang="zh-CN" altLang="en-US" dirty="0"/>
              <a:t> </a:t>
            </a:r>
            <a:r>
              <a:rPr lang="en-US" altLang="zh-CN" dirty="0"/>
              <a:t>and</a:t>
            </a:r>
            <a:r>
              <a:rPr lang="zh-CN" altLang="en-US" dirty="0"/>
              <a:t> </a:t>
            </a:r>
            <a:r>
              <a:rPr lang="en-US" altLang="zh-CN" dirty="0"/>
              <a:t>power,</a:t>
            </a:r>
            <a:r>
              <a:rPr lang="zh-CN" altLang="en-US" dirty="0"/>
              <a:t> </a:t>
            </a:r>
            <a:r>
              <a:rPr lang="en-US" altLang="zh-CN" dirty="0"/>
              <a:t>the</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improvement</a:t>
            </a:r>
            <a:r>
              <a:rPr lang="zh-CN" altLang="en-US" dirty="0"/>
              <a:t> </a:t>
            </a:r>
            <a:r>
              <a:rPr lang="en-US" altLang="zh-CN" dirty="0"/>
              <a:t>comparing</a:t>
            </a:r>
            <a:r>
              <a:rPr lang="zh-CN" altLang="en-US" dirty="0"/>
              <a:t> </a:t>
            </a:r>
            <a:r>
              <a:rPr lang="en-US" altLang="zh-CN" dirty="0"/>
              <a:t>MP</a:t>
            </a:r>
            <a:r>
              <a:rPr lang="zh-CN" altLang="en-US" dirty="0"/>
              <a:t> </a:t>
            </a:r>
            <a:r>
              <a:rPr lang="en-US" altLang="zh-CN" dirty="0"/>
              <a:t>to</a:t>
            </a:r>
            <a:r>
              <a:rPr lang="zh-CN" altLang="en-US" dirty="0"/>
              <a:t> </a:t>
            </a:r>
            <a:r>
              <a:rPr lang="en-US" altLang="zh-CN" dirty="0"/>
              <a:t>RS</a:t>
            </a:r>
            <a:r>
              <a:rPr lang="zh-CN" altLang="en-US" dirty="0"/>
              <a:t> </a:t>
            </a:r>
            <a:r>
              <a:rPr lang="en-US" altLang="zh-CN" dirty="0"/>
              <a:t>is</a:t>
            </a:r>
            <a:r>
              <a:rPr lang="zh-CN" altLang="en-US" dirty="0"/>
              <a:t> </a:t>
            </a:r>
            <a:r>
              <a:rPr lang="en-US" altLang="zh-CN" dirty="0"/>
              <a:t>trivial,</a:t>
            </a:r>
            <a:r>
              <a:rPr lang="zh-CN" altLang="en-US" dirty="0"/>
              <a:t> </a:t>
            </a:r>
            <a:r>
              <a:rPr lang="en-US" altLang="zh-CN" dirty="0"/>
              <a:t>and</a:t>
            </a:r>
            <a:r>
              <a:rPr lang="zh-CN" altLang="en-US" dirty="0"/>
              <a:t> </a:t>
            </a:r>
            <a:r>
              <a:rPr lang="en-US" altLang="zh-CN" dirty="0"/>
              <a:t>even</a:t>
            </a:r>
            <a:r>
              <a:rPr lang="zh-CN" altLang="en-US" dirty="0"/>
              <a:t> </a:t>
            </a:r>
            <a:r>
              <a:rPr lang="en-US" altLang="zh-CN" dirty="0"/>
              <a:t>degradation</a:t>
            </a:r>
            <a:r>
              <a:rPr lang="zh-CN" altLang="en-US" dirty="0"/>
              <a:t> </a:t>
            </a:r>
            <a:r>
              <a:rPr lang="en-US" altLang="zh-CN" dirty="0"/>
              <a:t>on</a:t>
            </a:r>
            <a:r>
              <a:rPr lang="zh-CN" altLang="en-US" dirty="0"/>
              <a:t> </a:t>
            </a:r>
            <a:r>
              <a:rPr lang="en-US" altLang="zh-CN" dirty="0"/>
              <a:t>server.</a:t>
            </a:r>
            <a:r>
              <a:rPr lang="zh-CN" altLang="en-US" dirty="0"/>
              <a:t> </a:t>
            </a:r>
            <a:r>
              <a:rPr lang="en-US" altLang="zh-CN" dirty="0"/>
              <a:t>To</a:t>
            </a:r>
            <a:r>
              <a:rPr lang="zh-CN" altLang="en-US" dirty="0"/>
              <a:t> </a:t>
            </a:r>
            <a:r>
              <a:rPr lang="en-US" altLang="zh-CN" dirty="0"/>
              <a:t>summarize,</a:t>
            </a:r>
            <a:r>
              <a:rPr lang="zh-CN" altLang="en-US" dirty="0"/>
              <a:t> </a:t>
            </a:r>
            <a:r>
              <a:rPr lang="en-US" altLang="zh-CN" dirty="0"/>
              <a:t>our</a:t>
            </a:r>
            <a:r>
              <a:rPr lang="zh-CN" altLang="en-US" dirty="0"/>
              <a:t> </a:t>
            </a:r>
            <a:r>
              <a:rPr lang="en-US" altLang="zh-CN" dirty="0"/>
              <a:t>results</a:t>
            </a:r>
            <a:r>
              <a:rPr lang="zh-CN" altLang="en-US" dirty="0"/>
              <a:t> </a:t>
            </a:r>
            <a:r>
              <a:rPr lang="en-US" altLang="zh-CN" dirty="0"/>
              <a:t>show</a:t>
            </a:r>
            <a:r>
              <a:rPr lang="zh-CN" altLang="en-US" dirty="0"/>
              <a:t> </a:t>
            </a:r>
            <a:r>
              <a:rPr lang="en-US" altLang="zh-CN" dirty="0"/>
              <a:t>that</a:t>
            </a:r>
            <a:r>
              <a:rPr lang="zh-CN" altLang="en-US" dirty="0"/>
              <a:t> </a:t>
            </a:r>
            <a:r>
              <a:rPr lang="en-US" altLang="zh-CN" dirty="0"/>
              <a:t>MP</a:t>
            </a:r>
            <a:r>
              <a:rPr lang="zh-CN" altLang="en-US" dirty="0"/>
              <a:t> </a:t>
            </a:r>
            <a:r>
              <a:rPr lang="en-US" altLang="zh-CN" dirty="0"/>
              <a:t>has</a:t>
            </a:r>
            <a:r>
              <a:rPr lang="zh-CN" altLang="en-US" dirty="0"/>
              <a:t> </a:t>
            </a:r>
            <a:r>
              <a:rPr lang="en-US" altLang="zh-CN" dirty="0"/>
              <a:t>significant</a:t>
            </a:r>
            <a:r>
              <a:rPr lang="zh-CN" altLang="en-US" dirty="0"/>
              <a:t> </a:t>
            </a:r>
            <a:r>
              <a:rPr lang="en-US" altLang="zh-CN" sz="1200" dirty="0"/>
              <a:t>better</a:t>
            </a:r>
            <a:r>
              <a:rPr lang="zh-CN" altLang="en-US" sz="1200" dirty="0"/>
              <a:t> </a:t>
            </a:r>
            <a:r>
              <a:rPr lang="en-US" sz="1200" dirty="0"/>
              <a:t>energy </a:t>
            </a:r>
            <a:r>
              <a:rPr lang="en-US" altLang="zh-CN" sz="1200" dirty="0"/>
              <a:t>savings</a:t>
            </a:r>
            <a:r>
              <a:rPr lang="en-US" sz="1200" dirty="0"/>
              <a:t>, but trivial improvements or even degradation in prediction accuracy</a:t>
            </a:r>
            <a:r>
              <a:rPr lang="zh-CN" altLang="en-US" sz="1200" dirty="0"/>
              <a:t> </a:t>
            </a:r>
            <a:r>
              <a:rPr lang="en-US" altLang="zh-CN" sz="1200" dirty="0"/>
              <a:t>for</a:t>
            </a:r>
            <a:r>
              <a:rPr lang="zh-CN" altLang="en-US" sz="1200" dirty="0"/>
              <a:t> </a:t>
            </a:r>
            <a:r>
              <a:rPr lang="en-US" altLang="zh-CN" sz="1200" dirty="0"/>
              <a:t>performance</a:t>
            </a:r>
            <a:r>
              <a:rPr lang="zh-CN" altLang="en-US" sz="1200" dirty="0"/>
              <a:t> </a:t>
            </a:r>
            <a:r>
              <a:rPr lang="en-US" altLang="zh-CN" sz="1200" dirty="0"/>
              <a:t>and</a:t>
            </a:r>
            <a:r>
              <a:rPr lang="zh-CN" altLang="en-US" sz="1200" dirty="0"/>
              <a:t> </a:t>
            </a:r>
            <a:r>
              <a:rPr lang="en-US" altLang="zh-CN" sz="1200" dirty="0"/>
              <a:t>power</a:t>
            </a:r>
            <a:r>
              <a:rPr lang="en-US" sz="1200" dirty="0"/>
              <a:t>.</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23</a:t>
            </a:fld>
            <a:endParaRPr lang="en-US"/>
          </a:p>
        </p:txBody>
      </p:sp>
    </p:spTree>
    <p:extLst>
      <p:ext uri="{BB962C8B-B14F-4D97-AF65-F5344CB8AC3E}">
        <p14:creationId xmlns:p14="http://schemas.microsoft.com/office/powerpoint/2010/main" val="3387342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a:t>
            </a:r>
            <a:r>
              <a:rPr lang="zh-CN" altLang="en-US" dirty="0"/>
              <a:t> </a:t>
            </a:r>
            <a:r>
              <a:rPr lang="en-US" altLang="zh-CN" dirty="0"/>
              <a:t>understand</a:t>
            </a:r>
            <a:r>
              <a:rPr lang="zh-CN" altLang="en-US" dirty="0"/>
              <a:t> </a:t>
            </a:r>
            <a:r>
              <a:rPr lang="en-US" altLang="zh-CN" dirty="0"/>
              <a:t>why</a:t>
            </a:r>
            <a:r>
              <a:rPr lang="zh-CN" altLang="en-US" dirty="0"/>
              <a:t> </a:t>
            </a:r>
            <a:r>
              <a:rPr lang="en-US" altLang="zh-CN" dirty="0"/>
              <a:t>this</a:t>
            </a:r>
            <a:r>
              <a:rPr lang="zh-CN" altLang="en-US" dirty="0"/>
              <a:t> </a:t>
            </a:r>
            <a:r>
              <a:rPr lang="en-US" altLang="zh-CN" dirty="0"/>
              <a:t>happens</a:t>
            </a:r>
            <a:r>
              <a:rPr lang="en-US" altLang="zh-CN" sz="1200" dirty="0"/>
              <a:t>,</a:t>
            </a:r>
            <a:r>
              <a:rPr lang="zh-CN" altLang="en-US" sz="1200" dirty="0"/>
              <a:t> </a:t>
            </a:r>
            <a:r>
              <a:rPr lang="en-US" altLang="zh-CN" sz="1200" dirty="0"/>
              <a:t>I</a:t>
            </a:r>
            <a:r>
              <a:rPr lang="zh-CN" altLang="en-US" sz="1200" dirty="0"/>
              <a:t> </a:t>
            </a:r>
            <a:r>
              <a:rPr lang="en-US" altLang="zh-CN" sz="1200" dirty="0"/>
              <a:t>visualize</a:t>
            </a:r>
            <a:r>
              <a:rPr lang="zh-CN" altLang="en-US" sz="1200" dirty="0"/>
              <a:t> </a:t>
            </a:r>
            <a:r>
              <a:rPr lang="en-US" altLang="zh-CN" sz="1200" dirty="0"/>
              <a:t>the</a:t>
            </a:r>
            <a:r>
              <a:rPr lang="zh-CN" altLang="en-US" sz="1200" dirty="0"/>
              <a:t> </a:t>
            </a:r>
            <a:r>
              <a:rPr lang="en-US" altLang="zh-CN" sz="1200" dirty="0"/>
              <a:t>prediction</a:t>
            </a:r>
            <a:r>
              <a:rPr lang="zh-CN" altLang="en-US" sz="1200" dirty="0"/>
              <a:t> </a:t>
            </a:r>
            <a:r>
              <a:rPr lang="en-US" altLang="zh-CN" sz="1200" dirty="0"/>
              <a:t>results</a:t>
            </a:r>
            <a:r>
              <a:rPr lang="zh-CN" altLang="en-US" sz="1200" dirty="0"/>
              <a:t> </a:t>
            </a:r>
            <a:r>
              <a:rPr lang="en-US" altLang="zh-CN" sz="1200" dirty="0"/>
              <a:t>of</a:t>
            </a:r>
            <a:r>
              <a:rPr lang="zh-CN" altLang="en-US" sz="1200" dirty="0"/>
              <a:t> </a:t>
            </a:r>
            <a:r>
              <a:rPr lang="en-US" altLang="zh-CN" sz="1200" dirty="0"/>
              <a:t>optimal</a:t>
            </a:r>
            <a:r>
              <a:rPr lang="zh-CN" altLang="en-US" sz="1200" dirty="0"/>
              <a:t> </a:t>
            </a:r>
            <a:r>
              <a:rPr lang="en-US" altLang="zh-CN" sz="1200" dirty="0"/>
              <a:t>frontier</a:t>
            </a:r>
            <a:r>
              <a:rPr lang="zh-CN" altLang="en-US" sz="1200" dirty="0"/>
              <a:t> </a:t>
            </a:r>
            <a:r>
              <a:rPr lang="en-US" altLang="zh-CN" sz="1200" dirty="0"/>
              <a:t>from</a:t>
            </a:r>
            <a:r>
              <a:rPr lang="zh-CN" altLang="en-US" sz="1200" dirty="0"/>
              <a:t> </a:t>
            </a:r>
            <a:r>
              <a:rPr lang="en-US" altLang="zh-CN" sz="1200" dirty="0"/>
              <a:t>different</a:t>
            </a:r>
            <a:r>
              <a:rPr lang="zh-CN" altLang="en-US" sz="1200" dirty="0"/>
              <a:t> </a:t>
            </a:r>
            <a:r>
              <a:rPr lang="en-US" altLang="zh-CN" sz="1200" dirty="0"/>
              <a:t>methods.</a:t>
            </a:r>
            <a:r>
              <a:rPr lang="zh-CN" altLang="en-US" sz="1200" dirty="0"/>
              <a:t> </a:t>
            </a:r>
            <a:r>
              <a:rPr lang="en-US" altLang="zh-CN" sz="1200" dirty="0"/>
              <a:t>I</a:t>
            </a:r>
            <a:r>
              <a:rPr lang="zh-CN" altLang="en-US" sz="1200" dirty="0"/>
              <a:t> </a:t>
            </a:r>
            <a:r>
              <a:rPr lang="en-US" altLang="zh-CN" sz="1200" dirty="0"/>
              <a:t>show</a:t>
            </a:r>
            <a:r>
              <a:rPr lang="zh-CN" altLang="en-US" sz="1200" dirty="0"/>
              <a:t> </a:t>
            </a:r>
            <a:r>
              <a:rPr lang="en-US" altLang="zh-CN" sz="1200" dirty="0"/>
              <a:t>two</a:t>
            </a:r>
            <a:r>
              <a:rPr lang="zh-CN" altLang="en-US" sz="1200" dirty="0"/>
              <a:t> </a:t>
            </a:r>
            <a:r>
              <a:rPr lang="en-US" altLang="zh-CN" sz="1200" dirty="0"/>
              <a:t>application</a:t>
            </a:r>
            <a:r>
              <a:rPr lang="zh-CN" altLang="en-US" sz="1200" dirty="0"/>
              <a:t> </a:t>
            </a:r>
            <a:r>
              <a:rPr lang="en-US" altLang="zh-CN" sz="1200" dirty="0"/>
              <a:t>examples</a:t>
            </a:r>
            <a:r>
              <a:rPr lang="zh-CN" altLang="en-US" sz="1200" dirty="0"/>
              <a:t> </a:t>
            </a:r>
            <a:r>
              <a:rPr lang="en-US" altLang="zh-CN" sz="1200" dirty="0"/>
              <a:t>from</a:t>
            </a:r>
            <a:r>
              <a:rPr lang="zh-CN" altLang="en-US" sz="1200" dirty="0"/>
              <a:t> </a:t>
            </a:r>
            <a:r>
              <a:rPr lang="en-US" altLang="zh-CN" sz="1200" dirty="0"/>
              <a:t>each</a:t>
            </a:r>
            <a:r>
              <a:rPr lang="zh-CN" altLang="en-US" sz="1200" dirty="0"/>
              <a:t> </a:t>
            </a:r>
            <a:r>
              <a:rPr lang="en-US" altLang="zh-CN" sz="1200" dirty="0"/>
              <a:t>system:</a:t>
            </a:r>
            <a:r>
              <a:rPr lang="zh-CN" altLang="en-US" sz="1200" dirty="0"/>
              <a:t> </a:t>
            </a:r>
            <a:r>
              <a:rPr lang="en-US" altLang="zh-CN" sz="1200" dirty="0"/>
              <a:t>the</a:t>
            </a:r>
            <a:r>
              <a:rPr lang="zh-CN" altLang="en-US" sz="1200" dirty="0"/>
              <a:t> </a:t>
            </a:r>
            <a:r>
              <a:rPr lang="en-US" altLang="zh-CN" sz="1200" dirty="0"/>
              <a:t>left</a:t>
            </a:r>
            <a:r>
              <a:rPr lang="zh-CN" altLang="en-US" sz="1200" dirty="0"/>
              <a:t> </a:t>
            </a:r>
            <a:r>
              <a:rPr lang="en-US" altLang="zh-CN" sz="1200" dirty="0"/>
              <a:t>is</a:t>
            </a:r>
            <a:r>
              <a:rPr lang="zh-CN" altLang="en-US" sz="1200" dirty="0"/>
              <a:t> </a:t>
            </a:r>
            <a:r>
              <a:rPr lang="en-US" altLang="zh-CN" sz="1200" dirty="0"/>
              <a:t>SRAD</a:t>
            </a:r>
            <a:r>
              <a:rPr lang="zh-CN" altLang="en-US" sz="1200" dirty="0"/>
              <a:t> </a:t>
            </a:r>
            <a:r>
              <a:rPr lang="en-US" altLang="zh-CN" sz="1200" dirty="0"/>
              <a:t>on</a:t>
            </a:r>
            <a:r>
              <a:rPr lang="zh-CN" altLang="en-US" sz="1200" dirty="0"/>
              <a:t> </a:t>
            </a:r>
            <a:r>
              <a:rPr lang="en-US" altLang="zh-CN" sz="1200" dirty="0"/>
              <a:t>mobile,</a:t>
            </a:r>
            <a:r>
              <a:rPr lang="zh-CN" altLang="en-US" sz="1200" dirty="0"/>
              <a:t> </a:t>
            </a:r>
            <a:r>
              <a:rPr lang="en-US" altLang="zh-CN" sz="1200" dirty="0"/>
              <a:t>the</a:t>
            </a:r>
            <a:r>
              <a:rPr lang="zh-CN" altLang="en-US" sz="1200" dirty="0"/>
              <a:t> </a:t>
            </a:r>
            <a:r>
              <a:rPr lang="en-US" altLang="zh-CN" sz="1200" dirty="0"/>
              <a:t>right</a:t>
            </a:r>
            <a:r>
              <a:rPr lang="zh-CN" altLang="en-US" sz="1200" dirty="0"/>
              <a:t> </a:t>
            </a:r>
            <a:r>
              <a:rPr lang="en-US" altLang="zh-CN" sz="1200" dirty="0"/>
              <a:t>is</a:t>
            </a:r>
            <a:r>
              <a:rPr lang="zh-CN" altLang="en-US" sz="1200" dirty="0"/>
              <a:t> </a:t>
            </a:r>
            <a:r>
              <a:rPr lang="en-US" altLang="zh-CN" sz="1200" dirty="0"/>
              <a:t>HOP</a:t>
            </a:r>
            <a:r>
              <a:rPr lang="zh-CN" altLang="en-US" sz="1200" dirty="0"/>
              <a:t> </a:t>
            </a:r>
            <a:r>
              <a:rPr lang="en-US" altLang="zh-CN" sz="1200" dirty="0"/>
              <a:t>on</a:t>
            </a:r>
            <a:r>
              <a:rPr lang="zh-CN" altLang="en-US" sz="1200" dirty="0"/>
              <a:t> </a:t>
            </a:r>
            <a:r>
              <a:rPr lang="en-US" altLang="zh-CN" sz="1200" dirty="0"/>
              <a:t>server.</a:t>
            </a:r>
            <a:r>
              <a:rPr lang="zh-CN" altLang="en-US" sz="1200" dirty="0"/>
              <a:t> </a:t>
            </a:r>
            <a:r>
              <a:rPr lang="en-US" altLang="zh-CN" sz="1200" dirty="0"/>
              <a:t>In</a:t>
            </a:r>
            <a:r>
              <a:rPr lang="zh-CN" altLang="en-US" sz="1200" dirty="0"/>
              <a:t> </a:t>
            </a:r>
            <a:r>
              <a:rPr lang="en-US" altLang="zh-CN" sz="1200" dirty="0"/>
              <a:t>each</a:t>
            </a:r>
            <a:r>
              <a:rPr lang="zh-CN" altLang="en-US" sz="1200" dirty="0"/>
              <a:t> </a:t>
            </a:r>
            <a:r>
              <a:rPr lang="en-US" altLang="zh-CN" sz="1200" dirty="0"/>
              <a:t>figure,</a:t>
            </a:r>
            <a:r>
              <a:rPr lang="zh-CN" altLang="en-US" sz="1200" dirty="0"/>
              <a:t> </a:t>
            </a:r>
            <a:r>
              <a:rPr lang="en-US" altLang="zh-CN" sz="1200" dirty="0"/>
              <a:t>I</a:t>
            </a:r>
            <a:r>
              <a:rPr lang="zh-CN" altLang="en-US" sz="1200" dirty="0"/>
              <a:t> </a:t>
            </a:r>
            <a:r>
              <a:rPr lang="en-US" altLang="zh-CN" sz="1200" dirty="0"/>
              <a:t>show</a:t>
            </a:r>
            <a:r>
              <a:rPr lang="zh-CN" altLang="en-US" sz="1200" dirty="0"/>
              <a:t> </a:t>
            </a:r>
            <a:r>
              <a:rPr lang="en-US" altLang="zh-CN" sz="1200" dirty="0"/>
              <a:t>the</a:t>
            </a:r>
            <a:r>
              <a:rPr lang="zh-CN" altLang="en-US" sz="1200" dirty="0"/>
              <a:t> </a:t>
            </a:r>
            <a:r>
              <a:rPr lang="en-US" altLang="zh-CN" sz="1200" dirty="0"/>
              <a:t>true</a:t>
            </a:r>
            <a:r>
              <a:rPr lang="zh-CN" altLang="en-US" sz="1200" dirty="0"/>
              <a:t> </a:t>
            </a:r>
            <a:r>
              <a:rPr lang="en-US" altLang="zh-CN" sz="1200" dirty="0"/>
              <a:t>optimal</a:t>
            </a:r>
            <a:r>
              <a:rPr lang="zh-CN" altLang="en-US" sz="1200" dirty="0"/>
              <a:t> </a:t>
            </a:r>
            <a:r>
              <a:rPr lang="en-US" altLang="zh-CN" sz="1200" dirty="0"/>
              <a:t>frontier,</a:t>
            </a:r>
            <a:r>
              <a:rPr lang="zh-CN" altLang="en-US" sz="1200" dirty="0"/>
              <a:t> </a:t>
            </a:r>
            <a:r>
              <a:rPr lang="en-US" altLang="zh-CN" sz="1200" dirty="0"/>
              <a:t>and</a:t>
            </a:r>
            <a:r>
              <a:rPr lang="zh-CN" altLang="en-US" sz="1200" dirty="0"/>
              <a:t> </a:t>
            </a:r>
            <a:r>
              <a:rPr lang="en-US" altLang="zh-CN" sz="1200" dirty="0"/>
              <a:t>optimal</a:t>
            </a:r>
            <a:r>
              <a:rPr lang="zh-CN" altLang="en-US" sz="1200" dirty="0"/>
              <a:t> </a:t>
            </a:r>
            <a:r>
              <a:rPr lang="en-US" altLang="zh-CN" sz="1200" dirty="0"/>
              <a:t>frontiers</a:t>
            </a:r>
            <a:r>
              <a:rPr lang="zh-CN" altLang="en-US" sz="1200" dirty="0"/>
              <a:t> </a:t>
            </a:r>
            <a:r>
              <a:rPr lang="en-US" altLang="zh-CN" sz="1200" dirty="0"/>
              <a:t>predicted</a:t>
            </a:r>
            <a:r>
              <a:rPr lang="zh-CN" altLang="en-US" sz="1200" dirty="0"/>
              <a:t> </a:t>
            </a:r>
            <a:r>
              <a:rPr lang="en-US" altLang="zh-CN" sz="1200" dirty="0"/>
              <a:t>by</a:t>
            </a:r>
            <a:r>
              <a:rPr lang="zh-CN" altLang="en-US" sz="1200" dirty="0"/>
              <a:t> </a:t>
            </a:r>
            <a:r>
              <a:rPr lang="en-US" altLang="zh-CN" sz="1200" dirty="0"/>
              <a:t>RS</a:t>
            </a:r>
            <a:r>
              <a:rPr lang="zh-CN" altLang="en-US" sz="1200" dirty="0"/>
              <a:t> </a:t>
            </a:r>
            <a:r>
              <a:rPr lang="en-US" altLang="zh-CN" sz="1200" dirty="0"/>
              <a:t>and</a:t>
            </a:r>
            <a:r>
              <a:rPr lang="zh-CN" altLang="en-US" sz="1200" dirty="0"/>
              <a:t> </a:t>
            </a:r>
            <a:r>
              <a:rPr lang="en-US" altLang="zh-CN" sz="1200" dirty="0"/>
              <a:t>MP.</a:t>
            </a:r>
            <a:r>
              <a:rPr lang="zh-CN" altLang="en-US" sz="1200" dirty="0"/>
              <a:t> </a:t>
            </a:r>
            <a:r>
              <a:rPr lang="en-US" altLang="zh-CN" sz="1200" dirty="0"/>
              <a:t>We</a:t>
            </a:r>
            <a:r>
              <a:rPr lang="zh-CN" altLang="en-US" sz="1200" dirty="0"/>
              <a:t> </a:t>
            </a:r>
            <a:r>
              <a:rPr lang="en-US" altLang="zh-CN" sz="1200" dirty="0"/>
              <a:t>can</a:t>
            </a:r>
            <a:r>
              <a:rPr lang="zh-CN" altLang="en-US" sz="1200" dirty="0"/>
              <a:t> </a:t>
            </a:r>
            <a:r>
              <a:rPr lang="en-US" altLang="zh-CN" sz="1200" dirty="0"/>
              <a:t>see</a:t>
            </a:r>
            <a:r>
              <a:rPr lang="zh-CN" altLang="en-US" sz="1200" dirty="0"/>
              <a:t> </a:t>
            </a:r>
            <a:r>
              <a:rPr lang="en-US" altLang="zh-CN" sz="1200" dirty="0"/>
              <a:t>that</a:t>
            </a:r>
            <a:r>
              <a:rPr lang="zh-CN" altLang="en-US" sz="1200" dirty="0"/>
              <a:t> </a:t>
            </a:r>
            <a:r>
              <a:rPr lang="en-US" altLang="zh-CN" sz="1200" dirty="0"/>
              <a:t>OFs</a:t>
            </a:r>
            <a:r>
              <a:rPr lang="zh-CN" altLang="en-US" sz="1200" dirty="0"/>
              <a:t> </a:t>
            </a:r>
            <a:r>
              <a:rPr lang="en-US" altLang="zh-CN" sz="1200" dirty="0"/>
              <a:t>predicted</a:t>
            </a:r>
            <a:r>
              <a:rPr lang="zh-CN" altLang="en-US" sz="1200" dirty="0"/>
              <a:t> </a:t>
            </a:r>
            <a:r>
              <a:rPr lang="en-US" altLang="zh-CN" sz="1200" dirty="0"/>
              <a:t>from</a:t>
            </a:r>
            <a:r>
              <a:rPr lang="zh-CN" altLang="en-US" sz="1200" dirty="0"/>
              <a:t> </a:t>
            </a:r>
            <a:r>
              <a:rPr lang="en-US" altLang="zh-CN" sz="1200" dirty="0"/>
              <a:t>MP</a:t>
            </a:r>
            <a:r>
              <a:rPr lang="zh-CN" altLang="en-US" sz="1200" dirty="0"/>
              <a:t> </a:t>
            </a:r>
            <a:r>
              <a:rPr lang="en-US" altLang="zh-CN" sz="1200" dirty="0"/>
              <a:t>are</a:t>
            </a:r>
            <a:r>
              <a:rPr lang="zh-CN" altLang="en-US" sz="1200" dirty="0"/>
              <a:t> </a:t>
            </a:r>
            <a:r>
              <a:rPr lang="en-US" altLang="zh-CN" sz="1200" dirty="0"/>
              <a:t>much</a:t>
            </a:r>
            <a:r>
              <a:rPr lang="zh-CN" altLang="en-US" sz="1200" dirty="0"/>
              <a:t> </a:t>
            </a:r>
            <a:r>
              <a:rPr lang="en-US" altLang="zh-CN" sz="1200" dirty="0"/>
              <a:t>closer</a:t>
            </a:r>
            <a:r>
              <a:rPr lang="zh-CN" altLang="en-US" sz="1200" dirty="0"/>
              <a:t> </a:t>
            </a:r>
            <a:r>
              <a:rPr lang="en-US" altLang="zh-CN" sz="1200" dirty="0"/>
              <a:t>to</a:t>
            </a:r>
            <a:r>
              <a:rPr lang="zh-CN" altLang="en-US" sz="1200" dirty="0"/>
              <a:t> </a:t>
            </a:r>
            <a:r>
              <a:rPr lang="en-US" altLang="zh-CN" sz="1200" dirty="0"/>
              <a:t>the</a:t>
            </a:r>
            <a:r>
              <a:rPr lang="zh-CN" altLang="en-US" sz="1200" dirty="0"/>
              <a:t> </a:t>
            </a:r>
            <a:r>
              <a:rPr lang="en-US" altLang="zh-CN" sz="1200" dirty="0"/>
              <a:t>true</a:t>
            </a:r>
            <a:r>
              <a:rPr lang="zh-CN" altLang="en-US" sz="1200" dirty="0"/>
              <a:t> </a:t>
            </a:r>
            <a:r>
              <a:rPr lang="en-US" altLang="zh-CN" sz="1200" dirty="0"/>
              <a:t>OF.</a:t>
            </a:r>
            <a:r>
              <a:rPr lang="zh-CN" altLang="en-US" sz="1200" dirty="0"/>
              <a:t> </a:t>
            </a:r>
            <a:r>
              <a:rPr lang="en-US" altLang="zh-CN" sz="1200" dirty="0"/>
              <a:t>This</a:t>
            </a:r>
            <a:r>
              <a:rPr lang="zh-CN" altLang="en-US" sz="1200" dirty="0"/>
              <a:t> </a:t>
            </a:r>
            <a:r>
              <a:rPr lang="en-US" altLang="zh-CN" sz="1200" dirty="0"/>
              <a:t>explains</a:t>
            </a:r>
            <a:r>
              <a:rPr lang="zh-CN" altLang="en-US" sz="1200" dirty="0"/>
              <a:t> </a:t>
            </a:r>
            <a:r>
              <a:rPr lang="en-US" altLang="zh-CN" sz="1200" dirty="0"/>
              <a:t>why</a:t>
            </a:r>
            <a:r>
              <a:rPr lang="zh-CN" altLang="en-US" sz="1200" dirty="0"/>
              <a:t> </a:t>
            </a:r>
            <a:r>
              <a:rPr lang="en-US" altLang="zh-CN" dirty="0"/>
              <a:t>MP</a:t>
            </a:r>
            <a:r>
              <a:rPr lang="zh-CN" altLang="en-US" dirty="0"/>
              <a:t> </a:t>
            </a:r>
            <a:r>
              <a:rPr lang="en-US" altLang="zh-CN" dirty="0"/>
              <a:t>has</a:t>
            </a:r>
            <a:r>
              <a:rPr lang="zh-CN" altLang="en-US" dirty="0"/>
              <a:t> </a:t>
            </a:r>
            <a:r>
              <a:rPr lang="en-US" altLang="zh-CN" dirty="0"/>
              <a:t>significant</a:t>
            </a:r>
            <a:r>
              <a:rPr lang="zh-CN" altLang="en-US" dirty="0"/>
              <a:t> </a:t>
            </a:r>
            <a:r>
              <a:rPr lang="en-US" altLang="zh-CN" sz="1200" dirty="0"/>
              <a:t>better</a:t>
            </a:r>
            <a:r>
              <a:rPr lang="zh-CN" altLang="en-US" sz="1200" dirty="0"/>
              <a:t> </a:t>
            </a:r>
            <a:r>
              <a:rPr lang="en-US" sz="1200" dirty="0"/>
              <a:t>energy </a:t>
            </a:r>
            <a:r>
              <a:rPr lang="en-US" altLang="zh-CN" sz="1200" dirty="0"/>
              <a:t>savings</a:t>
            </a:r>
            <a:r>
              <a:rPr lang="zh-CN" altLang="en-US" sz="1200" dirty="0"/>
              <a:t> </a:t>
            </a:r>
            <a:r>
              <a:rPr lang="en-US" altLang="zh-CN" sz="1200" dirty="0"/>
              <a:t>because</a:t>
            </a:r>
            <a:r>
              <a:rPr lang="zh-CN" altLang="en-US" sz="1200" dirty="0"/>
              <a:t> </a:t>
            </a:r>
            <a:r>
              <a:rPr lang="en-US" altLang="zh-CN" sz="1200" dirty="0"/>
              <a:t>it</a:t>
            </a:r>
            <a:r>
              <a:rPr lang="zh-CN" altLang="en-US" sz="1200" dirty="0"/>
              <a:t> </a:t>
            </a:r>
            <a:r>
              <a:rPr lang="en-US" altLang="zh-CN" sz="1200" dirty="0"/>
              <a:t>focuses</a:t>
            </a:r>
            <a:r>
              <a:rPr lang="zh-CN" altLang="en-US" sz="1200" dirty="0"/>
              <a:t> </a:t>
            </a:r>
            <a:r>
              <a:rPr lang="en-US" altLang="zh-CN" sz="1200" dirty="0"/>
              <a:t>on</a:t>
            </a:r>
            <a:r>
              <a:rPr lang="zh-CN" altLang="en-US" sz="1200" dirty="0"/>
              <a:t> </a:t>
            </a:r>
            <a:r>
              <a:rPr lang="en-US" altLang="zh-CN" sz="1200" dirty="0"/>
              <a:t>improving</a:t>
            </a:r>
            <a:r>
              <a:rPr lang="zh-CN" altLang="en-US" sz="1200" dirty="0"/>
              <a:t> </a:t>
            </a:r>
            <a:r>
              <a:rPr lang="en-US" altLang="zh-CN" sz="1200" dirty="0"/>
              <a:t>prediction</a:t>
            </a:r>
            <a:r>
              <a:rPr lang="zh-CN" altLang="en-US" sz="1200" dirty="0"/>
              <a:t> </a:t>
            </a:r>
            <a:r>
              <a:rPr lang="en-US" altLang="zh-CN" sz="1200" dirty="0"/>
              <a:t>accuracy</a:t>
            </a:r>
            <a:r>
              <a:rPr lang="zh-CN" altLang="en-US" sz="1200" dirty="0"/>
              <a:t> </a:t>
            </a:r>
            <a:r>
              <a:rPr lang="en-US" altLang="zh-CN" sz="1200" dirty="0"/>
              <a:t>for</a:t>
            </a:r>
            <a:r>
              <a:rPr lang="zh-CN" altLang="en-US" sz="1200" dirty="0"/>
              <a:t> </a:t>
            </a:r>
            <a:r>
              <a:rPr lang="en-US" altLang="zh-CN" sz="1200" dirty="0"/>
              <a:t>configurations</a:t>
            </a:r>
            <a:r>
              <a:rPr lang="zh-CN" altLang="en-US" sz="1200" dirty="0"/>
              <a:t> </a:t>
            </a:r>
            <a:r>
              <a:rPr lang="en-US" altLang="zh-CN" sz="1200" dirty="0"/>
              <a:t>around</a:t>
            </a:r>
            <a:r>
              <a:rPr lang="zh-CN" altLang="en-US" sz="1200" dirty="0"/>
              <a:t> </a:t>
            </a:r>
            <a:r>
              <a:rPr lang="en-US" altLang="zh-CN" sz="1200" dirty="0"/>
              <a:t>OF.</a:t>
            </a:r>
            <a:r>
              <a:rPr lang="zh-CN" altLang="en-US" sz="1200" dirty="0"/>
              <a:t> </a:t>
            </a:r>
            <a:r>
              <a:rPr lang="en-US" altLang="zh-CN" sz="1200" dirty="0"/>
              <a:t>However,</a:t>
            </a:r>
            <a:r>
              <a:rPr lang="zh-CN" altLang="en-US" sz="1200" dirty="0"/>
              <a:t> </a:t>
            </a:r>
            <a:r>
              <a:rPr lang="en-US" altLang="zh-CN" sz="1200" dirty="0"/>
              <a:t>as</a:t>
            </a:r>
            <a:r>
              <a:rPr lang="zh-CN" altLang="en-US" sz="1200" dirty="0"/>
              <a:t> </a:t>
            </a:r>
            <a:r>
              <a:rPr lang="en-US" altLang="zh-CN" sz="1200" dirty="0"/>
              <a:t>I</a:t>
            </a:r>
            <a:r>
              <a:rPr lang="zh-CN" altLang="en-US" sz="1200" dirty="0"/>
              <a:t> </a:t>
            </a:r>
            <a:r>
              <a:rPr lang="en-US" altLang="zh-CN" sz="1200" dirty="0"/>
              <a:t>mentioned</a:t>
            </a:r>
            <a:r>
              <a:rPr lang="zh-CN" altLang="en-US" sz="1200" dirty="0"/>
              <a:t> </a:t>
            </a:r>
            <a:r>
              <a:rPr lang="en-US" altLang="zh-CN" sz="1200" dirty="0"/>
              <a:t>earlier, most (&gt;90%)</a:t>
            </a:r>
            <a:r>
              <a:rPr lang="zh-CN" altLang="en-US" sz="1200" dirty="0"/>
              <a:t> </a:t>
            </a:r>
            <a:r>
              <a:rPr lang="en-US" altLang="zh-CN" sz="1200" dirty="0"/>
              <a:t>configurations are not on the optimal frontier.</a:t>
            </a:r>
            <a:r>
              <a:rPr lang="zh-CN" altLang="en-US" sz="1200" dirty="0"/>
              <a:t> </a:t>
            </a:r>
            <a:r>
              <a:rPr lang="en-US" altLang="zh-CN" sz="1200" dirty="0"/>
              <a:t>When the learning model is optimized for overall</a:t>
            </a:r>
            <a:r>
              <a:rPr lang="zh-CN" altLang="en-US" sz="1200" dirty="0"/>
              <a:t> </a:t>
            </a:r>
            <a:r>
              <a:rPr lang="en-US" altLang="zh-CN" sz="1200" dirty="0"/>
              <a:t>accuracy, it gets the biggest win by improving accuracy for these configurations</a:t>
            </a:r>
            <a:r>
              <a:rPr lang="zh-CN" altLang="en-US" sz="1200" dirty="0"/>
              <a:t> </a:t>
            </a:r>
            <a:r>
              <a:rPr lang="en-US" altLang="zh-CN" sz="1200" dirty="0"/>
              <a:t>that</a:t>
            </a:r>
            <a:r>
              <a:rPr lang="zh-CN" altLang="en-US" sz="1200" dirty="0"/>
              <a:t> </a:t>
            </a:r>
            <a:r>
              <a:rPr lang="en-US" altLang="zh-CN" sz="1200" dirty="0"/>
              <a:t>are</a:t>
            </a:r>
            <a:r>
              <a:rPr lang="zh-CN" altLang="en-US" sz="1200" dirty="0"/>
              <a:t> </a:t>
            </a:r>
            <a:r>
              <a:rPr lang="en-US" altLang="zh-CN" sz="1200" dirty="0"/>
              <a:t>not</a:t>
            </a:r>
            <a:r>
              <a:rPr lang="zh-CN" altLang="en-US" sz="1200" dirty="0"/>
              <a:t> </a:t>
            </a:r>
            <a:r>
              <a:rPr lang="en-US" altLang="zh-CN" sz="1200" dirty="0"/>
              <a:t>on</a:t>
            </a:r>
            <a:r>
              <a:rPr lang="zh-CN" altLang="en-US" sz="1200" dirty="0"/>
              <a:t> </a:t>
            </a:r>
            <a:r>
              <a:rPr lang="en-US" altLang="zh-CN" sz="1200" dirty="0"/>
              <a:t>the</a:t>
            </a:r>
            <a:r>
              <a:rPr lang="zh-CN" altLang="en-US" sz="1200" dirty="0"/>
              <a:t> </a:t>
            </a:r>
            <a:r>
              <a:rPr lang="en-US" altLang="zh-CN" sz="1200" dirty="0"/>
              <a:t>OF since they are the majority, which does not improve the systems result.</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HOP, a density-based data clustering, from </a:t>
            </a:r>
            <a:r>
              <a:rPr lang="en-US" b="0" i="0" dirty="0" err="1">
                <a:solidFill>
                  <a:srgbClr val="000000"/>
                </a:solidFill>
                <a:effectLst/>
                <a:latin typeface="Arial" panose="020B0604020202020204" pitchFamily="34" charset="0"/>
              </a:rPr>
              <a:t>MineBench</a:t>
            </a:r>
            <a:endParaRPr lang="en-US"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SRAD, </a:t>
            </a:r>
            <a:r>
              <a:rPr lang="en-US" b="0" i="0" dirty="0" err="1">
                <a:solidFill>
                  <a:srgbClr val="000000"/>
                </a:solidFill>
                <a:effectLst/>
                <a:latin typeface="Arial" panose="020B0604020202020204" pitchFamily="34" charset="0"/>
              </a:rPr>
              <a:t>Rodinia</a:t>
            </a:r>
            <a:endParaRPr lang="en-US" b="0" i="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24</a:t>
            </a:fld>
            <a:endParaRPr lang="en-US"/>
          </a:p>
        </p:txBody>
      </p:sp>
    </p:spTree>
    <p:extLst>
      <p:ext uri="{BB962C8B-B14F-4D97-AF65-F5344CB8AC3E}">
        <p14:creationId xmlns:p14="http://schemas.microsoft.com/office/powerpoint/2010/main" val="2173473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Finally,</a:t>
            </a:r>
            <a:r>
              <a:rPr lang="zh-CN" altLang="en-US" dirty="0"/>
              <a:t> </a:t>
            </a:r>
            <a:r>
              <a:rPr lang="en-US" altLang="zh-CN" dirty="0"/>
              <a:t>let’s</a:t>
            </a:r>
            <a:r>
              <a:rPr lang="zh-CN" altLang="en-US" dirty="0"/>
              <a:t> </a:t>
            </a:r>
            <a:r>
              <a:rPr lang="en-US" altLang="zh-CN" dirty="0"/>
              <a:t>see</a:t>
            </a:r>
            <a:r>
              <a:rPr lang="zh-CN" altLang="en-US" dirty="0"/>
              <a:t> </a:t>
            </a:r>
            <a:r>
              <a:rPr lang="en-US" altLang="zh-CN" dirty="0"/>
              <a:t>what</a:t>
            </a:r>
            <a:r>
              <a:rPr lang="zh-CN" altLang="en-US" dirty="0"/>
              <a:t> </a:t>
            </a:r>
            <a:r>
              <a:rPr lang="en-US" altLang="zh-CN" dirty="0"/>
              <a:t>tradeoffs</a:t>
            </a:r>
            <a:r>
              <a:rPr lang="zh-CN" altLang="en-US" dirty="0"/>
              <a:t> </a:t>
            </a:r>
            <a:r>
              <a:rPr lang="en-US" altLang="zh-CN" dirty="0"/>
              <a:t>in</a:t>
            </a:r>
            <a:r>
              <a:rPr lang="zh-CN" altLang="en-US" dirty="0"/>
              <a:t> </a:t>
            </a:r>
            <a:r>
              <a:rPr lang="en-US" altLang="zh-CN" dirty="0"/>
              <a:t>the</a:t>
            </a:r>
            <a:r>
              <a:rPr lang="zh-CN" altLang="en-US" dirty="0"/>
              <a:t> </a:t>
            </a:r>
            <a:r>
              <a:rPr lang="en-US" altLang="zh-CN" dirty="0"/>
              <a:t>ML</a:t>
            </a:r>
            <a:r>
              <a:rPr lang="zh-CN" altLang="en-US" dirty="0"/>
              <a:t> </a:t>
            </a:r>
            <a:r>
              <a:rPr lang="en-US" altLang="zh-CN" dirty="0"/>
              <a:t>for</a:t>
            </a:r>
            <a:r>
              <a:rPr lang="zh-CN" altLang="en-US" dirty="0"/>
              <a:t> </a:t>
            </a:r>
            <a:r>
              <a:rPr lang="en-US" altLang="zh-CN" dirty="0"/>
              <a:t>systems</a:t>
            </a:r>
            <a:r>
              <a:rPr lang="zh-CN" altLang="en-US" dirty="0"/>
              <a:t> </a:t>
            </a:r>
            <a:r>
              <a:rPr lang="en-US" altLang="zh-CN" dirty="0"/>
              <a:t>pipeline</a:t>
            </a:r>
            <a:r>
              <a:rPr lang="zh-CN" altLang="en-US" dirty="0"/>
              <a:t> </a:t>
            </a:r>
            <a:r>
              <a:rPr lang="en-US" altLang="zh-CN" dirty="0"/>
              <a:t>I</a:t>
            </a:r>
            <a:r>
              <a:rPr lang="zh-CN" altLang="en-US" dirty="0"/>
              <a:t> </a:t>
            </a:r>
            <a:r>
              <a:rPr lang="en-US" altLang="zh-CN" dirty="0"/>
              <a:t>make</a:t>
            </a:r>
            <a:r>
              <a:rPr lang="zh-CN" altLang="en-US" dirty="0"/>
              <a:t> </a:t>
            </a:r>
            <a:r>
              <a:rPr lang="en-US" altLang="zh-CN" dirty="0"/>
              <a:t>in</a:t>
            </a:r>
            <a:r>
              <a:rPr lang="zh-CN" altLang="en-US" dirty="0"/>
              <a:t> </a:t>
            </a:r>
            <a:r>
              <a:rPr lang="en-US" altLang="zh-CN" dirty="0"/>
              <a:t>this</a:t>
            </a:r>
            <a:r>
              <a:rPr lang="zh-CN" altLang="en-US" dirty="0"/>
              <a:t> </a:t>
            </a:r>
            <a:r>
              <a:rPr lang="en-US" altLang="zh-CN" dirty="0"/>
              <a:t>work.</a:t>
            </a:r>
            <a:r>
              <a:rPr lang="zh-CN" altLang="en-US" dirty="0"/>
              <a:t> </a:t>
            </a:r>
            <a:r>
              <a:rPr lang="en-US" altLang="zh-CN" dirty="0"/>
              <a:t>First,</a:t>
            </a:r>
            <a:r>
              <a:rPr lang="zh-CN" altLang="en-US" dirty="0"/>
              <a:t> </a:t>
            </a:r>
            <a:r>
              <a:rPr lang="en-US" altLang="zh-CN" dirty="0"/>
              <a:t>Second.</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25</a:t>
            </a:fld>
            <a:endParaRPr lang="en-US"/>
          </a:p>
        </p:txBody>
      </p:sp>
    </p:spTree>
    <p:extLst>
      <p:ext uri="{BB962C8B-B14F-4D97-AF65-F5344CB8AC3E}">
        <p14:creationId xmlns:p14="http://schemas.microsoft.com/office/powerpoint/2010/main" val="3177161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26</a:t>
            </a:fld>
            <a:endParaRPr lang="en-US"/>
          </a:p>
        </p:txBody>
      </p:sp>
    </p:spTree>
    <p:extLst>
      <p:ext uri="{BB962C8B-B14F-4D97-AF65-F5344CB8AC3E}">
        <p14:creationId xmlns:p14="http://schemas.microsoft.com/office/powerpoint/2010/main" val="221556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I’m going to talk about NURD, Negative-Unlabeled Learning for Online Datacenter Straggler Prediction. The main goal of this work is to introduce a new problem of online straggler prediction without any prior knowledge. To address this problem, I characterize the dissimilarity between running and finished and develop a reweighting strategy to reduce prediction bias for stragglers. Before diving into the technical details, I hope we are on the same page about what a datacenter is and how computation works in datacenters.</a:t>
            </a:r>
          </a:p>
        </p:txBody>
      </p:sp>
      <p:sp>
        <p:nvSpPr>
          <p:cNvPr id="4" name="Slide Number Placeholder 3"/>
          <p:cNvSpPr>
            <a:spLocks noGrp="1"/>
          </p:cNvSpPr>
          <p:nvPr>
            <p:ph type="sldNum" sz="quarter" idx="5"/>
          </p:nvPr>
        </p:nvSpPr>
        <p:spPr/>
        <p:txBody>
          <a:bodyPr/>
          <a:lstStyle/>
          <a:p>
            <a:fld id="{C3FCDCA4-00DB-534A-8351-F7DC0F96DE52}" type="slidenum">
              <a:rPr lang="en-US" smtClean="0"/>
              <a:t>27</a:t>
            </a:fld>
            <a:endParaRPr lang="en-US"/>
          </a:p>
        </p:txBody>
      </p:sp>
    </p:spTree>
    <p:extLst>
      <p:ext uri="{BB962C8B-B14F-4D97-AF65-F5344CB8AC3E}">
        <p14:creationId xmlns:p14="http://schemas.microsoft.com/office/powerpoint/2010/main" val="357996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 datacenter is a building, or a designated space within a building that houses a group of networked computer servers. Modern internet services are deployed on hyperscale datacenters that include millions of servers.</a:t>
            </a:r>
            <a:endParaRPr lang="en-US" b="0" dirty="0">
              <a:effectLst/>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28</a:t>
            </a:fld>
            <a:endParaRPr lang="en-US"/>
          </a:p>
        </p:txBody>
      </p:sp>
    </p:spTree>
    <p:extLst>
      <p:ext uri="{BB962C8B-B14F-4D97-AF65-F5344CB8AC3E}">
        <p14:creationId xmlns:p14="http://schemas.microsoft.com/office/powerpoint/2010/main" val="1181008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Big tech companies have spent billions of dollars building their own datacenter infrastructure to support their business, and they are still building more.</a:t>
            </a:r>
            <a:endParaRPr lang="en-US" b="0" dirty="0">
              <a:effectLst/>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29</a:t>
            </a:fld>
            <a:endParaRPr lang="en-US"/>
          </a:p>
        </p:txBody>
      </p:sp>
    </p:spTree>
    <p:extLst>
      <p:ext uri="{BB962C8B-B14F-4D97-AF65-F5344CB8AC3E}">
        <p14:creationId xmlns:p14="http://schemas.microsoft.com/office/powerpoint/2010/main" val="1994902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Datacenter executes large computation jobs that process a large amount of data. Oftentimes the data that a job needs to process is too large to be stored in a single machine. So the data is divided into partitions that are managed and processed in separate machines, which we call them tasks. </a:t>
            </a:r>
            <a:r>
              <a:rPr lang="en-US" altLang="zh-CN" sz="1800" b="0" i="0" u="none" strike="noStrike" dirty="0">
                <a:solidFill>
                  <a:srgbClr val="000000"/>
                </a:solidFill>
                <a:effectLst/>
                <a:latin typeface="Arial" panose="020B0604020202020204" pitchFamily="34" charset="0"/>
              </a:rPr>
              <a:t>D</a:t>
            </a:r>
            <a:r>
              <a:rPr lang="en-US" sz="1800" b="0" i="0" u="none" strike="noStrike" dirty="0">
                <a:solidFill>
                  <a:srgbClr val="000000"/>
                </a:solidFill>
                <a:effectLst/>
                <a:latin typeface="Arial" panose="020B0604020202020204" pitchFamily="34" charset="0"/>
              </a:rPr>
              <a:t>atacenters split a job into many tasks and execute them in parallel on many machines, and aggregate results when the last task completes. In other words, the job completion time depends on the slowest task. </a:t>
            </a:r>
            <a:endParaRPr lang="en-US" b="0" dirty="0">
              <a:effectLst/>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30</a:t>
            </a:fld>
            <a:endParaRPr lang="en-US"/>
          </a:p>
        </p:txBody>
      </p:sp>
    </p:spTree>
    <p:extLst>
      <p:ext uri="{BB962C8B-B14F-4D97-AF65-F5344CB8AC3E}">
        <p14:creationId xmlns:p14="http://schemas.microsoft.com/office/powerpoint/2010/main" val="31661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For hardware, these systems have moved away from CPU designs to heterogenous systems</a:t>
            </a:r>
            <a:r>
              <a:rPr lang="zh-CN" altLang="en-US" b="0" i="0" dirty="0">
                <a:solidFill>
                  <a:srgbClr val="1D1C1D"/>
                </a:solidFill>
                <a:effectLst/>
                <a:latin typeface="Slack-Lato"/>
              </a:rPr>
              <a:t> </a:t>
            </a:r>
            <a:r>
              <a:rPr lang="en-US" altLang="zh-CN" b="0" i="0" dirty="0">
                <a:solidFill>
                  <a:srgbClr val="1D1C1D"/>
                </a:solidFill>
                <a:effectLst/>
                <a:latin typeface="Slack-Lato"/>
              </a:rPr>
              <a:t>such</a:t>
            </a:r>
            <a:r>
              <a:rPr lang="zh-CN" altLang="en-US" b="0" i="0" dirty="0">
                <a:solidFill>
                  <a:srgbClr val="1D1C1D"/>
                </a:solidFill>
                <a:effectLst/>
                <a:latin typeface="Slack-Lato"/>
              </a:rPr>
              <a:t> </a:t>
            </a:r>
            <a:r>
              <a:rPr lang="en-US" altLang="zh-CN" b="0" i="0" dirty="0">
                <a:solidFill>
                  <a:srgbClr val="1D1C1D"/>
                </a:solidFill>
                <a:effectLst/>
                <a:latin typeface="Slack-Lato"/>
              </a:rPr>
              <a:t>as</a:t>
            </a:r>
            <a:r>
              <a:rPr lang="zh-CN" altLang="en-US" b="0" i="0" dirty="0">
                <a:solidFill>
                  <a:srgbClr val="1D1C1D"/>
                </a:solidFill>
                <a:effectLst/>
                <a:latin typeface="Slack-Lato"/>
              </a:rPr>
              <a:t> </a:t>
            </a:r>
            <a:r>
              <a:rPr lang="en-US" altLang="zh-CN" b="0" i="0" dirty="0">
                <a:solidFill>
                  <a:srgbClr val="1D1C1D"/>
                </a:solidFill>
                <a:effectLst/>
                <a:latin typeface="Slack-Lato"/>
              </a:rPr>
              <a:t>GPUs,</a:t>
            </a:r>
            <a:r>
              <a:rPr lang="zh-CN" altLang="en-US" b="0" i="0" dirty="0">
                <a:solidFill>
                  <a:srgbClr val="1D1C1D"/>
                </a:solidFill>
                <a:effectLst/>
                <a:latin typeface="Slack-Lato"/>
              </a:rPr>
              <a:t> </a:t>
            </a:r>
            <a:r>
              <a:rPr lang="en-US" altLang="zh-CN" b="0" i="0" dirty="0">
                <a:solidFill>
                  <a:srgbClr val="1D1C1D"/>
                </a:solidFill>
                <a:effectLst/>
                <a:latin typeface="Slack-Lato"/>
              </a:rPr>
              <a:t>FPGAs,</a:t>
            </a:r>
            <a:r>
              <a:rPr lang="zh-CN" altLang="en-US" b="0" i="0" dirty="0">
                <a:solidFill>
                  <a:srgbClr val="1D1C1D"/>
                </a:solidFill>
                <a:effectLst/>
                <a:latin typeface="Slack-Lato"/>
              </a:rPr>
              <a:t> </a:t>
            </a:r>
            <a:r>
              <a:rPr lang="en-US" altLang="zh-CN" b="0" i="0" dirty="0">
                <a:solidFill>
                  <a:srgbClr val="1D1C1D"/>
                </a:solidFill>
                <a:effectLst/>
                <a:latin typeface="Slack-Lato"/>
              </a:rPr>
              <a:t>and</a:t>
            </a:r>
            <a:r>
              <a:rPr lang="zh-CN" altLang="en-US" b="0" i="0" dirty="0">
                <a:solidFill>
                  <a:srgbClr val="1D1C1D"/>
                </a:solidFill>
                <a:effectLst/>
                <a:latin typeface="Slack-Lato"/>
              </a:rPr>
              <a:t> </a:t>
            </a:r>
            <a:r>
              <a:rPr lang="en-US" altLang="zh-CN" b="0" i="0" dirty="0">
                <a:solidFill>
                  <a:srgbClr val="1D1C1D"/>
                </a:solidFill>
                <a:effectLst/>
                <a:latin typeface="Slack-Lato"/>
              </a:rPr>
              <a:t>application-specific</a:t>
            </a:r>
            <a:r>
              <a:rPr lang="zh-CN" altLang="en-US" b="0" i="0" dirty="0">
                <a:solidFill>
                  <a:srgbClr val="1D1C1D"/>
                </a:solidFill>
                <a:effectLst/>
                <a:latin typeface="Slack-Lato"/>
              </a:rPr>
              <a:t> </a:t>
            </a:r>
            <a:r>
              <a:rPr lang="en-US" altLang="zh-CN" b="0" i="0" dirty="0">
                <a:solidFill>
                  <a:srgbClr val="1D1C1D"/>
                </a:solidFill>
                <a:effectLst/>
                <a:latin typeface="Slack-Lato"/>
              </a:rPr>
              <a:t>integrated</a:t>
            </a:r>
            <a:r>
              <a:rPr lang="zh-CN" altLang="en-US" b="0" i="0" dirty="0">
                <a:solidFill>
                  <a:srgbClr val="1D1C1D"/>
                </a:solidFill>
                <a:effectLst/>
                <a:latin typeface="Slack-Lato"/>
              </a:rPr>
              <a:t> </a:t>
            </a:r>
            <a:r>
              <a:rPr lang="en-US" altLang="zh-CN" b="0" i="0" dirty="0">
                <a:solidFill>
                  <a:srgbClr val="1D1C1D"/>
                </a:solidFill>
                <a:effectLst/>
                <a:latin typeface="Slack-Lato"/>
              </a:rPr>
              <a:t>circuits</a:t>
            </a:r>
            <a:r>
              <a:rPr lang="zh-CN" altLang="en-US" b="0" i="0" dirty="0">
                <a:solidFill>
                  <a:srgbClr val="1D1C1D"/>
                </a:solidFill>
                <a:effectLst/>
                <a:latin typeface="Slack-Lato"/>
              </a:rPr>
              <a:t> </a:t>
            </a:r>
            <a:r>
              <a:rPr lang="en-US" b="0" i="0" dirty="0">
                <a:solidFill>
                  <a:srgbClr val="1D1C1D"/>
                </a:solidFill>
                <a:effectLst/>
                <a:latin typeface="Slack-Lato"/>
              </a:rPr>
              <a:t>to accelerate comput</a:t>
            </a:r>
            <a:r>
              <a:rPr lang="en-US" altLang="zh-CN" b="0" i="0" dirty="0">
                <a:solidFill>
                  <a:srgbClr val="1D1C1D"/>
                </a:solidFill>
                <a:effectLst/>
                <a:latin typeface="Slack-Lato"/>
              </a:rPr>
              <a:t>ing.</a:t>
            </a:r>
            <a:r>
              <a:rPr lang="zh-CN" altLang="en-US" b="0" i="0" dirty="0">
                <a:solidFill>
                  <a:srgbClr val="1D1C1D"/>
                </a:solidFill>
                <a:effectLst/>
                <a:latin typeface="Slack-Lato"/>
              </a:rPr>
              <a:t> </a:t>
            </a:r>
            <a:r>
              <a:rPr lang="en-US" altLang="zh-CN" b="0" i="0" dirty="0">
                <a:solidFill>
                  <a:srgbClr val="1D1C1D"/>
                </a:solidFill>
                <a:effectLst/>
                <a:latin typeface="Slack-Lato"/>
              </a:rPr>
              <a:t>Besides</a:t>
            </a:r>
            <a:r>
              <a:rPr lang="zh-CN" altLang="en-US" b="0" i="0" dirty="0">
                <a:solidFill>
                  <a:srgbClr val="1D1C1D"/>
                </a:solidFill>
                <a:effectLst/>
                <a:latin typeface="Slack-Lato"/>
              </a:rPr>
              <a:t> </a:t>
            </a:r>
            <a:r>
              <a:rPr lang="en-US" altLang="zh-CN" b="0" i="0" dirty="0">
                <a:solidFill>
                  <a:srgbClr val="1D1C1D"/>
                </a:solidFill>
                <a:effectLst/>
                <a:latin typeface="Slack-Lato"/>
              </a:rPr>
              <a:t>hardware</a:t>
            </a:r>
            <a:r>
              <a:rPr lang="zh-CN" altLang="en-US" b="0" i="0" dirty="0">
                <a:solidFill>
                  <a:srgbClr val="1D1C1D"/>
                </a:solidFill>
                <a:effectLst/>
                <a:latin typeface="Slack-Lato"/>
              </a:rPr>
              <a:t> </a:t>
            </a:r>
            <a:r>
              <a:rPr lang="en-US" altLang="zh-CN" b="0" i="0" dirty="0">
                <a:solidFill>
                  <a:srgbClr val="1D1C1D"/>
                </a:solidFill>
                <a:effectLst/>
                <a:latin typeface="Slack-Lato"/>
              </a:rPr>
              <a:t>systems,</a:t>
            </a:r>
            <a:r>
              <a:rPr lang="zh-CN" altLang="en-US" b="0" i="0" dirty="0">
                <a:solidFill>
                  <a:srgbClr val="1D1C1D"/>
                </a:solidFill>
                <a:effectLst/>
                <a:latin typeface="Slack-Lato"/>
              </a:rPr>
              <a:t> </a:t>
            </a:r>
            <a:r>
              <a:rPr lang="en-US" altLang="zh-CN" b="0" i="0" dirty="0">
                <a:solidFill>
                  <a:srgbClr val="1D1C1D"/>
                </a:solidFill>
                <a:effectLst/>
                <a:latin typeface="Slack-Lato"/>
              </a:rPr>
              <a:t>software</a:t>
            </a:r>
            <a:r>
              <a:rPr lang="zh-CN" altLang="en-US" b="0" i="0" dirty="0">
                <a:solidFill>
                  <a:srgbClr val="1D1C1D"/>
                </a:solidFill>
                <a:effectLst/>
                <a:latin typeface="Slack-Lato"/>
              </a:rPr>
              <a:t> </a:t>
            </a:r>
            <a:r>
              <a:rPr lang="en-US" altLang="zh-CN" b="0" i="0" dirty="0">
                <a:solidFill>
                  <a:srgbClr val="1D1C1D"/>
                </a:solidFill>
                <a:effectLst/>
                <a:latin typeface="Slack-Lato"/>
              </a:rPr>
              <a:t>systems</a:t>
            </a:r>
            <a:r>
              <a:rPr lang="zh-CN" altLang="en-US" b="0" i="0" dirty="0">
                <a:solidFill>
                  <a:srgbClr val="1D1C1D"/>
                </a:solidFill>
                <a:effectLst/>
                <a:latin typeface="Slack-Lato"/>
              </a:rPr>
              <a:t> </a:t>
            </a:r>
            <a:r>
              <a:rPr lang="en-US" altLang="zh-CN" b="0" i="0" dirty="0">
                <a:solidFill>
                  <a:srgbClr val="1D1C1D"/>
                </a:solidFill>
                <a:effectLst/>
                <a:latin typeface="Slack-Lato"/>
              </a:rPr>
              <a:t>are</a:t>
            </a:r>
            <a:r>
              <a:rPr lang="zh-CN" altLang="en-US" b="0" i="0" dirty="0">
                <a:solidFill>
                  <a:srgbClr val="1D1C1D"/>
                </a:solidFill>
                <a:effectLst/>
                <a:latin typeface="Slack-Lato"/>
              </a:rPr>
              <a:t> </a:t>
            </a:r>
            <a:r>
              <a:rPr lang="en-US" altLang="zh-CN" b="0" i="0" dirty="0">
                <a:solidFill>
                  <a:srgbClr val="1D1C1D"/>
                </a:solidFill>
                <a:effectLst/>
                <a:latin typeface="Slack-Lato"/>
              </a:rPr>
              <a:t>also</a:t>
            </a:r>
            <a:r>
              <a:rPr lang="zh-CN" altLang="en-US" b="0" i="0" dirty="0">
                <a:solidFill>
                  <a:srgbClr val="1D1C1D"/>
                </a:solidFill>
                <a:effectLst/>
                <a:latin typeface="Slack-Lato"/>
              </a:rPr>
              <a:t> </a:t>
            </a:r>
            <a:r>
              <a:rPr lang="en-US" altLang="zh-CN" b="0" i="0" dirty="0">
                <a:solidFill>
                  <a:srgbClr val="1D1C1D"/>
                </a:solidFill>
                <a:effectLst/>
                <a:latin typeface="Slack-Lato"/>
              </a:rPr>
              <a:t>highly</a:t>
            </a:r>
            <a:r>
              <a:rPr lang="zh-CN" altLang="en-US" b="0" i="0" dirty="0">
                <a:solidFill>
                  <a:srgbClr val="1D1C1D"/>
                </a:solidFill>
                <a:effectLst/>
                <a:latin typeface="Slack-Lato"/>
              </a:rPr>
              <a:t> </a:t>
            </a:r>
            <a:r>
              <a:rPr lang="en-US" altLang="zh-CN" b="0" i="0" dirty="0">
                <a:solidFill>
                  <a:srgbClr val="1D1C1D"/>
                </a:solidFill>
                <a:effectLst/>
                <a:latin typeface="Slack-Lato"/>
              </a:rPr>
              <a:t>diverse</a:t>
            </a:r>
            <a:r>
              <a:rPr lang="zh-CN" altLang="en-US" b="0" i="0" dirty="0">
                <a:solidFill>
                  <a:srgbClr val="1D1C1D"/>
                </a:solidFill>
                <a:effectLst/>
                <a:latin typeface="Slack-Lato"/>
              </a:rPr>
              <a:t> </a:t>
            </a:r>
            <a:r>
              <a:rPr lang="en-US" altLang="zh-CN" b="0" i="0" dirty="0">
                <a:solidFill>
                  <a:srgbClr val="1D1C1D"/>
                </a:solidFill>
                <a:effectLst/>
                <a:latin typeface="Slack-Lato"/>
              </a:rPr>
              <a:t>and</a:t>
            </a:r>
            <a:r>
              <a:rPr lang="zh-CN" altLang="en-US" b="0" i="0" dirty="0">
                <a:solidFill>
                  <a:srgbClr val="1D1C1D"/>
                </a:solidFill>
                <a:effectLst/>
                <a:latin typeface="Slack-Lato"/>
              </a:rPr>
              <a:t> </a:t>
            </a:r>
            <a:r>
              <a:rPr lang="en-US" altLang="zh-CN" b="0" i="0" dirty="0">
                <a:solidFill>
                  <a:srgbClr val="1D1C1D"/>
                </a:solidFill>
                <a:effectLst/>
                <a:latin typeface="Slack-Lato"/>
              </a:rPr>
              <a:t>configurable</a:t>
            </a:r>
            <a:r>
              <a:rPr lang="zh-CN" altLang="en-US" b="0" i="0" dirty="0">
                <a:solidFill>
                  <a:srgbClr val="1D1C1D"/>
                </a:solidFill>
                <a:effectLst/>
                <a:latin typeface="Slack-Lato"/>
              </a:rPr>
              <a:t> </a:t>
            </a:r>
            <a:r>
              <a:rPr lang="en-US" altLang="zh-CN" b="0" i="0" dirty="0">
                <a:solidFill>
                  <a:srgbClr val="1D1C1D"/>
                </a:solidFill>
                <a:effectLst/>
                <a:latin typeface="Slack-Lato"/>
              </a:rPr>
              <a:t>that</a:t>
            </a:r>
            <a:r>
              <a:rPr lang="zh-CN" altLang="en-US" b="0" i="0" dirty="0">
                <a:solidFill>
                  <a:srgbClr val="1D1C1D"/>
                </a:solidFill>
                <a:effectLst/>
                <a:latin typeface="Slack-Lato"/>
              </a:rPr>
              <a:t> </a:t>
            </a:r>
            <a:r>
              <a:rPr lang="en-US" altLang="zh-CN" b="0" i="0" dirty="0">
                <a:solidFill>
                  <a:srgbClr val="1D1C1D"/>
                </a:solidFill>
                <a:effectLst/>
                <a:latin typeface="Slack-Lato"/>
              </a:rPr>
              <a:t>have</a:t>
            </a:r>
            <a:r>
              <a:rPr lang="zh-CN" altLang="en-US" b="0" i="0" dirty="0">
                <a:solidFill>
                  <a:srgbClr val="1D1C1D"/>
                </a:solidFill>
                <a:effectLst/>
                <a:latin typeface="Slack-Lato"/>
              </a:rPr>
              <a:t> </a:t>
            </a:r>
            <a:r>
              <a:rPr lang="en-US" altLang="zh-CN" b="0" i="0" dirty="0">
                <a:solidFill>
                  <a:srgbClr val="1D1C1D"/>
                </a:solidFill>
                <a:effectLst/>
                <a:latin typeface="Slack-Lato"/>
              </a:rPr>
              <a:t>hundreds</a:t>
            </a:r>
            <a:r>
              <a:rPr lang="zh-CN" altLang="en-US" b="0" i="0" dirty="0">
                <a:solidFill>
                  <a:srgbClr val="1D1C1D"/>
                </a:solidFill>
                <a:effectLst/>
                <a:latin typeface="Slack-Lato"/>
              </a:rPr>
              <a:t> </a:t>
            </a:r>
            <a:r>
              <a:rPr lang="en-US" altLang="zh-CN" b="0" i="0" dirty="0">
                <a:solidFill>
                  <a:srgbClr val="1D1C1D"/>
                </a:solidFill>
                <a:effectLst/>
                <a:latin typeface="Slack-Lato"/>
              </a:rPr>
              <a:t>of</a:t>
            </a:r>
            <a:r>
              <a:rPr lang="zh-CN" altLang="en-US" b="0" i="0" dirty="0">
                <a:solidFill>
                  <a:srgbClr val="1D1C1D"/>
                </a:solidFill>
                <a:effectLst/>
                <a:latin typeface="Slack-Lato"/>
              </a:rPr>
              <a:t> </a:t>
            </a:r>
            <a:r>
              <a:rPr lang="en-US" altLang="zh-CN" b="0" i="0" dirty="0">
                <a:solidFill>
                  <a:srgbClr val="1D1C1D"/>
                </a:solidFill>
                <a:effectLst/>
                <a:latin typeface="Slack-Lato"/>
              </a:rPr>
              <a:t>configuration</a:t>
            </a:r>
            <a:r>
              <a:rPr lang="zh-CN" altLang="en-US" b="0" i="0" dirty="0">
                <a:solidFill>
                  <a:srgbClr val="1D1C1D"/>
                </a:solidFill>
                <a:effectLst/>
                <a:latin typeface="Slack-Lato"/>
              </a:rPr>
              <a:t> </a:t>
            </a:r>
            <a:r>
              <a:rPr lang="en-US" altLang="zh-CN" b="0" i="0" dirty="0">
                <a:solidFill>
                  <a:srgbClr val="1D1C1D"/>
                </a:solidFill>
                <a:effectLst/>
                <a:latin typeface="Slack-Lato"/>
              </a:rPr>
              <a:t>parameters,</a:t>
            </a:r>
            <a:r>
              <a:rPr lang="zh-CN" altLang="en-US" b="0" i="0" dirty="0">
                <a:solidFill>
                  <a:srgbClr val="1D1C1D"/>
                </a:solidFill>
                <a:effectLst/>
                <a:latin typeface="Slack-Lato"/>
              </a:rPr>
              <a:t> </a:t>
            </a:r>
            <a:r>
              <a:rPr lang="en-US" altLang="zh-CN" b="0" i="0" dirty="0">
                <a:solidFill>
                  <a:srgbClr val="1D1C1D"/>
                </a:solidFill>
                <a:effectLst/>
                <a:latin typeface="Slack-Lato"/>
              </a:rPr>
              <a:t>which</a:t>
            </a:r>
            <a:r>
              <a:rPr lang="zh-CN" altLang="en-US" b="0" i="0" dirty="0">
                <a:solidFill>
                  <a:srgbClr val="1D1C1D"/>
                </a:solidFill>
                <a:effectLst/>
                <a:latin typeface="Slack-Lato"/>
              </a:rPr>
              <a:t> </a:t>
            </a:r>
            <a:r>
              <a:rPr lang="en-US" altLang="zh-CN" b="0" i="0" dirty="0">
                <a:solidFill>
                  <a:srgbClr val="1D1C1D"/>
                </a:solidFill>
                <a:effectLst/>
                <a:latin typeface="Slack-Lato"/>
              </a:rPr>
              <a:t>are</a:t>
            </a:r>
            <a:r>
              <a:rPr lang="zh-CN" altLang="en-US" b="0" i="0" dirty="0">
                <a:solidFill>
                  <a:srgbClr val="1D1C1D"/>
                </a:solidFill>
                <a:effectLst/>
                <a:latin typeface="Slack-Lato"/>
              </a:rPr>
              <a:t> </a:t>
            </a:r>
            <a:r>
              <a:rPr lang="en-US" altLang="zh-CN" b="0" i="0" dirty="0">
                <a:solidFill>
                  <a:srgbClr val="1D1C1D"/>
                </a:solidFill>
                <a:effectLst/>
                <a:latin typeface="Slack-Lato"/>
              </a:rPr>
              <a:t>impossible</a:t>
            </a:r>
            <a:r>
              <a:rPr lang="zh-CN" altLang="en-US" b="0" i="0" dirty="0">
                <a:solidFill>
                  <a:srgbClr val="1D1C1D"/>
                </a:solidFill>
                <a:effectLst/>
                <a:latin typeface="Slack-Lato"/>
              </a:rPr>
              <a:t> </a:t>
            </a:r>
            <a:r>
              <a:rPr lang="en-US" altLang="zh-CN" b="0" i="0" dirty="0">
                <a:solidFill>
                  <a:srgbClr val="1D1C1D"/>
                </a:solidFill>
                <a:effectLst/>
                <a:latin typeface="Slack-Lato"/>
              </a:rPr>
              <a:t>to</a:t>
            </a:r>
            <a:r>
              <a:rPr lang="zh-CN" altLang="en-US" b="0" i="0" dirty="0">
                <a:solidFill>
                  <a:srgbClr val="1D1C1D"/>
                </a:solidFill>
                <a:effectLst/>
                <a:latin typeface="Slack-Lato"/>
              </a:rPr>
              <a:t> </a:t>
            </a:r>
            <a:r>
              <a:rPr lang="en-US" altLang="zh-CN" b="0" i="0" dirty="0">
                <a:solidFill>
                  <a:srgbClr val="1D1C1D"/>
                </a:solidFill>
                <a:effectLst/>
                <a:latin typeface="Slack-Lato"/>
              </a:rPr>
              <a:t>tune</a:t>
            </a:r>
            <a:r>
              <a:rPr lang="zh-CN" altLang="en-US" b="0" i="0" dirty="0">
                <a:solidFill>
                  <a:srgbClr val="1D1C1D"/>
                </a:solidFill>
                <a:effectLst/>
                <a:latin typeface="Slack-Lato"/>
              </a:rPr>
              <a:t> </a:t>
            </a:r>
            <a:r>
              <a:rPr lang="en-US" altLang="zh-CN" b="0" i="0" dirty="0">
                <a:solidFill>
                  <a:srgbClr val="1D1C1D"/>
                </a:solidFill>
                <a:effectLst/>
                <a:latin typeface="Slack-Lato"/>
              </a:rPr>
              <a:t>them</a:t>
            </a:r>
            <a:r>
              <a:rPr lang="zh-CN" altLang="en-US" b="0" i="0" dirty="0">
                <a:solidFill>
                  <a:srgbClr val="1D1C1D"/>
                </a:solidFill>
                <a:effectLst/>
                <a:latin typeface="Slack-Lato"/>
              </a:rPr>
              <a:t> </a:t>
            </a:r>
            <a:r>
              <a:rPr lang="en-US" altLang="zh-CN" b="0" i="0" dirty="0">
                <a:solidFill>
                  <a:srgbClr val="1D1C1D"/>
                </a:solidFill>
                <a:effectLst/>
                <a:latin typeface="Slack-Lato"/>
              </a:rPr>
              <a:t>manually.</a:t>
            </a:r>
            <a:r>
              <a:rPr lang="zh-CN" altLang="en-US" b="0" i="0" dirty="0">
                <a:solidFill>
                  <a:srgbClr val="1D1C1D"/>
                </a:solidFill>
                <a:effectLst/>
                <a:latin typeface="Slack-Lato"/>
              </a:rPr>
              <a:t> </a:t>
            </a:r>
            <a:r>
              <a:rPr lang="en-US" altLang="zh-CN" b="0" i="0" dirty="0">
                <a:solidFill>
                  <a:srgbClr val="1D1C1D"/>
                </a:solidFill>
                <a:effectLst/>
                <a:latin typeface="Slack-Lato"/>
              </a:rPr>
              <a:t>In</a:t>
            </a:r>
            <a:r>
              <a:rPr lang="zh-CN" altLang="en-US" b="0" i="0" dirty="0">
                <a:solidFill>
                  <a:srgbClr val="1D1C1D"/>
                </a:solidFill>
                <a:effectLst/>
                <a:latin typeface="Slack-Lato"/>
              </a:rPr>
              <a:t> </a:t>
            </a:r>
            <a:r>
              <a:rPr lang="en-US" altLang="zh-CN" b="0" i="0" dirty="0">
                <a:solidFill>
                  <a:srgbClr val="1D1C1D"/>
                </a:solidFill>
                <a:effectLst/>
                <a:latin typeface="Slack-Lato"/>
              </a:rPr>
              <a:t>addition,</a:t>
            </a:r>
            <a:r>
              <a:rPr lang="zh-CN" altLang="en-US" b="0" i="0" dirty="0">
                <a:solidFill>
                  <a:srgbClr val="1D1C1D"/>
                </a:solidFill>
                <a:effectLst/>
                <a:latin typeface="Slack-Lato"/>
              </a:rPr>
              <a:t> </a:t>
            </a:r>
            <a:r>
              <a:rPr lang="en-US" altLang="zh-CN" b="0" i="0" dirty="0">
                <a:solidFill>
                  <a:srgbClr val="1D1C1D"/>
                </a:solidFill>
                <a:effectLst/>
                <a:latin typeface="Slack-Lato"/>
              </a:rPr>
              <a:t>modern</a:t>
            </a:r>
            <a:r>
              <a:rPr lang="zh-CN" altLang="en-US" b="0" i="0" dirty="0">
                <a:solidFill>
                  <a:srgbClr val="1D1C1D"/>
                </a:solidFill>
                <a:effectLst/>
                <a:latin typeface="Slack-Lato"/>
              </a:rPr>
              <a:t> </a:t>
            </a:r>
            <a:r>
              <a:rPr lang="en-US" altLang="zh-CN" b="0" i="0" dirty="0">
                <a:solidFill>
                  <a:srgbClr val="1D1C1D"/>
                </a:solidFill>
                <a:effectLst/>
                <a:latin typeface="Slack-Lato"/>
              </a:rPr>
              <a:t>computing</a:t>
            </a:r>
            <a:r>
              <a:rPr lang="zh-CN" altLang="en-US" b="0" i="0" dirty="0">
                <a:solidFill>
                  <a:srgbClr val="1D1C1D"/>
                </a:solidFill>
                <a:effectLst/>
                <a:latin typeface="Slack-Lato"/>
              </a:rPr>
              <a:t> </a:t>
            </a:r>
            <a:r>
              <a:rPr lang="en-US" altLang="zh-CN" b="0" i="0" dirty="0">
                <a:solidFill>
                  <a:srgbClr val="1D1C1D"/>
                </a:solidFill>
                <a:effectLst/>
                <a:latin typeface="Slack-Lato"/>
              </a:rPr>
              <a:t>systems</a:t>
            </a:r>
            <a:r>
              <a:rPr lang="zh-CN" altLang="en-US" b="0" i="0" dirty="0">
                <a:solidFill>
                  <a:srgbClr val="1D1C1D"/>
                </a:solidFill>
                <a:effectLst/>
                <a:latin typeface="Slack-Lato"/>
              </a:rPr>
              <a:t> </a:t>
            </a:r>
            <a:r>
              <a:rPr lang="en-US" altLang="zh-CN" b="0" i="0" dirty="0">
                <a:solidFill>
                  <a:srgbClr val="1D1C1D"/>
                </a:solidFill>
                <a:effectLst/>
                <a:latin typeface="Slack-Lato"/>
              </a:rPr>
              <a:t>must</a:t>
            </a:r>
            <a:r>
              <a:rPr lang="zh-CN" altLang="en-US" b="0" i="0" dirty="0">
                <a:solidFill>
                  <a:srgbClr val="1D1C1D"/>
                </a:solidFill>
                <a:effectLst/>
                <a:latin typeface="Slack-Lato"/>
              </a:rPr>
              <a:t> </a:t>
            </a:r>
            <a:r>
              <a:rPr lang="en-US" altLang="zh-CN" b="0" i="0" dirty="0">
                <a:solidFill>
                  <a:srgbClr val="1D1C1D"/>
                </a:solidFill>
                <a:effectLst/>
                <a:latin typeface="Slack-Lato"/>
              </a:rPr>
              <a:t>meet</a:t>
            </a:r>
            <a:r>
              <a:rPr lang="zh-CN" altLang="en-US" b="0" i="0" dirty="0">
                <a:solidFill>
                  <a:srgbClr val="1D1C1D"/>
                </a:solidFill>
                <a:effectLst/>
                <a:latin typeface="Slack-Lato"/>
              </a:rPr>
              <a:t> </a:t>
            </a:r>
            <a:r>
              <a:rPr lang="en-US" altLang="zh-CN" b="0" i="0" dirty="0">
                <a:solidFill>
                  <a:srgbClr val="1D1C1D"/>
                </a:solidFill>
                <a:effectLst/>
                <a:latin typeface="Slack-Lato"/>
              </a:rPr>
              <a:t>multiple</a:t>
            </a:r>
            <a:r>
              <a:rPr lang="zh-CN" altLang="en-US" b="0" i="0" dirty="0">
                <a:solidFill>
                  <a:srgbClr val="1D1C1D"/>
                </a:solidFill>
                <a:effectLst/>
                <a:latin typeface="Slack-Lato"/>
              </a:rPr>
              <a:t> </a:t>
            </a:r>
            <a:r>
              <a:rPr lang="en-US" altLang="zh-CN" b="0" i="0" dirty="0">
                <a:solidFill>
                  <a:srgbClr val="1D1C1D"/>
                </a:solidFill>
                <a:effectLst/>
                <a:latin typeface="Slack-Lato"/>
              </a:rPr>
              <a:t>and</a:t>
            </a:r>
            <a:r>
              <a:rPr lang="zh-CN" altLang="en-US" b="0" i="0" dirty="0">
                <a:solidFill>
                  <a:srgbClr val="1D1C1D"/>
                </a:solidFill>
                <a:effectLst/>
                <a:latin typeface="Slack-Lato"/>
              </a:rPr>
              <a:t> </a:t>
            </a:r>
            <a:r>
              <a:rPr lang="en-US" altLang="zh-CN" b="0" i="0" dirty="0">
                <a:solidFill>
                  <a:srgbClr val="1D1C1D"/>
                </a:solidFill>
                <a:effectLst/>
                <a:latin typeface="Slack-Lato"/>
              </a:rPr>
              <a:t>even</a:t>
            </a:r>
            <a:r>
              <a:rPr lang="zh-CN" altLang="en-US" b="0" i="0" dirty="0">
                <a:solidFill>
                  <a:srgbClr val="1D1C1D"/>
                </a:solidFill>
                <a:effectLst/>
                <a:latin typeface="Slack-Lato"/>
              </a:rPr>
              <a:t> </a:t>
            </a:r>
            <a:r>
              <a:rPr lang="en-US" altLang="zh-CN" b="0" i="0" dirty="0">
                <a:solidFill>
                  <a:srgbClr val="1D1C1D"/>
                </a:solidFill>
                <a:effectLst/>
                <a:latin typeface="Slack-Lato"/>
              </a:rPr>
              <a:t>conflicting</a:t>
            </a:r>
            <a:r>
              <a:rPr lang="zh-CN" altLang="en-US" b="0" i="0" dirty="0">
                <a:solidFill>
                  <a:srgbClr val="1D1C1D"/>
                </a:solidFill>
                <a:effectLst/>
                <a:latin typeface="Slack-Lato"/>
              </a:rPr>
              <a:t> </a:t>
            </a:r>
            <a:r>
              <a:rPr lang="en-US" altLang="zh-CN" b="0" i="0" dirty="0">
                <a:solidFill>
                  <a:srgbClr val="1D1C1D"/>
                </a:solidFill>
                <a:effectLst/>
                <a:latin typeface="Slack-Lato"/>
              </a:rPr>
              <a:t>systems’</a:t>
            </a:r>
            <a:r>
              <a:rPr lang="zh-CN" altLang="en-US" b="0" i="0" dirty="0">
                <a:solidFill>
                  <a:srgbClr val="1D1C1D"/>
                </a:solidFill>
                <a:effectLst/>
                <a:latin typeface="Slack-Lato"/>
              </a:rPr>
              <a:t> </a:t>
            </a:r>
            <a:r>
              <a:rPr lang="en-US" altLang="zh-CN" b="0" i="0" dirty="0">
                <a:solidFill>
                  <a:srgbClr val="1D1C1D"/>
                </a:solidFill>
                <a:effectLst/>
                <a:latin typeface="Slack-Lato"/>
              </a:rPr>
              <a:t>goals</a:t>
            </a:r>
            <a:r>
              <a:rPr lang="zh-CN" altLang="en-US" b="0" i="0" dirty="0">
                <a:solidFill>
                  <a:srgbClr val="1D1C1D"/>
                </a:solidFill>
                <a:effectLst/>
                <a:latin typeface="Slack-Lato"/>
              </a:rPr>
              <a:t> </a:t>
            </a:r>
            <a:r>
              <a:rPr lang="en-US" altLang="zh-CN" b="0" i="0" dirty="0">
                <a:solidFill>
                  <a:srgbClr val="1D1C1D"/>
                </a:solidFill>
                <a:effectLst/>
                <a:latin typeface="Slack-Lato"/>
              </a:rPr>
              <a:t>such</a:t>
            </a:r>
            <a:r>
              <a:rPr lang="zh-CN" altLang="en-US" b="0" i="0" dirty="0">
                <a:solidFill>
                  <a:srgbClr val="1D1C1D"/>
                </a:solidFill>
                <a:effectLst/>
                <a:latin typeface="Slack-Lato"/>
              </a:rPr>
              <a:t> </a:t>
            </a:r>
            <a:r>
              <a:rPr lang="en-US" altLang="zh-CN" b="0" i="0" dirty="0">
                <a:solidFill>
                  <a:srgbClr val="1D1C1D"/>
                </a:solidFill>
                <a:effectLst/>
                <a:latin typeface="Slack-Lato"/>
              </a:rPr>
              <a:t>as</a:t>
            </a:r>
            <a:r>
              <a:rPr lang="zh-CN" altLang="en-US" b="0" i="0" dirty="0">
                <a:solidFill>
                  <a:srgbClr val="1D1C1D"/>
                </a:solidFill>
                <a:effectLst/>
                <a:latin typeface="Slack-Lato"/>
              </a:rPr>
              <a:t> </a:t>
            </a:r>
            <a:r>
              <a:rPr lang="en-US" altLang="zh-CN" b="0" i="0" dirty="0">
                <a:solidFill>
                  <a:srgbClr val="1D1C1D"/>
                </a:solidFill>
                <a:effectLst/>
                <a:latin typeface="Slack-Lato"/>
              </a:rPr>
              <a:t>performance,</a:t>
            </a:r>
            <a:r>
              <a:rPr lang="zh-CN" altLang="en-US" b="0" i="0" dirty="0">
                <a:solidFill>
                  <a:srgbClr val="1D1C1D"/>
                </a:solidFill>
                <a:effectLst/>
                <a:latin typeface="Slack-Lato"/>
              </a:rPr>
              <a:t> </a:t>
            </a:r>
            <a:r>
              <a:rPr lang="en-US" altLang="zh-CN" b="0" i="0" dirty="0">
                <a:solidFill>
                  <a:srgbClr val="1D1C1D"/>
                </a:solidFill>
                <a:effectLst/>
                <a:latin typeface="Slack-Lato"/>
              </a:rPr>
              <a:t>energy,</a:t>
            </a:r>
            <a:r>
              <a:rPr lang="zh-CN" altLang="en-US" b="0" i="0" dirty="0">
                <a:solidFill>
                  <a:srgbClr val="1D1C1D"/>
                </a:solidFill>
                <a:effectLst/>
                <a:latin typeface="Slack-Lato"/>
              </a:rPr>
              <a:t> </a:t>
            </a:r>
            <a:r>
              <a:rPr lang="en-US" altLang="zh-CN" b="0" i="0" dirty="0">
                <a:solidFill>
                  <a:srgbClr val="1D1C1D"/>
                </a:solidFill>
                <a:effectLst/>
                <a:latin typeface="Slack-Lato"/>
              </a:rPr>
              <a:t>accuracy, and</a:t>
            </a:r>
            <a:r>
              <a:rPr lang="zh-CN" altLang="en-US" b="0" i="0" dirty="0">
                <a:solidFill>
                  <a:srgbClr val="1D1C1D"/>
                </a:solidFill>
                <a:effectLst/>
                <a:latin typeface="Slack-Lato"/>
              </a:rPr>
              <a:t> </a:t>
            </a:r>
            <a:r>
              <a:rPr lang="en-US" altLang="zh-CN" b="0" i="0" dirty="0">
                <a:solidFill>
                  <a:srgbClr val="1D1C1D"/>
                </a:solidFill>
                <a:effectLst/>
                <a:latin typeface="Slack-Lato"/>
              </a:rPr>
              <a:t>security.</a:t>
            </a:r>
            <a:r>
              <a:rPr lang="zh-CN" altLang="en-US" b="0" i="0" dirty="0">
                <a:solidFill>
                  <a:srgbClr val="1D1C1D"/>
                </a:solidFill>
                <a:effectLst/>
                <a:latin typeface="Slack-Lato"/>
              </a:rPr>
              <a:t> </a:t>
            </a:r>
            <a:r>
              <a:rPr lang="en-US" altLang="zh-CN" b="0" i="0" dirty="0">
                <a:solidFill>
                  <a:srgbClr val="1D1C1D"/>
                </a:solidFill>
                <a:effectLst/>
                <a:latin typeface="Slack-Lato"/>
              </a:rPr>
              <a:t>All</a:t>
            </a:r>
            <a:r>
              <a:rPr lang="zh-CN" altLang="en-US" b="0" i="0" dirty="0">
                <a:solidFill>
                  <a:srgbClr val="1D1C1D"/>
                </a:solidFill>
                <a:effectLst/>
                <a:latin typeface="Slack-Lato"/>
              </a:rPr>
              <a:t> </a:t>
            </a:r>
            <a:r>
              <a:rPr lang="en-US" altLang="zh-CN" b="0" i="0" dirty="0">
                <a:solidFill>
                  <a:srgbClr val="1D1C1D"/>
                </a:solidFill>
                <a:effectLst/>
                <a:latin typeface="Slack-Lato"/>
              </a:rPr>
              <a:t>these</a:t>
            </a:r>
            <a:r>
              <a:rPr lang="zh-CN" altLang="en-US" b="0" i="0" dirty="0">
                <a:solidFill>
                  <a:srgbClr val="1D1C1D"/>
                </a:solidFill>
                <a:effectLst/>
                <a:latin typeface="Slack-Lato"/>
              </a:rPr>
              <a:t> </a:t>
            </a:r>
            <a:r>
              <a:rPr lang="en-US" altLang="zh-CN" b="0" i="0" dirty="0">
                <a:solidFill>
                  <a:srgbClr val="1D1C1D"/>
                </a:solidFill>
                <a:effectLst/>
                <a:latin typeface="Slack-Lato"/>
              </a:rPr>
              <a:t>complexities</a:t>
            </a:r>
            <a:r>
              <a:rPr lang="zh-CN" altLang="en-US" b="0" i="0" dirty="0">
                <a:solidFill>
                  <a:srgbClr val="1D1C1D"/>
                </a:solidFill>
                <a:effectLst/>
                <a:latin typeface="Slack-Lato"/>
              </a:rPr>
              <a:t> </a:t>
            </a:r>
            <a:r>
              <a:rPr lang="en-US" altLang="zh-CN" b="0" i="0" dirty="0">
                <a:solidFill>
                  <a:srgbClr val="1D1C1D"/>
                </a:solidFill>
                <a:effectLst/>
                <a:latin typeface="Slack-Lato"/>
              </a:rPr>
              <a:t>from</a:t>
            </a:r>
            <a:r>
              <a:rPr lang="zh-CN" altLang="en-US" b="0" i="0" dirty="0">
                <a:solidFill>
                  <a:srgbClr val="1D1C1D"/>
                </a:solidFill>
                <a:effectLst/>
                <a:latin typeface="Slack-Lato"/>
              </a:rPr>
              <a:t> </a:t>
            </a:r>
            <a:r>
              <a:rPr lang="en-US" altLang="zh-CN" b="0" i="0" dirty="0">
                <a:solidFill>
                  <a:srgbClr val="1D1C1D"/>
                </a:solidFill>
                <a:effectLst/>
                <a:latin typeface="Slack-Lato"/>
              </a:rPr>
              <a:t>hardware</a:t>
            </a:r>
            <a:r>
              <a:rPr lang="zh-CN" altLang="en-US" b="0" i="0" dirty="0">
                <a:solidFill>
                  <a:srgbClr val="1D1C1D"/>
                </a:solidFill>
                <a:effectLst/>
                <a:latin typeface="Slack-Lato"/>
              </a:rPr>
              <a:t> </a:t>
            </a:r>
            <a:r>
              <a:rPr lang="en-US" altLang="zh-CN" b="0" i="0" dirty="0">
                <a:solidFill>
                  <a:srgbClr val="1D1C1D"/>
                </a:solidFill>
                <a:effectLst/>
                <a:latin typeface="Slack-Lato"/>
              </a:rPr>
              <a:t>and</a:t>
            </a:r>
            <a:r>
              <a:rPr lang="zh-CN" altLang="en-US" b="0" i="0" dirty="0">
                <a:solidFill>
                  <a:srgbClr val="1D1C1D"/>
                </a:solidFill>
                <a:effectLst/>
                <a:latin typeface="Slack-Lato"/>
              </a:rPr>
              <a:t> </a:t>
            </a:r>
            <a:r>
              <a:rPr lang="en-US" altLang="zh-CN" b="0" i="0" dirty="0">
                <a:solidFill>
                  <a:srgbClr val="1D1C1D"/>
                </a:solidFill>
                <a:effectLst/>
                <a:latin typeface="Slack-Lato"/>
              </a:rPr>
              <a:t>software</a:t>
            </a:r>
            <a:r>
              <a:rPr lang="zh-CN" altLang="en-US" b="0" i="0" dirty="0">
                <a:solidFill>
                  <a:srgbClr val="1D1C1D"/>
                </a:solidFill>
                <a:effectLst/>
                <a:latin typeface="Slack-Lato"/>
              </a:rPr>
              <a:t> </a:t>
            </a:r>
            <a:r>
              <a:rPr lang="en-US" altLang="zh-CN" b="0" i="0" dirty="0">
                <a:solidFill>
                  <a:srgbClr val="1D1C1D"/>
                </a:solidFill>
                <a:effectLst/>
                <a:latin typeface="Slack-Lato"/>
              </a:rPr>
              <a:t>systems</a:t>
            </a:r>
            <a:r>
              <a:rPr lang="zh-CN" altLang="en-US" b="0" i="0" dirty="0">
                <a:solidFill>
                  <a:srgbClr val="1D1C1D"/>
                </a:solidFill>
                <a:effectLst/>
                <a:latin typeface="Slack-Lato"/>
              </a:rPr>
              <a:t> </a:t>
            </a:r>
            <a:r>
              <a:rPr lang="en-US" altLang="zh-CN" b="0" i="0" dirty="0">
                <a:solidFill>
                  <a:srgbClr val="1D1C1D"/>
                </a:solidFill>
                <a:effectLst/>
                <a:latin typeface="Slack-Lato"/>
              </a:rPr>
              <a:t>are</a:t>
            </a:r>
            <a:r>
              <a:rPr lang="zh-CN" altLang="en-US" b="0" i="0" dirty="0">
                <a:solidFill>
                  <a:srgbClr val="1D1C1D"/>
                </a:solidFill>
                <a:effectLst/>
                <a:latin typeface="Slack-Lato"/>
              </a:rPr>
              <a:t> </a:t>
            </a:r>
            <a:r>
              <a:rPr lang="en-US" altLang="zh-CN" b="0" i="0" dirty="0">
                <a:solidFill>
                  <a:srgbClr val="1D1C1D"/>
                </a:solidFill>
                <a:effectLst/>
                <a:latin typeface="Slack-Lato"/>
              </a:rPr>
              <a:t>up</a:t>
            </a:r>
            <a:r>
              <a:rPr lang="zh-CN" altLang="en-US" b="0" i="0" dirty="0">
                <a:solidFill>
                  <a:srgbClr val="1D1C1D"/>
                </a:solidFill>
                <a:effectLst/>
                <a:latin typeface="Slack-Lato"/>
              </a:rPr>
              <a:t> </a:t>
            </a:r>
            <a:r>
              <a:rPr lang="en-US" altLang="zh-CN" b="0" i="0" dirty="0">
                <a:solidFill>
                  <a:srgbClr val="1D1C1D"/>
                </a:solidFill>
                <a:effectLst/>
                <a:latin typeface="Slack-Lato"/>
              </a:rPr>
              <a:t>to</a:t>
            </a:r>
            <a:r>
              <a:rPr lang="zh-CN" altLang="en-US" b="0" i="0" dirty="0">
                <a:solidFill>
                  <a:srgbClr val="1D1C1D"/>
                </a:solidFill>
                <a:effectLst/>
                <a:latin typeface="Slack-Lato"/>
              </a:rPr>
              <a:t> </a:t>
            </a:r>
            <a:r>
              <a:rPr lang="en-US" altLang="zh-CN" b="0" i="0" dirty="0">
                <a:solidFill>
                  <a:srgbClr val="1D1C1D"/>
                </a:solidFill>
                <a:effectLst/>
                <a:latin typeface="Slack-Lato"/>
              </a:rPr>
              <a:t>users</a:t>
            </a:r>
            <a:r>
              <a:rPr lang="zh-CN" altLang="en-US" b="0" i="0" dirty="0">
                <a:solidFill>
                  <a:srgbClr val="1D1C1D"/>
                </a:solidFill>
                <a:effectLst/>
                <a:latin typeface="Slack-Lato"/>
              </a:rPr>
              <a:t> </a:t>
            </a:r>
            <a:r>
              <a:rPr lang="en-US" altLang="zh-CN" b="0" i="0" dirty="0">
                <a:solidFill>
                  <a:srgbClr val="1D1C1D"/>
                </a:solidFill>
                <a:effectLst/>
                <a:latin typeface="Slack-Lato"/>
              </a:rPr>
              <a:t>to</a:t>
            </a:r>
            <a:r>
              <a:rPr lang="zh-CN" altLang="en-US" b="0" i="0" dirty="0">
                <a:solidFill>
                  <a:srgbClr val="1D1C1D"/>
                </a:solidFill>
                <a:effectLst/>
                <a:latin typeface="Slack-Lato"/>
              </a:rPr>
              <a:t> </a:t>
            </a:r>
            <a:r>
              <a:rPr lang="en-US" altLang="zh-CN" b="0" i="0" dirty="0">
                <a:solidFill>
                  <a:srgbClr val="1D1C1D"/>
                </a:solidFill>
                <a:effectLst/>
                <a:latin typeface="Slack-Lato"/>
              </a:rPr>
              <a:t>manage</a:t>
            </a:r>
            <a:r>
              <a:rPr lang="zh-CN" altLang="en-US" b="0" i="0" dirty="0">
                <a:solidFill>
                  <a:srgbClr val="1D1C1D"/>
                </a:solidFill>
                <a:effectLst/>
                <a:latin typeface="Slack-Lato"/>
              </a:rPr>
              <a:t> </a:t>
            </a:r>
            <a:r>
              <a:rPr lang="en-US" altLang="zh-CN" b="0" i="0" dirty="0">
                <a:solidFill>
                  <a:srgbClr val="1D1C1D"/>
                </a:solidFill>
                <a:effectLst/>
                <a:latin typeface="Slack-Lato"/>
              </a:rPr>
              <a:t>to</a:t>
            </a:r>
            <a:r>
              <a:rPr lang="zh-CN" altLang="en-US" b="0" i="0" dirty="0">
                <a:solidFill>
                  <a:srgbClr val="1D1C1D"/>
                </a:solidFill>
                <a:effectLst/>
                <a:latin typeface="Slack-Lato"/>
              </a:rPr>
              <a:t> </a:t>
            </a:r>
            <a:r>
              <a:rPr lang="en-US" altLang="zh-CN" b="0" i="0" dirty="0">
                <a:solidFill>
                  <a:srgbClr val="1D1C1D"/>
                </a:solidFill>
                <a:effectLst/>
                <a:latin typeface="Slack-Lato"/>
              </a:rPr>
              <a:t>drive</a:t>
            </a:r>
            <a:r>
              <a:rPr lang="zh-CN" altLang="en-US" b="0" i="0" dirty="0">
                <a:solidFill>
                  <a:srgbClr val="1D1C1D"/>
                </a:solidFill>
                <a:effectLst/>
                <a:latin typeface="Slack-Lato"/>
              </a:rPr>
              <a:t> </a:t>
            </a:r>
            <a:r>
              <a:rPr lang="en-US" altLang="zh-CN" b="0" i="0" dirty="0">
                <a:solidFill>
                  <a:srgbClr val="1D1C1D"/>
                </a:solidFill>
                <a:effectLst/>
                <a:latin typeface="Slack-Lato"/>
              </a:rPr>
              <a:t>the</a:t>
            </a:r>
            <a:r>
              <a:rPr lang="zh-CN" altLang="en-US" b="0" i="0" dirty="0">
                <a:solidFill>
                  <a:srgbClr val="1D1C1D"/>
                </a:solidFill>
                <a:effectLst/>
                <a:latin typeface="Slack-Lato"/>
              </a:rPr>
              <a:t> </a:t>
            </a:r>
            <a:r>
              <a:rPr lang="en-US" altLang="zh-CN" b="0" i="0" dirty="0">
                <a:solidFill>
                  <a:srgbClr val="1D1C1D"/>
                </a:solidFill>
                <a:effectLst/>
                <a:latin typeface="Slack-Lato"/>
              </a:rPr>
              <a:t>system</a:t>
            </a:r>
            <a:r>
              <a:rPr lang="zh-CN" altLang="en-US" b="0" i="0" dirty="0">
                <a:solidFill>
                  <a:srgbClr val="1D1C1D"/>
                </a:solidFill>
                <a:effectLst/>
                <a:latin typeface="Slack-Lato"/>
              </a:rPr>
              <a:t> </a:t>
            </a:r>
            <a:r>
              <a:rPr lang="en-US" altLang="zh-CN" b="0" i="0" dirty="0">
                <a:solidFill>
                  <a:srgbClr val="1D1C1D"/>
                </a:solidFill>
                <a:effectLst/>
                <a:latin typeface="Slack-Lato"/>
              </a:rPr>
              <a:t>to</a:t>
            </a:r>
            <a:r>
              <a:rPr lang="zh-CN" altLang="en-US" b="0" i="0" dirty="0">
                <a:solidFill>
                  <a:srgbClr val="1D1C1D"/>
                </a:solidFill>
                <a:effectLst/>
                <a:latin typeface="Slack-Lato"/>
              </a:rPr>
              <a:t> </a:t>
            </a:r>
            <a:r>
              <a:rPr lang="en-US" altLang="zh-CN" b="0" i="0" dirty="0">
                <a:solidFill>
                  <a:srgbClr val="1D1C1D"/>
                </a:solidFill>
                <a:effectLst/>
                <a:latin typeface="Slack-Lato"/>
              </a:rPr>
              <a:t>its</a:t>
            </a:r>
            <a:r>
              <a:rPr lang="zh-CN" altLang="en-US" b="0" i="0" dirty="0">
                <a:solidFill>
                  <a:srgbClr val="1D1C1D"/>
                </a:solidFill>
                <a:effectLst/>
                <a:latin typeface="Slack-Lato"/>
              </a:rPr>
              <a:t> </a:t>
            </a:r>
            <a:r>
              <a:rPr lang="en-US" altLang="zh-CN" b="0" i="0" dirty="0">
                <a:solidFill>
                  <a:srgbClr val="1D1C1D"/>
                </a:solidFill>
                <a:effectLst/>
                <a:latin typeface="Slack-Lato"/>
              </a:rPr>
              <a:t>goals.</a:t>
            </a:r>
          </a:p>
        </p:txBody>
      </p:sp>
      <p:sp>
        <p:nvSpPr>
          <p:cNvPr id="4" name="Slide Number Placeholder 3"/>
          <p:cNvSpPr>
            <a:spLocks noGrp="1"/>
          </p:cNvSpPr>
          <p:nvPr>
            <p:ph type="sldNum" sz="quarter" idx="5"/>
          </p:nvPr>
        </p:nvSpPr>
        <p:spPr/>
        <p:txBody>
          <a:bodyPr/>
          <a:lstStyle/>
          <a:p>
            <a:fld id="{C3FCDCA4-00DB-534A-8351-F7DC0F96DE52}" type="slidenum">
              <a:rPr lang="en-US" smtClean="0"/>
              <a:t>3</a:t>
            </a:fld>
            <a:endParaRPr lang="en-US"/>
          </a:p>
        </p:txBody>
      </p:sp>
    </p:spTree>
    <p:extLst>
      <p:ext uri="{BB962C8B-B14F-4D97-AF65-F5344CB8AC3E}">
        <p14:creationId xmlns:p14="http://schemas.microsoft.com/office/powerpoint/2010/main" val="211579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Stragglers are rare, but extremely slow tasks within a job. For example, if 95% of tasks within a job have been completed, the remaining 5% unfinished tasks are stragglers. A variety of root causes can lead to stragglers such as load imbalance, resource constraints, scheduling issues, etc. Stragglers have a negative impact on datacenter computations. For example, when we look at a Google production system, we found that completion time for 20% of jobs were extended by 50% or more.</a:t>
            </a:r>
            <a:endParaRPr lang="en-US" b="0" dirty="0">
              <a:effectLst/>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31</a:t>
            </a:fld>
            <a:endParaRPr lang="en-US"/>
          </a:p>
        </p:txBody>
      </p:sp>
    </p:spTree>
    <p:extLst>
      <p:ext uri="{BB962C8B-B14F-4D97-AF65-F5344CB8AC3E}">
        <p14:creationId xmlns:p14="http://schemas.microsoft.com/office/powerpoint/2010/main" val="1599882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To improve the efficiency of datacenter computation, we must mitigate stragglers. One of the most widely used mitigation strategies is speculative execution, which is also what we did in our evaluation. Speculative execution is to monitor the progress of job execution and launch duplicates of tasks that are observed or predicted slower. The key of speculative execution is to identify stragglers as early as possible so that we can launch duplicates as early as possible to save more time. Therefore, for straggler mitigation, the fundamental challenge is how to predict stragglers early and accurately, which is what we study in this work.</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b="0" i="0" dirty="0">
                <a:solidFill>
                  <a:srgbClr val="333333"/>
                </a:solidFill>
                <a:effectLst/>
                <a:latin typeface="NeuePlakText-Regular"/>
              </a:rPr>
              <a:t>speculative execution means that </a:t>
            </a:r>
            <a:r>
              <a:rPr lang="en-US" altLang="zh-CN" b="0" i="0" dirty="0">
                <a:solidFill>
                  <a:srgbClr val="333333"/>
                </a:solidFill>
                <a:effectLst/>
                <a:latin typeface="NeuePlakText-Regular"/>
              </a:rPr>
              <a:t>the</a:t>
            </a:r>
            <a:r>
              <a:rPr lang="zh-CN" altLang="en-US" b="0" i="0" dirty="0">
                <a:solidFill>
                  <a:srgbClr val="333333"/>
                </a:solidFill>
                <a:effectLst/>
                <a:latin typeface="NeuePlakText-Regular"/>
              </a:rPr>
              <a:t> </a:t>
            </a:r>
            <a:r>
              <a:rPr lang="en-US" altLang="zh-CN" b="0" i="0" dirty="0">
                <a:solidFill>
                  <a:srgbClr val="333333"/>
                </a:solidFill>
                <a:effectLst/>
                <a:latin typeface="NeuePlakText-Regular"/>
              </a:rPr>
              <a:t>system</a:t>
            </a:r>
            <a:r>
              <a:rPr lang="zh-CN" altLang="en-US" b="0" i="0" dirty="0">
                <a:solidFill>
                  <a:srgbClr val="333333"/>
                </a:solidFill>
                <a:effectLst/>
                <a:latin typeface="NeuePlakText-Regular"/>
              </a:rPr>
              <a:t> </a:t>
            </a:r>
            <a:r>
              <a:rPr lang="en-US" b="0" i="0" dirty="0">
                <a:solidFill>
                  <a:srgbClr val="333333"/>
                </a:solidFill>
                <a:effectLst/>
                <a:latin typeface="NeuePlakText-Regular"/>
              </a:rPr>
              <a:t>doesn't try to fix slow tasks as it is hard to detect the reason (misconfiguration, hardware issues, </a:t>
            </a:r>
            <a:r>
              <a:rPr lang="en-US" b="0" i="0" dirty="0" err="1">
                <a:solidFill>
                  <a:srgbClr val="333333"/>
                </a:solidFill>
                <a:effectLst/>
                <a:latin typeface="NeuePlakText-Regular"/>
              </a:rPr>
              <a:t>etc</a:t>
            </a:r>
            <a:r>
              <a:rPr lang="en-US" b="0" i="0" dirty="0">
                <a:solidFill>
                  <a:srgbClr val="333333"/>
                </a:solidFill>
                <a:effectLst/>
                <a:latin typeface="NeuePlakText-Regular"/>
              </a:rPr>
              <a:t>), instead, it just launches another parallel/backup task for each task that is performing slower than the expected, on faster nodes. </a:t>
            </a:r>
            <a:endParaRPr lang="en-US" b="0" dirty="0">
              <a:effectLst/>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32</a:t>
            </a:fld>
            <a:endParaRPr lang="en-US"/>
          </a:p>
        </p:txBody>
      </p:sp>
    </p:spTree>
    <p:extLst>
      <p:ext uri="{BB962C8B-B14F-4D97-AF65-F5344CB8AC3E}">
        <p14:creationId xmlns:p14="http://schemas.microsoft.com/office/powerpoint/2010/main" val="2898337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definition of straggler prediction problem is to predict task latency based on task and node features such as resource usage, scheduling behavior, machine capacity, microarchitectural features, etc. Prior work that uses ML to predict stragglers focuses on offline straggler prediction, which needs to rely on lots of prior knowledge. The limitations of offline straggler predictions are two-fold.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First,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requires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collection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time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because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stragglers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occur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much</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later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nonstragglers.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Second,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guarantee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model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trained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previous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generalize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new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jobs.</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33</a:t>
            </a:fld>
            <a:endParaRPr lang="en-US"/>
          </a:p>
        </p:txBody>
      </p:sp>
    </p:spTree>
    <p:extLst>
      <p:ext uri="{BB962C8B-B14F-4D97-AF65-F5344CB8AC3E}">
        <p14:creationId xmlns:p14="http://schemas.microsoft.com/office/powerpoint/2010/main" val="4118101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given</a:t>
            </a:r>
            <a:r>
              <a:rPr lang="zh-CN" altLang="en-US" dirty="0"/>
              <a:t> </a:t>
            </a:r>
            <a:r>
              <a:rPr lang="en-US" altLang="zh-CN" dirty="0"/>
              <a:t>these</a:t>
            </a:r>
            <a:r>
              <a:rPr lang="zh-CN" altLang="en-US" dirty="0"/>
              <a:t> </a:t>
            </a:r>
            <a:r>
              <a:rPr lang="en-US" altLang="zh-CN" dirty="0"/>
              <a:t>limitations,</a:t>
            </a:r>
            <a:r>
              <a:rPr lang="zh-CN" altLang="en-US" dirty="0"/>
              <a:t> </a:t>
            </a:r>
            <a:r>
              <a:rPr lang="en-US" altLang="zh-CN" dirty="0"/>
              <a:t>can</a:t>
            </a:r>
            <a:r>
              <a:rPr lang="zh-CN" altLang="en-US" dirty="0"/>
              <a:t> </a:t>
            </a:r>
            <a:r>
              <a:rPr lang="en-US" altLang="zh-CN" dirty="0"/>
              <a:t>we….?</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34</a:t>
            </a:fld>
            <a:endParaRPr lang="en-US"/>
          </a:p>
        </p:txBody>
      </p:sp>
    </p:spTree>
    <p:extLst>
      <p:ext uri="{BB962C8B-B14F-4D97-AF65-F5344CB8AC3E}">
        <p14:creationId xmlns:p14="http://schemas.microsoft.com/office/powerpoint/2010/main" val="2392447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address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this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problem,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present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new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problem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setting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online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straggler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prediction.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Different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offline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straggler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prediction,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predict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stragglers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without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relying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prior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knowledge.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Specifically,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online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straggler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prediction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collects data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trains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model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on-the-fly,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meaning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need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wait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stragglers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occur.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Instead,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predict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stragglers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shortly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after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starts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executing.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rely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collected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current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running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endParaRPr lang="en-US" b="0" dirty="0">
              <a:effectLst/>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35</a:t>
            </a:fld>
            <a:endParaRPr lang="en-US"/>
          </a:p>
        </p:txBody>
      </p:sp>
    </p:spTree>
    <p:extLst>
      <p:ext uri="{BB962C8B-B14F-4D97-AF65-F5344CB8AC3E}">
        <p14:creationId xmlns:p14="http://schemas.microsoft.com/office/powerpoint/2010/main" val="178499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a:t>
            </a:r>
            <a:r>
              <a:rPr lang="zh-CN" altLang="en-US" dirty="0"/>
              <a:t> </a:t>
            </a:r>
            <a:r>
              <a:rPr lang="en-US" altLang="zh-CN" dirty="0"/>
              <a:t>me</a:t>
            </a:r>
            <a:r>
              <a:rPr lang="zh-CN" altLang="en-US" dirty="0"/>
              <a:t> </a:t>
            </a:r>
            <a:r>
              <a:rPr lang="en-US" altLang="zh-CN" dirty="0"/>
              <a:t>use</a:t>
            </a:r>
            <a:r>
              <a:rPr lang="zh-CN" altLang="en-US" dirty="0"/>
              <a:t> </a:t>
            </a:r>
            <a:r>
              <a:rPr lang="en-US" altLang="zh-CN" dirty="0"/>
              <a:t>some</a:t>
            </a:r>
            <a:r>
              <a:rPr lang="zh-CN" altLang="en-US" dirty="0"/>
              <a:t> </a:t>
            </a:r>
            <a:r>
              <a:rPr lang="en-US" altLang="zh-CN" dirty="0"/>
              <a:t>illustrations</a:t>
            </a:r>
            <a:r>
              <a:rPr lang="zh-CN" altLang="en-US" dirty="0"/>
              <a:t> </a:t>
            </a:r>
            <a:r>
              <a:rPr lang="en-US" altLang="zh-CN" dirty="0"/>
              <a:t>to</a:t>
            </a:r>
            <a:r>
              <a:rPr lang="zh-CN" altLang="en-US" dirty="0"/>
              <a:t> </a:t>
            </a:r>
            <a:r>
              <a:rPr lang="en-US" altLang="zh-CN" dirty="0"/>
              <a:t>help</a:t>
            </a:r>
            <a:r>
              <a:rPr lang="zh-CN" altLang="en-US" dirty="0"/>
              <a:t> </a:t>
            </a:r>
            <a:r>
              <a:rPr lang="en-US" altLang="zh-CN" dirty="0"/>
              <a:t>you</a:t>
            </a:r>
            <a:r>
              <a:rPr lang="zh-CN" altLang="en-US" dirty="0"/>
              <a:t> </a:t>
            </a:r>
            <a:r>
              <a:rPr lang="en-US" altLang="zh-CN" dirty="0"/>
              <a:t>setup</a:t>
            </a:r>
            <a:r>
              <a:rPr lang="zh-CN" altLang="en-US" dirty="0"/>
              <a:t> </a:t>
            </a:r>
            <a:r>
              <a:rPr lang="en-US" altLang="zh-CN" dirty="0"/>
              <a:t>the</a:t>
            </a:r>
            <a:r>
              <a:rPr lang="zh-CN" altLang="en-US" dirty="0"/>
              <a:t> </a:t>
            </a:r>
            <a:r>
              <a:rPr lang="en-US" altLang="zh-CN" dirty="0"/>
              <a:t>problem</a:t>
            </a:r>
            <a:r>
              <a:rPr lang="zh-CN" altLang="en-US" dirty="0"/>
              <a:t> </a:t>
            </a:r>
            <a:r>
              <a:rPr lang="en-US" altLang="zh-CN" dirty="0"/>
              <a:t>of</a:t>
            </a:r>
            <a:r>
              <a:rPr lang="zh-CN" altLang="en-US" dirty="0"/>
              <a:t> </a:t>
            </a:r>
            <a:r>
              <a:rPr lang="en-US" altLang="zh-CN" dirty="0"/>
              <a:t>online</a:t>
            </a:r>
            <a:r>
              <a:rPr lang="zh-CN" altLang="en-US" dirty="0"/>
              <a:t> </a:t>
            </a:r>
            <a:r>
              <a:rPr lang="en-US" altLang="zh-CN" dirty="0"/>
              <a:t>straggler</a:t>
            </a:r>
            <a:r>
              <a:rPr lang="zh-CN" altLang="en-US" dirty="0"/>
              <a:t> </a:t>
            </a:r>
            <a:r>
              <a:rPr lang="en-US" altLang="zh-CN" dirty="0"/>
              <a:t>prediction.</a:t>
            </a:r>
            <a:r>
              <a:rPr lang="zh-CN" altLang="en-US" dirty="0"/>
              <a:t> </a:t>
            </a:r>
            <a:r>
              <a:rPr lang="en-US" altLang="zh-CN" dirty="0"/>
              <a:t>In</a:t>
            </a:r>
            <a:r>
              <a:rPr lang="zh-CN" altLang="en-US" dirty="0"/>
              <a:t> </a:t>
            </a:r>
            <a:r>
              <a:rPr lang="en-US" altLang="zh-CN" dirty="0"/>
              <a:t>this</a:t>
            </a:r>
            <a:r>
              <a:rPr lang="zh-CN" altLang="en-US" dirty="0"/>
              <a:t> </a:t>
            </a:r>
            <a:r>
              <a:rPr lang="en-US" altLang="zh-CN" dirty="0"/>
              <a:t>example,</a:t>
            </a:r>
            <a:r>
              <a:rPr lang="zh-CN" altLang="en-US" dirty="0"/>
              <a:t> </a:t>
            </a:r>
            <a:r>
              <a:rPr lang="en-US" altLang="zh-CN" dirty="0"/>
              <a:t>a</a:t>
            </a:r>
            <a:r>
              <a:rPr lang="zh-CN" altLang="en-US" dirty="0"/>
              <a:t> </a:t>
            </a:r>
            <a:r>
              <a:rPr lang="en-US" altLang="zh-CN" dirty="0"/>
              <a:t>running</a:t>
            </a:r>
            <a:r>
              <a:rPr lang="zh-CN" altLang="en-US" dirty="0"/>
              <a:t> </a:t>
            </a:r>
            <a:r>
              <a:rPr lang="en-US" altLang="zh-CN" dirty="0"/>
              <a:t>job</a:t>
            </a:r>
            <a:r>
              <a:rPr lang="zh-CN" altLang="en-US" dirty="0"/>
              <a:t> </a:t>
            </a:r>
            <a:r>
              <a:rPr lang="en-US" altLang="zh-CN" dirty="0"/>
              <a:t>is</a:t>
            </a:r>
            <a:r>
              <a:rPr lang="zh-CN" altLang="en-US" dirty="0"/>
              <a:t> </a:t>
            </a:r>
            <a:r>
              <a:rPr lang="en-US" altLang="zh-CN" dirty="0"/>
              <a:t>split</a:t>
            </a:r>
            <a:r>
              <a:rPr lang="zh-CN" altLang="en-US" dirty="0"/>
              <a:t> </a:t>
            </a:r>
            <a:r>
              <a:rPr lang="en-US" altLang="zh-CN" dirty="0"/>
              <a:t>into</a:t>
            </a:r>
            <a:r>
              <a:rPr lang="zh-CN" altLang="en-US" dirty="0"/>
              <a:t> </a:t>
            </a:r>
            <a:r>
              <a:rPr lang="en-US" altLang="zh-CN" dirty="0"/>
              <a:t>16</a:t>
            </a:r>
            <a:r>
              <a:rPr lang="zh-CN" altLang="en-US" dirty="0"/>
              <a:t> </a:t>
            </a:r>
            <a:r>
              <a:rPr lang="en-US" altLang="zh-CN" dirty="0"/>
              <a:t>tasks that</a:t>
            </a:r>
            <a:r>
              <a:rPr lang="zh-CN" altLang="en-US" dirty="0"/>
              <a:t> </a:t>
            </a:r>
            <a:r>
              <a:rPr lang="en-US" altLang="zh-CN" dirty="0"/>
              <a:t>start</a:t>
            </a:r>
            <a:r>
              <a:rPr lang="zh-CN" altLang="en-US" dirty="0"/>
              <a:t> </a:t>
            </a:r>
            <a:r>
              <a:rPr lang="en-US" altLang="zh-CN" dirty="0"/>
              <a:t>executing</a:t>
            </a:r>
            <a:r>
              <a:rPr lang="zh-CN" altLang="en-US" dirty="0"/>
              <a:t> </a:t>
            </a:r>
            <a:r>
              <a:rPr lang="en-US" altLang="zh-CN" dirty="0"/>
              <a:t>in</a:t>
            </a:r>
            <a:r>
              <a:rPr lang="zh-CN" altLang="en-US" dirty="0"/>
              <a:t> </a:t>
            </a:r>
            <a:r>
              <a:rPr lang="en-US" altLang="zh-CN" dirty="0"/>
              <a:t>parallel.</a:t>
            </a:r>
            <a:r>
              <a:rPr lang="zh-CN" altLang="en-US" dirty="0"/>
              <a:t> </a:t>
            </a:r>
            <a:r>
              <a:rPr lang="en-US" altLang="zh-CN" dirty="0"/>
              <a:t>Online</a:t>
            </a:r>
            <a:r>
              <a:rPr lang="zh-CN" altLang="en-US" dirty="0"/>
              <a:t> </a:t>
            </a:r>
            <a:r>
              <a:rPr lang="en-US" altLang="zh-CN" dirty="0"/>
              <a:t>straggler</a:t>
            </a:r>
            <a:r>
              <a:rPr lang="zh-CN" altLang="en-US" dirty="0"/>
              <a:t> </a:t>
            </a:r>
            <a:r>
              <a:rPr lang="en-US" altLang="zh-CN" dirty="0"/>
              <a:t>prediction</a:t>
            </a:r>
            <a:r>
              <a:rPr lang="zh-CN" altLang="en-US" dirty="0"/>
              <a:t> </a:t>
            </a:r>
            <a:r>
              <a:rPr lang="en-US" altLang="zh-CN" dirty="0"/>
              <a:t>monitors</a:t>
            </a:r>
            <a:r>
              <a:rPr lang="zh-CN" altLang="en-US" dirty="0"/>
              <a:t> </a:t>
            </a:r>
            <a:r>
              <a:rPr lang="en-US" altLang="zh-CN" dirty="0"/>
              <a:t>the</a:t>
            </a:r>
            <a:r>
              <a:rPr lang="zh-CN" altLang="en-US" dirty="0"/>
              <a:t> </a:t>
            </a:r>
            <a:r>
              <a:rPr lang="en-US" altLang="zh-CN" dirty="0"/>
              <a:t>task</a:t>
            </a:r>
            <a:r>
              <a:rPr lang="zh-CN" altLang="en-US" dirty="0"/>
              <a:t> </a:t>
            </a:r>
            <a:r>
              <a:rPr lang="en-US" altLang="zh-CN" dirty="0"/>
              <a:t>executions</a:t>
            </a:r>
            <a:r>
              <a:rPr lang="zh-CN" altLang="en-US" dirty="0"/>
              <a:t> </a:t>
            </a:r>
            <a:r>
              <a:rPr lang="en-US" altLang="zh-CN" dirty="0"/>
              <a:t>and</a:t>
            </a:r>
            <a:r>
              <a:rPr lang="zh-CN" altLang="en-US" dirty="0"/>
              <a:t> </a:t>
            </a:r>
            <a:r>
              <a:rPr lang="en-US" altLang="zh-CN" dirty="0"/>
              <a:t>predict</a:t>
            </a:r>
            <a:r>
              <a:rPr lang="zh-CN" altLang="en-US" dirty="0"/>
              <a:t> </a:t>
            </a:r>
            <a:r>
              <a:rPr lang="en-US" altLang="zh-CN" dirty="0"/>
              <a:t>stragglers</a:t>
            </a:r>
            <a:r>
              <a:rPr lang="zh-CN" altLang="en-US" dirty="0"/>
              <a:t> </a:t>
            </a:r>
            <a:r>
              <a:rPr lang="en-US" altLang="zh-CN" dirty="0"/>
              <a:t>at</a:t>
            </a:r>
            <a:r>
              <a:rPr lang="zh-CN" altLang="en-US" dirty="0"/>
              <a:t> </a:t>
            </a:r>
            <a:r>
              <a:rPr lang="en-US" altLang="zh-CN" dirty="0"/>
              <a:t>each</a:t>
            </a:r>
            <a:r>
              <a:rPr lang="zh-CN" altLang="en-US" dirty="0"/>
              <a:t> </a:t>
            </a:r>
            <a:r>
              <a:rPr lang="en-US" altLang="zh-CN" dirty="0"/>
              <a:t>time</a:t>
            </a:r>
            <a:r>
              <a:rPr lang="zh-CN" altLang="en-US" dirty="0"/>
              <a:t> </a:t>
            </a:r>
            <a:r>
              <a:rPr lang="en-US" altLang="zh-CN" dirty="0"/>
              <a:t>interval.</a:t>
            </a:r>
            <a:r>
              <a:rPr lang="zh-CN" altLang="en-US" dirty="0"/>
              <a:t> </a:t>
            </a:r>
            <a:r>
              <a:rPr lang="en-US" altLang="zh-CN" dirty="0"/>
              <a:t>For</a:t>
            </a:r>
            <a:r>
              <a:rPr lang="zh-CN" altLang="en-US" dirty="0"/>
              <a:t> </a:t>
            </a:r>
            <a:r>
              <a:rPr lang="en-US" altLang="zh-CN" dirty="0"/>
              <a:t>example,</a:t>
            </a:r>
            <a:r>
              <a:rPr lang="zh-CN" altLang="en-US" dirty="0"/>
              <a:t> </a:t>
            </a:r>
            <a:r>
              <a:rPr lang="en-US" altLang="zh-CN" dirty="0"/>
              <a:t>at</a:t>
            </a:r>
            <a:r>
              <a:rPr lang="zh-CN" altLang="en-US" dirty="0"/>
              <a:t> </a:t>
            </a:r>
            <a:r>
              <a:rPr lang="en-US" altLang="zh-CN" dirty="0"/>
              <a:t>time</a:t>
            </a:r>
            <a:r>
              <a:rPr lang="zh-CN" altLang="en-US" dirty="0"/>
              <a:t> </a:t>
            </a:r>
            <a:r>
              <a:rPr lang="en-US" altLang="zh-CN" dirty="0"/>
              <a:t>t0,</a:t>
            </a:r>
            <a:r>
              <a:rPr lang="zh-CN" altLang="en-US" dirty="0"/>
              <a:t> </a:t>
            </a:r>
            <a:r>
              <a:rPr lang="en-US" altLang="zh-CN" dirty="0"/>
              <a:t>the</a:t>
            </a:r>
            <a:r>
              <a:rPr lang="zh-CN" altLang="en-US" dirty="0"/>
              <a:t> </a:t>
            </a:r>
            <a:r>
              <a:rPr lang="en-US" altLang="zh-CN" dirty="0"/>
              <a:t>finished…are,</a:t>
            </a:r>
            <a:r>
              <a:rPr lang="zh-CN" altLang="en-US" dirty="0"/>
              <a:t> </a:t>
            </a:r>
            <a:r>
              <a:rPr lang="en-US" altLang="zh-CN" dirty="0"/>
              <a:t>the</a:t>
            </a:r>
            <a:r>
              <a:rPr lang="zh-CN" altLang="en-US" dirty="0"/>
              <a:t> </a:t>
            </a:r>
            <a:r>
              <a:rPr lang="en-US" altLang="zh-CN" dirty="0"/>
              <a:t>running</a:t>
            </a:r>
            <a:r>
              <a:rPr lang="zh-CN" altLang="en-US" dirty="0"/>
              <a:t> </a:t>
            </a:r>
            <a:r>
              <a:rPr lang="en-US" altLang="zh-CN" dirty="0"/>
              <a:t>tasks</a:t>
            </a:r>
            <a:r>
              <a:rPr lang="zh-CN" altLang="en-US" dirty="0"/>
              <a:t> </a:t>
            </a:r>
            <a:r>
              <a:rPr lang="en-US" altLang="zh-CN" dirty="0"/>
              <a:t>are….</a:t>
            </a:r>
            <a:r>
              <a:rPr lang="zh-CN" altLang="en-US" dirty="0"/>
              <a:t> </a:t>
            </a:r>
            <a:r>
              <a:rPr lang="en-US" altLang="zh-CN" dirty="0"/>
              <a:t>Online</a:t>
            </a:r>
            <a:r>
              <a:rPr lang="zh-CN" altLang="en-US" dirty="0"/>
              <a:t> </a:t>
            </a:r>
            <a:r>
              <a:rPr lang="en-US" altLang="zh-CN" dirty="0"/>
              <a:t>straggler</a:t>
            </a:r>
            <a:r>
              <a:rPr lang="zh-CN" altLang="en-US" dirty="0"/>
              <a:t> </a:t>
            </a:r>
            <a:r>
              <a:rPr lang="en-US" altLang="zh-CN" dirty="0"/>
              <a:t>prediction</a:t>
            </a:r>
            <a:r>
              <a:rPr lang="zh-CN" altLang="en-US" dirty="0"/>
              <a:t> </a:t>
            </a:r>
            <a:r>
              <a:rPr lang="en-US" altLang="zh-CN" dirty="0"/>
              <a:t>will</a:t>
            </a:r>
            <a:r>
              <a:rPr lang="zh-CN" altLang="en-US" dirty="0"/>
              <a:t> </a:t>
            </a:r>
            <a:r>
              <a:rPr lang="en-US" altLang="zh-CN" dirty="0"/>
              <a:t>train</a:t>
            </a:r>
            <a:r>
              <a:rPr lang="zh-CN" altLang="en-US" dirty="0"/>
              <a:t> </a:t>
            </a:r>
            <a:r>
              <a:rPr lang="en-US" altLang="zh-CN" dirty="0"/>
              <a:t>on</a:t>
            </a:r>
            <a:r>
              <a:rPr lang="zh-CN" altLang="en-US" dirty="0"/>
              <a:t> </a:t>
            </a:r>
            <a:r>
              <a:rPr lang="en-US" altLang="zh-CN" dirty="0"/>
              <a:t>the</a:t>
            </a:r>
            <a:r>
              <a:rPr lang="zh-CN" altLang="en-US" dirty="0"/>
              <a:t> </a:t>
            </a:r>
            <a:r>
              <a:rPr lang="en-US" altLang="zh-CN" dirty="0"/>
              <a:t>labeled</a:t>
            </a:r>
            <a:r>
              <a:rPr lang="zh-CN" altLang="en-US" dirty="0"/>
              <a:t> </a:t>
            </a:r>
            <a:r>
              <a:rPr lang="en-US" altLang="zh-CN" dirty="0"/>
              <a:t>finished</a:t>
            </a:r>
            <a:r>
              <a:rPr lang="zh-CN" altLang="en-US" dirty="0"/>
              <a:t> </a:t>
            </a:r>
            <a:r>
              <a:rPr lang="en-US" altLang="zh-CN" dirty="0"/>
              <a:t>tasks</a:t>
            </a:r>
            <a:r>
              <a:rPr lang="zh-CN" altLang="en-US" dirty="0"/>
              <a:t> </a:t>
            </a:r>
            <a:r>
              <a:rPr lang="en-US" altLang="zh-CN" dirty="0"/>
              <a:t>and</a:t>
            </a:r>
            <a:r>
              <a:rPr lang="zh-CN" altLang="en-US" dirty="0"/>
              <a:t> </a:t>
            </a:r>
            <a:r>
              <a:rPr lang="en-US" altLang="zh-CN" dirty="0"/>
              <a:t>unlabeled</a:t>
            </a:r>
            <a:r>
              <a:rPr lang="zh-CN" altLang="en-US" dirty="0"/>
              <a:t> </a:t>
            </a:r>
            <a:r>
              <a:rPr lang="en-US" altLang="zh-CN" dirty="0"/>
              <a:t>running</a:t>
            </a:r>
            <a:r>
              <a:rPr lang="zh-CN" altLang="en-US" dirty="0"/>
              <a:t> </a:t>
            </a:r>
            <a:r>
              <a:rPr lang="en-US" altLang="zh-CN" dirty="0"/>
              <a:t>tasks</a:t>
            </a:r>
            <a:r>
              <a:rPr lang="zh-CN" altLang="en-US" dirty="0"/>
              <a:t> </a:t>
            </a:r>
            <a:r>
              <a:rPr lang="en-US" altLang="zh-CN" dirty="0"/>
              <a:t>to</a:t>
            </a:r>
            <a:r>
              <a:rPr lang="zh-CN" altLang="en-US" dirty="0"/>
              <a:t> </a:t>
            </a:r>
            <a:r>
              <a:rPr lang="en-US" altLang="zh-CN" dirty="0"/>
              <a:t>predict</a:t>
            </a:r>
            <a:r>
              <a:rPr lang="zh-CN" altLang="en-US" dirty="0"/>
              <a:t> </a:t>
            </a:r>
            <a:r>
              <a:rPr lang="en-US" altLang="zh-CN" dirty="0"/>
              <a:t>which</a:t>
            </a:r>
            <a:r>
              <a:rPr lang="zh-CN" altLang="en-US" dirty="0"/>
              <a:t> </a:t>
            </a:r>
            <a:r>
              <a:rPr lang="en-US" altLang="zh-CN" dirty="0"/>
              <a:t>running</a:t>
            </a:r>
            <a:r>
              <a:rPr lang="zh-CN" altLang="en-US" dirty="0"/>
              <a:t> </a:t>
            </a:r>
            <a:r>
              <a:rPr lang="en-US" altLang="zh-CN" dirty="0"/>
              <a:t>tasks’</a:t>
            </a:r>
            <a:r>
              <a:rPr lang="zh-CN" altLang="en-US" dirty="0"/>
              <a:t> </a:t>
            </a:r>
            <a:r>
              <a:rPr lang="en-US" altLang="zh-CN" dirty="0"/>
              <a:t>latency</a:t>
            </a:r>
            <a:r>
              <a:rPr lang="zh-CN" altLang="en-US" dirty="0"/>
              <a:t> </a:t>
            </a:r>
            <a:r>
              <a:rPr lang="en-US" altLang="zh-CN" dirty="0"/>
              <a:t>will</a:t>
            </a:r>
            <a:r>
              <a:rPr lang="zh-CN" altLang="en-US" dirty="0"/>
              <a:t> </a:t>
            </a:r>
            <a:r>
              <a:rPr lang="en-US" altLang="zh-CN" dirty="0"/>
              <a:t>exceed</a:t>
            </a:r>
            <a:r>
              <a:rPr lang="zh-CN" altLang="en-US" dirty="0"/>
              <a:t> </a:t>
            </a:r>
            <a:r>
              <a:rPr lang="en-US" altLang="zh-CN" dirty="0"/>
              <a:t>the</a:t>
            </a:r>
            <a:r>
              <a:rPr lang="zh-CN" altLang="en-US" dirty="0"/>
              <a:t> </a:t>
            </a:r>
            <a:r>
              <a:rPr lang="en-US" altLang="zh-CN" dirty="0"/>
              <a:t>target</a:t>
            </a:r>
            <a:r>
              <a:rPr lang="zh-CN" altLang="en-US" dirty="0"/>
              <a:t> </a:t>
            </a:r>
            <a:r>
              <a:rPr lang="en-US" altLang="zh-CN" dirty="0"/>
              <a:t>threshold.</a:t>
            </a:r>
            <a:r>
              <a:rPr lang="zh-CN" altLang="en-US" dirty="0"/>
              <a:t> </a:t>
            </a:r>
            <a:r>
              <a:rPr lang="en-US" altLang="zh-CN" dirty="0"/>
              <a:t>If</a:t>
            </a:r>
            <a:r>
              <a:rPr lang="zh-CN" altLang="en-US" dirty="0"/>
              <a:t> </a:t>
            </a:r>
            <a:r>
              <a:rPr lang="en-US" altLang="zh-CN" dirty="0"/>
              <a:t>any</a:t>
            </a:r>
            <a:r>
              <a:rPr lang="zh-CN" altLang="en-US" dirty="0"/>
              <a:t> </a:t>
            </a:r>
            <a:r>
              <a:rPr lang="en-US" altLang="zh-CN" dirty="0"/>
              <a:t>task</a:t>
            </a:r>
            <a:r>
              <a:rPr lang="zh-CN" altLang="en-US" dirty="0"/>
              <a:t> </a:t>
            </a:r>
            <a:r>
              <a:rPr lang="en-US" altLang="zh-CN" dirty="0"/>
              <a:t>is</a:t>
            </a:r>
            <a:r>
              <a:rPr lang="zh-CN" altLang="en-US" dirty="0"/>
              <a:t> </a:t>
            </a:r>
            <a:r>
              <a:rPr lang="en-US" altLang="zh-CN" dirty="0"/>
              <a:t>predicted</a:t>
            </a:r>
            <a:r>
              <a:rPr lang="zh-CN" altLang="en-US" dirty="0"/>
              <a:t> </a:t>
            </a:r>
            <a:r>
              <a:rPr lang="en-US" altLang="zh-CN" dirty="0"/>
              <a:t>to</a:t>
            </a:r>
            <a:r>
              <a:rPr lang="zh-CN" altLang="en-US" dirty="0"/>
              <a:t> </a:t>
            </a:r>
            <a:r>
              <a:rPr lang="en-US" altLang="zh-CN" dirty="0"/>
              <a:t>exceed</a:t>
            </a:r>
            <a:r>
              <a:rPr lang="zh-CN" altLang="en-US" dirty="0"/>
              <a:t> </a:t>
            </a:r>
            <a:r>
              <a:rPr lang="en-US" altLang="zh-CN" dirty="0"/>
              <a:t>the</a:t>
            </a:r>
            <a:r>
              <a:rPr lang="zh-CN" altLang="en-US" dirty="0"/>
              <a:t> </a:t>
            </a:r>
            <a:r>
              <a:rPr lang="en-US" altLang="zh-CN" dirty="0"/>
              <a:t>target</a:t>
            </a:r>
            <a:r>
              <a:rPr lang="zh-CN" altLang="en-US" dirty="0"/>
              <a:t> </a:t>
            </a:r>
            <a:r>
              <a:rPr lang="en-US" altLang="zh-CN" dirty="0"/>
              <a:t>threshold,</a:t>
            </a:r>
            <a:r>
              <a:rPr lang="zh-CN" altLang="en-US" dirty="0"/>
              <a:t> </a:t>
            </a:r>
            <a:r>
              <a:rPr lang="en-US" altLang="zh-CN" dirty="0"/>
              <a:t>it</a:t>
            </a:r>
            <a:r>
              <a:rPr lang="zh-CN" altLang="en-US" dirty="0"/>
              <a:t> </a:t>
            </a:r>
            <a:r>
              <a:rPr lang="en-US" altLang="zh-CN" dirty="0"/>
              <a:t>is</a:t>
            </a:r>
            <a:r>
              <a:rPr lang="zh-CN" altLang="en-US" dirty="0"/>
              <a:t> </a:t>
            </a:r>
            <a:r>
              <a:rPr lang="en-US" altLang="zh-CN" dirty="0"/>
              <a:t>predicted</a:t>
            </a:r>
            <a:r>
              <a:rPr lang="zh-CN" altLang="en-US" dirty="0"/>
              <a:t> </a:t>
            </a:r>
            <a:r>
              <a:rPr lang="en-US" altLang="zh-CN" dirty="0"/>
              <a:t>as</a:t>
            </a:r>
            <a:r>
              <a:rPr lang="zh-CN" altLang="en-US" dirty="0"/>
              <a:t> </a:t>
            </a:r>
            <a:r>
              <a:rPr lang="en-US" altLang="zh-CN" dirty="0"/>
              <a:t>a</a:t>
            </a:r>
            <a:r>
              <a:rPr lang="zh-CN" altLang="en-US" dirty="0"/>
              <a:t> </a:t>
            </a:r>
            <a:r>
              <a:rPr lang="en-US" altLang="zh-CN" dirty="0"/>
              <a:t>straggler</a:t>
            </a:r>
            <a:r>
              <a:rPr lang="zh-CN" altLang="en-US" dirty="0"/>
              <a:t> </a:t>
            </a:r>
            <a:r>
              <a:rPr lang="en-US" altLang="zh-CN" dirty="0"/>
              <a:t>and</a:t>
            </a:r>
            <a:r>
              <a:rPr lang="zh-CN" altLang="en-US" dirty="0"/>
              <a:t> </a:t>
            </a:r>
            <a:r>
              <a:rPr lang="en-US" altLang="zh-CN" dirty="0"/>
              <a:t>some</a:t>
            </a:r>
            <a:r>
              <a:rPr lang="zh-CN" altLang="en-US" dirty="0"/>
              <a:t> </a:t>
            </a:r>
            <a:r>
              <a:rPr lang="en-US" altLang="zh-CN" dirty="0"/>
              <a:t>straggler</a:t>
            </a:r>
            <a:r>
              <a:rPr lang="zh-CN" altLang="en-US" dirty="0"/>
              <a:t> </a:t>
            </a:r>
            <a:r>
              <a:rPr lang="en-US" altLang="zh-CN" dirty="0"/>
              <a:t>mitigation</a:t>
            </a:r>
            <a:r>
              <a:rPr lang="zh-CN" altLang="en-US" dirty="0"/>
              <a:t> </a:t>
            </a:r>
            <a:r>
              <a:rPr lang="en-US" altLang="zh-CN" dirty="0"/>
              <a:t>operation</a:t>
            </a:r>
            <a:r>
              <a:rPr lang="zh-CN" altLang="en-US" dirty="0"/>
              <a:t> </a:t>
            </a:r>
            <a:r>
              <a:rPr lang="en-US" altLang="zh-CN" dirty="0"/>
              <a:t>will</a:t>
            </a:r>
            <a:r>
              <a:rPr lang="zh-CN" altLang="en-US" dirty="0"/>
              <a:t> </a:t>
            </a:r>
            <a:r>
              <a:rPr lang="en-US" altLang="zh-CN" dirty="0"/>
              <a:t>be</a:t>
            </a:r>
            <a:r>
              <a:rPr lang="zh-CN" altLang="en-US" dirty="0"/>
              <a:t> </a:t>
            </a:r>
            <a:r>
              <a:rPr lang="en-US" altLang="zh-CN" dirty="0"/>
              <a:t>triggered.</a:t>
            </a:r>
            <a:r>
              <a:rPr lang="zh-CN" altLang="en-US" dirty="0"/>
              <a:t> </a:t>
            </a:r>
            <a:r>
              <a:rPr lang="en-US" altLang="zh-CN" dirty="0"/>
              <a:t>So</a:t>
            </a:r>
            <a:r>
              <a:rPr lang="zh-CN" altLang="en-US" dirty="0"/>
              <a:t> </a:t>
            </a:r>
            <a:r>
              <a:rPr lang="en-US" altLang="zh-CN" dirty="0"/>
              <a:t>to</a:t>
            </a:r>
            <a:r>
              <a:rPr lang="zh-CN" altLang="en-US" dirty="0"/>
              <a:t> </a:t>
            </a:r>
            <a:r>
              <a:rPr lang="en-US" altLang="zh-CN" dirty="0"/>
              <a:t>summarize,</a:t>
            </a:r>
            <a:r>
              <a:rPr lang="zh-CN" altLang="en-US" dirty="0"/>
              <a:t> </a:t>
            </a:r>
            <a:r>
              <a:rPr lang="en-US" altLang="zh-CN" dirty="0"/>
              <a:t>the</a:t>
            </a:r>
            <a:r>
              <a:rPr lang="zh-CN" altLang="en-US" dirty="0"/>
              <a:t> </a:t>
            </a:r>
            <a:r>
              <a:rPr lang="en-US" altLang="zh-CN" dirty="0"/>
              <a:t>goal</a:t>
            </a:r>
            <a:r>
              <a:rPr lang="zh-CN" altLang="en-US" dirty="0"/>
              <a:t> </a:t>
            </a:r>
            <a:r>
              <a:rPr lang="en-US" altLang="zh-CN" dirty="0"/>
              <a:t>of</a:t>
            </a:r>
            <a:r>
              <a:rPr lang="zh-CN" altLang="en-US" dirty="0"/>
              <a:t> </a:t>
            </a:r>
            <a:r>
              <a:rPr lang="en-US" altLang="zh-CN" dirty="0"/>
              <a:t>online</a:t>
            </a:r>
            <a:r>
              <a:rPr lang="zh-CN" altLang="en-US" dirty="0"/>
              <a:t> </a:t>
            </a:r>
            <a:r>
              <a:rPr lang="en-US" altLang="zh-CN" dirty="0"/>
              <a:t>straggler</a:t>
            </a:r>
            <a:r>
              <a:rPr lang="zh-CN" altLang="en-US" dirty="0"/>
              <a:t> </a:t>
            </a:r>
            <a:r>
              <a:rPr lang="en-US" altLang="zh-CN" dirty="0"/>
              <a:t>prediction</a:t>
            </a:r>
            <a:r>
              <a:rPr lang="zh-CN" altLang="en-US" dirty="0"/>
              <a:t> </a:t>
            </a:r>
            <a:r>
              <a:rPr lang="en-US" altLang="zh-CN" dirty="0"/>
              <a:t>is</a:t>
            </a:r>
            <a:r>
              <a:rPr lang="zh-CN" altLang="en-US" dirty="0"/>
              <a:t> </a:t>
            </a:r>
            <a:r>
              <a:rPr lang="en-US" altLang="zh-CN" dirty="0"/>
              <a:t>to</a:t>
            </a:r>
            <a:r>
              <a:rPr lang="zh-CN" altLang="en-US" dirty="0"/>
              <a:t> </a:t>
            </a:r>
            <a:r>
              <a:rPr lang="en-US" altLang="zh-CN" dirty="0"/>
              <a:t>….</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36</a:t>
            </a:fld>
            <a:endParaRPr lang="en-US"/>
          </a:p>
        </p:txBody>
      </p:sp>
    </p:spTree>
    <p:extLst>
      <p:ext uri="{BB962C8B-B14F-4D97-AF65-F5344CB8AC3E}">
        <p14:creationId xmlns:p14="http://schemas.microsoft.com/office/powerpoint/2010/main" val="296684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37</a:t>
            </a:fld>
            <a:endParaRPr lang="en-US"/>
          </a:p>
        </p:txBody>
      </p:sp>
    </p:spTree>
    <p:extLst>
      <p:ext uri="{BB962C8B-B14F-4D97-AF65-F5344CB8AC3E}">
        <p14:creationId xmlns:p14="http://schemas.microsoft.com/office/powerpoint/2010/main" val="4139006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this weighting function, we think of PS.</a:t>
            </a:r>
          </a:p>
        </p:txBody>
      </p:sp>
      <p:sp>
        <p:nvSpPr>
          <p:cNvPr id="4" name="Slide Number Placeholder 3"/>
          <p:cNvSpPr>
            <a:spLocks noGrp="1"/>
          </p:cNvSpPr>
          <p:nvPr>
            <p:ph type="sldNum" sz="quarter" idx="5"/>
          </p:nvPr>
        </p:nvSpPr>
        <p:spPr/>
        <p:txBody>
          <a:bodyPr/>
          <a:lstStyle/>
          <a:p>
            <a:fld id="{C3FCDCA4-00DB-534A-8351-F7DC0F96DE52}" type="slidenum">
              <a:rPr lang="en-US" smtClean="0"/>
              <a:t>38</a:t>
            </a:fld>
            <a:endParaRPr lang="en-US"/>
          </a:p>
        </p:txBody>
      </p:sp>
    </p:spTree>
    <p:extLst>
      <p:ext uri="{BB962C8B-B14F-4D97-AF65-F5344CB8AC3E}">
        <p14:creationId xmlns:p14="http://schemas.microsoft.com/office/powerpoint/2010/main" val="3623784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b="0" dirty="0">
                <a:effectLst/>
              </a:rPr>
              <a:t>Explain that only Wrangler is the system baseline that is used for offline straggler prediction. Other baselines are ML methods that have never been used in straggler prediction.</a:t>
            </a:r>
          </a:p>
          <a:p>
            <a:pPr rtl="0">
              <a:spcBef>
                <a:spcPts val="0"/>
              </a:spcBef>
              <a:spcAft>
                <a:spcPts val="0"/>
              </a:spcAft>
            </a:pPr>
            <a:r>
              <a:rPr lang="en-US" altLang="zh-CN" b="0">
                <a:effectLst/>
              </a:rPr>
              <a:t>We </a:t>
            </a:r>
            <a:r>
              <a:rPr lang="en-US" altLang="zh-CN" b="0" dirty="0">
                <a:effectLst/>
              </a:rPr>
              <a:t>test on a wide range of latency threshold from P70 to P99</a:t>
            </a:r>
            <a:endParaRPr lang="en-US" b="0" dirty="0">
              <a:effectLst/>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40</a:t>
            </a:fld>
            <a:endParaRPr lang="en-US"/>
          </a:p>
        </p:txBody>
      </p:sp>
    </p:spTree>
    <p:extLst>
      <p:ext uri="{BB962C8B-B14F-4D97-AF65-F5344CB8AC3E}">
        <p14:creationId xmlns:p14="http://schemas.microsoft.com/office/powerpoint/2010/main" val="36566247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41</a:t>
            </a:fld>
            <a:endParaRPr lang="en-US"/>
          </a:p>
        </p:txBody>
      </p:sp>
    </p:spTree>
    <p:extLst>
      <p:ext uri="{BB962C8B-B14F-4D97-AF65-F5344CB8AC3E}">
        <p14:creationId xmlns:p14="http://schemas.microsoft.com/office/powerpoint/2010/main" val="291771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4</a:t>
            </a:fld>
            <a:endParaRPr lang="en-US"/>
          </a:p>
        </p:txBody>
      </p:sp>
    </p:spTree>
    <p:extLst>
      <p:ext uri="{BB962C8B-B14F-4D97-AF65-F5344CB8AC3E}">
        <p14:creationId xmlns:p14="http://schemas.microsoft.com/office/powerpoint/2010/main" val="4067861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example</a:t>
            </a:r>
            <a:r>
              <a:rPr lang="zh-CN" altLang="en-US" dirty="0"/>
              <a:t> </a:t>
            </a:r>
            <a:r>
              <a:rPr lang="en-US" altLang="zh-CN" dirty="0"/>
              <a:t>demonstrates</a:t>
            </a:r>
            <a:r>
              <a:rPr lang="zh-CN" altLang="en-US" dirty="0"/>
              <a:t> </a:t>
            </a:r>
            <a:r>
              <a:rPr lang="en-US" altLang="zh-CN" dirty="0"/>
              <a:t>that</a:t>
            </a:r>
            <a:r>
              <a:rPr lang="zh-CN" altLang="en-US" dirty="0"/>
              <a:t> </a:t>
            </a:r>
            <a:r>
              <a:rPr lang="en-US" altLang="zh-CN" dirty="0"/>
              <a:t>we</a:t>
            </a:r>
            <a:r>
              <a:rPr lang="zh-CN" altLang="en-US" dirty="0"/>
              <a:t> </a:t>
            </a:r>
            <a:r>
              <a:rPr lang="en-US" altLang="zh-CN" dirty="0"/>
              <a:t>should</a:t>
            </a:r>
            <a:r>
              <a:rPr lang="zh-CN" altLang="en-US" dirty="0"/>
              <a:t> </a:t>
            </a:r>
            <a:r>
              <a:rPr lang="en-US" altLang="zh-CN" dirty="0"/>
              <a:t>focus</a:t>
            </a:r>
            <a:r>
              <a:rPr lang="zh-CN" altLang="en-US" dirty="0"/>
              <a:t> </a:t>
            </a:r>
            <a:r>
              <a:rPr lang="en-US" altLang="zh-CN" dirty="0"/>
              <a:t>on</a:t>
            </a:r>
            <a:r>
              <a:rPr lang="zh-CN" altLang="en-US" dirty="0"/>
              <a:t> </a:t>
            </a:r>
            <a:r>
              <a:rPr lang="en-US" altLang="zh-CN" dirty="0"/>
              <a:t>improving</a:t>
            </a:r>
            <a:r>
              <a:rPr lang="zh-CN" altLang="en-US" dirty="0"/>
              <a:t> </a:t>
            </a:r>
            <a:r>
              <a:rPr lang="en-US" altLang="zh-CN" dirty="0"/>
              <a:t>system</a:t>
            </a:r>
            <a:r>
              <a:rPr lang="zh-CN" altLang="en-US" dirty="0"/>
              <a:t> </a:t>
            </a:r>
            <a:r>
              <a:rPr lang="en-US" altLang="zh-CN" dirty="0"/>
              <a:t>outcome,</a:t>
            </a:r>
            <a:r>
              <a:rPr lang="zh-CN" altLang="en-US" dirty="0"/>
              <a:t> </a:t>
            </a:r>
            <a:r>
              <a:rPr lang="en-US" altLang="zh-CN" dirty="0"/>
              <a:t>instead</a:t>
            </a:r>
            <a:r>
              <a:rPr lang="zh-CN" altLang="en-US" dirty="0"/>
              <a:t> </a:t>
            </a:r>
            <a:r>
              <a:rPr lang="en-US" altLang="zh-CN" dirty="0"/>
              <a:t>of</a:t>
            </a:r>
            <a:r>
              <a:rPr lang="zh-CN" altLang="en-US" dirty="0"/>
              <a:t> </a:t>
            </a:r>
            <a:r>
              <a:rPr lang="en-US" altLang="zh-CN" dirty="0"/>
              <a:t>the</a:t>
            </a:r>
            <a:r>
              <a:rPr lang="zh-CN" altLang="en-US" dirty="0"/>
              <a:t> </a:t>
            </a:r>
            <a:r>
              <a:rPr lang="en-US" altLang="zh-CN" dirty="0"/>
              <a:t>accuracy</a:t>
            </a:r>
            <a:r>
              <a:rPr lang="zh-CN" altLang="en-US" dirty="0"/>
              <a:t> </a:t>
            </a:r>
            <a:r>
              <a:rPr lang="en-US" altLang="zh-CN" dirty="0"/>
              <a:t>of</a:t>
            </a:r>
            <a:r>
              <a:rPr lang="zh-CN" altLang="en-US" dirty="0"/>
              <a:t> </a:t>
            </a:r>
            <a:r>
              <a:rPr lang="en-US" altLang="zh-CN" dirty="0"/>
              <a:t>ML</a:t>
            </a:r>
            <a:r>
              <a:rPr lang="zh-CN" altLang="en-US" dirty="0"/>
              <a:t> </a:t>
            </a:r>
            <a:r>
              <a:rPr lang="en-US" altLang="zh-CN" dirty="0"/>
              <a:t>predictions.</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42</a:t>
            </a:fld>
            <a:endParaRPr lang="en-US"/>
          </a:p>
        </p:txBody>
      </p:sp>
    </p:spTree>
    <p:extLst>
      <p:ext uri="{BB962C8B-B14F-4D97-AF65-F5344CB8AC3E}">
        <p14:creationId xmlns:p14="http://schemas.microsoft.com/office/powerpoint/2010/main" val="206277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model</a:t>
            </a:r>
            <a:r>
              <a:rPr lang="zh-CN" altLang="en-US" dirty="0"/>
              <a:t> </a:t>
            </a:r>
            <a:r>
              <a:rPr lang="en-US" altLang="zh-CN" dirty="0"/>
              <a:t>architectures</a:t>
            </a:r>
            <a:r>
              <a:rPr lang="zh-CN" altLang="en-US" dirty="0"/>
              <a:t> </a:t>
            </a:r>
            <a:r>
              <a:rPr lang="en-US" altLang="zh-CN" dirty="0"/>
              <a:t>we</a:t>
            </a:r>
            <a:r>
              <a:rPr lang="zh-CN" altLang="en-US" dirty="0"/>
              <a:t> </a:t>
            </a:r>
            <a:r>
              <a:rPr lang="en-US" altLang="zh-CN" dirty="0"/>
              <a:t>cannot</a:t>
            </a:r>
            <a:r>
              <a:rPr lang="zh-CN" altLang="en-US" dirty="0"/>
              <a:t> </a:t>
            </a:r>
            <a:r>
              <a:rPr lang="en-US" altLang="zh-CN" dirty="0"/>
              <a:t>use?</a:t>
            </a:r>
            <a:r>
              <a:rPr lang="zh-CN" altLang="en-US" dirty="0"/>
              <a:t> </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43</a:t>
            </a:fld>
            <a:endParaRPr lang="en-US"/>
          </a:p>
        </p:txBody>
      </p:sp>
    </p:spTree>
    <p:extLst>
      <p:ext uri="{BB962C8B-B14F-4D97-AF65-F5344CB8AC3E}">
        <p14:creationId xmlns:p14="http://schemas.microsoft.com/office/powerpoint/2010/main" val="4257326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on to future directions, I’d like to highlight my </a:t>
            </a:r>
            <a:r>
              <a:rPr lang="en-US" altLang="zh-CN" dirty="0"/>
              <a:t>external</a:t>
            </a:r>
            <a:r>
              <a:rPr lang="zh-CN" altLang="en-US" dirty="0"/>
              <a:t> </a:t>
            </a:r>
            <a:r>
              <a:rPr lang="en-US" altLang="zh-CN" dirty="0"/>
              <a:t>engagement</a:t>
            </a:r>
            <a:r>
              <a:rPr lang="zh-CN" altLang="en-US" dirty="0"/>
              <a:t> </a:t>
            </a:r>
            <a:r>
              <a:rPr lang="en-US" dirty="0"/>
              <a:t>work Acela in meeting reliability goal. </a:t>
            </a:r>
          </a:p>
          <a:p>
            <a:r>
              <a:rPr lang="en-US" dirty="0"/>
              <a:t>In this work, I introduce a new research problem called maintenance job scheduling that has not received much attention in academic circles. In datacenters, servers must be maintained regularly to guarantee system reliability. To automate the maintenance process for hundred of thousands of servers, each server is expected to complete the assigned maintenance jobs within a strict time budget so that the datacenter capacity is maximized. To improve the efficiency of maintenance job scheduling, I design a ML system that uses quantile regression to predict maintenance job durations. The most interesting part about this work is that this system problem has asymmetric costs between under- and overprediction. Because oversubscribing a server has negative impacts on datacenter capacity, the job duration predictor should overpredict to avoid violating the time constraint. When comparing our system to other systems that focus on improving prediction accuracy of job durations, our technique achieved high datacenter capacity despite relatively lower overall prediction accuracy of job durations. This work is currently deployed at real-world datacenters to improve maintenance efficiency of millions of servers. This is another evidence that system outcome is more than prediction accuracy. We should make proper tradeoffs to benefit computing systems.</a:t>
            </a:r>
          </a:p>
        </p:txBody>
      </p:sp>
      <p:sp>
        <p:nvSpPr>
          <p:cNvPr id="4" name="Slide Number Placeholder 3"/>
          <p:cNvSpPr>
            <a:spLocks noGrp="1"/>
          </p:cNvSpPr>
          <p:nvPr>
            <p:ph type="sldNum" sz="quarter" idx="5"/>
          </p:nvPr>
        </p:nvSpPr>
        <p:spPr/>
        <p:txBody>
          <a:bodyPr/>
          <a:lstStyle/>
          <a:p>
            <a:fld id="{C3FCDCA4-00DB-534A-8351-F7DC0F96DE52}" type="slidenum">
              <a:rPr lang="en-US" smtClean="0"/>
              <a:t>44</a:t>
            </a:fld>
            <a:endParaRPr lang="en-US"/>
          </a:p>
        </p:txBody>
      </p:sp>
    </p:spTree>
    <p:extLst>
      <p:ext uri="{BB962C8B-B14F-4D97-AF65-F5344CB8AC3E}">
        <p14:creationId xmlns:p14="http://schemas.microsoft.com/office/powerpoint/2010/main" val="302176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a:t>
            </a:r>
            <a:r>
              <a:rPr lang="zh-CN" altLang="en-US" dirty="0"/>
              <a:t> </a:t>
            </a:r>
            <a:r>
              <a:rPr lang="en-US" altLang="zh-CN" dirty="0"/>
              <a:t>more</a:t>
            </a:r>
            <a:r>
              <a:rPr lang="zh-CN" altLang="en-US" dirty="0"/>
              <a:t> </a:t>
            </a:r>
            <a:r>
              <a:rPr lang="en-US" altLang="zh-CN" dirty="0"/>
              <a:t>foundational.</a:t>
            </a:r>
            <a:r>
              <a:rPr lang="zh-CN" altLang="en-US" dirty="0"/>
              <a:t> </a:t>
            </a:r>
            <a:r>
              <a:rPr lang="en-US" altLang="zh-CN" dirty="0"/>
              <a:t>Should</a:t>
            </a:r>
            <a:r>
              <a:rPr lang="zh-CN" altLang="en-US" dirty="0"/>
              <a:t> </a:t>
            </a:r>
            <a:r>
              <a:rPr lang="en-US" altLang="zh-CN" dirty="0"/>
              <a:t>be</a:t>
            </a:r>
            <a:r>
              <a:rPr lang="zh-CN" altLang="en-US" dirty="0"/>
              <a:t> </a:t>
            </a:r>
            <a:r>
              <a:rPr lang="en-US" altLang="zh-CN" dirty="0"/>
              <a:t>a</a:t>
            </a:r>
            <a:r>
              <a:rPr lang="zh-CN" altLang="en-US" dirty="0"/>
              <a:t> </a:t>
            </a:r>
            <a:r>
              <a:rPr lang="en-US" altLang="zh-CN" dirty="0"/>
              <a:t>stand.</a:t>
            </a:r>
            <a:r>
              <a:rPr lang="zh-CN" altLang="en-US" dirty="0"/>
              <a:t> </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45</a:t>
            </a:fld>
            <a:endParaRPr lang="en-US"/>
          </a:p>
        </p:txBody>
      </p:sp>
    </p:spTree>
    <p:extLst>
      <p:ext uri="{BB962C8B-B14F-4D97-AF65-F5344CB8AC3E}">
        <p14:creationId xmlns:p14="http://schemas.microsoft.com/office/powerpoint/2010/main" val="3431694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dirty="0"/>
              <a:t>Given</a:t>
            </a:r>
            <a:r>
              <a:rPr lang="zh-CN" altLang="en-US" b="0" dirty="0"/>
              <a:t> </a:t>
            </a:r>
            <a:r>
              <a:rPr lang="en-US" altLang="zh-CN" b="0" dirty="0"/>
              <a:t>my</a:t>
            </a:r>
            <a:r>
              <a:rPr lang="zh-CN" altLang="en-US" b="0" dirty="0"/>
              <a:t> </a:t>
            </a:r>
            <a:r>
              <a:rPr lang="en-US" altLang="zh-CN" b="0" dirty="0"/>
              <a:t>experience</a:t>
            </a:r>
            <a:r>
              <a:rPr lang="zh-CN" altLang="en-US" b="0" dirty="0"/>
              <a:t> </a:t>
            </a:r>
            <a:r>
              <a:rPr lang="en-US" altLang="zh-CN" b="0" dirty="0"/>
              <a:t>in</a:t>
            </a:r>
            <a:r>
              <a:rPr lang="zh-CN" altLang="en-US" b="0" dirty="0"/>
              <a:t> </a:t>
            </a:r>
            <a:r>
              <a:rPr lang="en-US" altLang="zh-CN" b="0" dirty="0"/>
              <a:t>causal</a:t>
            </a:r>
            <a:r>
              <a:rPr lang="zh-CN" altLang="en-US" b="0" dirty="0"/>
              <a:t> </a:t>
            </a:r>
            <a:r>
              <a:rPr lang="en-US" altLang="zh-CN" b="0" dirty="0"/>
              <a:t>inference</a:t>
            </a:r>
            <a:r>
              <a:rPr lang="zh-CN" altLang="en-US" b="0" dirty="0"/>
              <a:t> </a:t>
            </a:r>
            <a:r>
              <a:rPr lang="en-US" altLang="zh-CN" b="0" dirty="0"/>
              <a:t>work</a:t>
            </a:r>
            <a:r>
              <a:rPr lang="zh-CN" altLang="en-US" b="0" dirty="0"/>
              <a:t> </a:t>
            </a:r>
            <a:r>
              <a:rPr lang="en-US" altLang="zh-CN" b="0" dirty="0"/>
              <a:t>in</a:t>
            </a:r>
            <a:r>
              <a:rPr lang="zh-CN" altLang="en-US" b="0" dirty="0"/>
              <a:t> </a:t>
            </a:r>
            <a:r>
              <a:rPr lang="en-US" altLang="zh-CN" b="0" dirty="0"/>
              <a:t>fundamental</a:t>
            </a:r>
            <a:r>
              <a:rPr lang="zh-CN" altLang="en-US" b="0" dirty="0"/>
              <a:t> </a:t>
            </a:r>
            <a:r>
              <a:rPr lang="en-US" altLang="zh-CN" b="0" dirty="0"/>
              <a:t>ML</a:t>
            </a:r>
            <a:r>
              <a:rPr lang="zh-CN" altLang="en-US" b="0" dirty="0"/>
              <a:t> </a:t>
            </a:r>
            <a:r>
              <a:rPr lang="en-US" altLang="zh-CN" b="0" dirty="0"/>
              <a:t>and</a:t>
            </a:r>
            <a:r>
              <a:rPr lang="zh-CN" altLang="en-US" b="0" dirty="0"/>
              <a:t> </a:t>
            </a:r>
            <a:r>
              <a:rPr lang="en-US" altLang="zh-CN" b="0" dirty="0"/>
              <a:t>statics,</a:t>
            </a:r>
            <a:r>
              <a:rPr lang="zh-CN" altLang="en-US" b="0" dirty="0"/>
              <a:t> </a:t>
            </a:r>
            <a:r>
              <a:rPr lang="en-US" altLang="zh-CN" b="0" dirty="0"/>
              <a:t>I</a:t>
            </a:r>
            <a:r>
              <a:rPr lang="zh-CN" altLang="en-US" b="0" dirty="0"/>
              <a:t> </a:t>
            </a:r>
            <a:r>
              <a:rPr lang="en-US" altLang="zh-CN" b="0" dirty="0"/>
              <a:t>am</a:t>
            </a:r>
            <a:r>
              <a:rPr lang="zh-CN" altLang="en-US" b="0" dirty="0"/>
              <a:t> </a:t>
            </a:r>
            <a:r>
              <a:rPr lang="en-US" altLang="zh-CN" b="0" dirty="0"/>
              <a:t>passionate</a:t>
            </a:r>
            <a:r>
              <a:rPr lang="zh-CN" altLang="en-US" b="0" dirty="0"/>
              <a:t> </a:t>
            </a:r>
            <a:r>
              <a:rPr lang="en-US" altLang="zh-CN" b="0" dirty="0"/>
              <a:t>in</a:t>
            </a:r>
            <a:r>
              <a:rPr lang="zh-CN" altLang="en-US" b="0" dirty="0"/>
              <a:t> </a:t>
            </a:r>
            <a:r>
              <a:rPr lang="en-US" altLang="zh-CN" b="0" dirty="0"/>
              <a:t>transfer my knowledge in</a:t>
            </a:r>
            <a:r>
              <a:rPr lang="zh-CN" altLang="en-US" b="0" dirty="0"/>
              <a:t> </a:t>
            </a:r>
            <a:r>
              <a:rPr lang="en-US" altLang="zh-CN" b="0" dirty="0"/>
              <a:t>causal</a:t>
            </a:r>
            <a:r>
              <a:rPr lang="zh-CN" altLang="en-US" b="0" dirty="0"/>
              <a:t> </a:t>
            </a:r>
            <a:r>
              <a:rPr lang="en-US" altLang="zh-CN" b="0" dirty="0"/>
              <a:t>inference</a:t>
            </a:r>
            <a:r>
              <a:rPr lang="zh-CN" altLang="en-US" b="0" dirty="0"/>
              <a:t> </a:t>
            </a:r>
            <a:r>
              <a:rPr lang="en-US" altLang="zh-CN" b="0" dirty="0"/>
              <a:t>to</a:t>
            </a:r>
            <a:r>
              <a:rPr lang="zh-CN" altLang="en-US" b="0" dirty="0"/>
              <a:t> </a:t>
            </a:r>
            <a:r>
              <a:rPr lang="en-US" altLang="zh-CN" b="0" dirty="0"/>
              <a:t>solve</a:t>
            </a:r>
            <a:r>
              <a:rPr lang="zh-CN" altLang="en-US" b="0" dirty="0"/>
              <a:t> </a:t>
            </a:r>
            <a:r>
              <a:rPr lang="en-US" altLang="zh-CN" b="0" dirty="0"/>
              <a:t>systems</a:t>
            </a:r>
            <a:r>
              <a:rPr lang="zh-CN" altLang="en-US" b="0" dirty="0"/>
              <a:t> </a:t>
            </a:r>
            <a:r>
              <a:rPr lang="en-US" altLang="zh-CN" b="0" dirty="0"/>
              <a:t>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F0502020204030204" pitchFamily="34" charset="0"/>
              </a:rPr>
              <a:t>Cross-architecture performance prediction (XAPP) using CPU code to predict GPU performance (MICRO’15)</a:t>
            </a:r>
          </a:p>
        </p:txBody>
      </p:sp>
      <p:sp>
        <p:nvSpPr>
          <p:cNvPr id="4" name="Slide Number Placeholder 3"/>
          <p:cNvSpPr>
            <a:spLocks noGrp="1"/>
          </p:cNvSpPr>
          <p:nvPr>
            <p:ph type="sldNum" sz="quarter" idx="5"/>
          </p:nvPr>
        </p:nvSpPr>
        <p:spPr/>
        <p:txBody>
          <a:bodyPr/>
          <a:lstStyle/>
          <a:p>
            <a:fld id="{C3FCDCA4-00DB-534A-8351-F7DC0F96DE52}" type="slidenum">
              <a:rPr lang="en-US" smtClean="0"/>
              <a:t>46</a:t>
            </a:fld>
            <a:endParaRPr lang="en-US"/>
          </a:p>
        </p:txBody>
      </p:sp>
    </p:spTree>
    <p:extLst>
      <p:ext uri="{BB962C8B-B14F-4D97-AF65-F5344CB8AC3E}">
        <p14:creationId xmlns:p14="http://schemas.microsoft.com/office/powerpoint/2010/main" val="2370888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effectLst/>
                <a:latin typeface="NimbusRomNo9L"/>
              </a:rPr>
              <a:t>Many</a:t>
            </a:r>
            <a:r>
              <a:rPr lang="zh-CN" altLang="en-US" sz="1800" dirty="0">
                <a:effectLst/>
                <a:latin typeface="NimbusRomNo9L"/>
              </a:rPr>
              <a:t> </a:t>
            </a:r>
            <a:r>
              <a:rPr lang="en-US" altLang="zh-CN" sz="1800" dirty="0">
                <a:effectLst/>
                <a:latin typeface="NimbusRomNo9L"/>
              </a:rPr>
              <a:t>corporations</a:t>
            </a:r>
            <a:r>
              <a:rPr lang="zh-CN" altLang="en-US" sz="1800" dirty="0">
                <a:effectLst/>
                <a:latin typeface="NimbusRomNo9L"/>
              </a:rPr>
              <a:t> </a:t>
            </a:r>
            <a:r>
              <a:rPr lang="en-US" altLang="zh-CN" sz="1800" dirty="0">
                <a:effectLst/>
                <a:latin typeface="NimbusRomNo9L"/>
              </a:rPr>
              <a:t>and</a:t>
            </a:r>
            <a:r>
              <a:rPr lang="zh-CN" altLang="en-US" sz="1800" dirty="0">
                <a:effectLst/>
                <a:latin typeface="NimbusRomNo9L"/>
              </a:rPr>
              <a:t> </a:t>
            </a:r>
            <a:r>
              <a:rPr lang="en-US" altLang="zh-CN" sz="1800" dirty="0">
                <a:effectLst/>
                <a:latin typeface="NimbusRomNo9L"/>
              </a:rPr>
              <a:t>governments</a:t>
            </a:r>
            <a:r>
              <a:rPr lang="zh-CN" altLang="en-US" sz="1800" dirty="0">
                <a:effectLst/>
                <a:latin typeface="NimbusRomNo9L"/>
              </a:rPr>
              <a:t> </a:t>
            </a:r>
            <a:r>
              <a:rPr lang="en-US" sz="1800" dirty="0">
                <a:effectLst/>
                <a:latin typeface="NimbusRomNo9L"/>
              </a:rPr>
              <a:t>have announced aggressive goals for reducing, and ultimately eliminating carbon </a:t>
            </a:r>
            <a:r>
              <a:rPr lang="en-US" altLang="zh-CN" sz="1800" dirty="0">
                <a:effectLst/>
                <a:latin typeface="NimbusRomNo9L"/>
              </a:rPr>
              <a:t>footprints</a:t>
            </a:r>
            <a:r>
              <a:rPr lang="zh-CN" altLang="en-US" sz="1800" dirty="0">
                <a:effectLst/>
                <a:latin typeface="NimbusRomNo9L"/>
              </a:rPr>
              <a:t> </a:t>
            </a:r>
            <a:r>
              <a:rPr lang="en-US" sz="1800" dirty="0">
                <a:effectLst/>
                <a:latin typeface="NimbusRomNo9L"/>
              </a:rPr>
              <a:t>over the next decade</a:t>
            </a:r>
            <a:r>
              <a:rPr lang="en-US" altLang="zh-CN" sz="1800" dirty="0">
                <a:effectLst/>
                <a:latin typeface="NimbusRomNo9L"/>
              </a:rPr>
              <a:t>.</a:t>
            </a:r>
            <a:r>
              <a:rPr lang="zh-CN" altLang="en-US" sz="1800" dirty="0">
                <a:effectLst/>
                <a:latin typeface="NimbusRomNo9L"/>
              </a:rPr>
              <a:t> </a:t>
            </a:r>
            <a:r>
              <a:rPr lang="en-US" altLang="zh-CN" sz="1800" dirty="0">
                <a:effectLst/>
                <a:latin typeface="NimbusRomNo9L"/>
              </a:rPr>
              <a:t>However,</a:t>
            </a:r>
            <a:r>
              <a:rPr lang="zh-CN" altLang="en-US" sz="1800" dirty="0">
                <a:effectLst/>
                <a:latin typeface="NimbusRomNo9L"/>
              </a:rPr>
              <a:t> </a:t>
            </a:r>
            <a:r>
              <a:rPr lang="en-US" sz="1800" dirty="0">
                <a:effectLst/>
                <a:latin typeface="NimbusRomNo9L"/>
              </a:rPr>
              <a:t>many of the technologies necessary to achieve these sustainability goals have yet to be developed </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47</a:t>
            </a:fld>
            <a:endParaRPr lang="en-US"/>
          </a:p>
        </p:txBody>
      </p:sp>
    </p:spTree>
    <p:extLst>
      <p:ext uri="{BB962C8B-B14F-4D97-AF65-F5344CB8AC3E}">
        <p14:creationId xmlns:p14="http://schemas.microsoft.com/office/powerpoint/2010/main" val="61408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48</a:t>
            </a:fld>
            <a:endParaRPr lang="en-US"/>
          </a:p>
        </p:txBody>
      </p:sp>
    </p:spTree>
    <p:extLst>
      <p:ext uri="{BB962C8B-B14F-4D97-AF65-F5344CB8AC3E}">
        <p14:creationId xmlns:p14="http://schemas.microsoft.com/office/powerpoint/2010/main" val="13576949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this work, I introduce a new research problem called maintenance job scheduling that has not received much attention in academic circles. </a:t>
            </a:r>
            <a:r>
              <a:rPr lang="en-US" altLang="zh-CN" sz="1800" dirty="0"/>
              <a:t>The</a:t>
            </a:r>
            <a:r>
              <a:rPr lang="zh-CN" altLang="en-US" sz="1800" dirty="0"/>
              <a:t> </a:t>
            </a:r>
            <a:r>
              <a:rPr lang="en-US" altLang="zh-CN" sz="1800" dirty="0"/>
              <a:t>most</a:t>
            </a:r>
            <a:r>
              <a:rPr lang="zh-CN" altLang="en-US" sz="1800" dirty="0"/>
              <a:t> </a:t>
            </a:r>
            <a:r>
              <a:rPr lang="en-US" altLang="zh-CN" sz="1800" dirty="0"/>
              <a:t>interesting</a:t>
            </a:r>
            <a:r>
              <a:rPr lang="zh-CN" altLang="en-US" sz="1800" dirty="0"/>
              <a:t> </a:t>
            </a:r>
            <a:r>
              <a:rPr lang="en-US" altLang="zh-CN" sz="1800" dirty="0"/>
              <a:t>part</a:t>
            </a:r>
            <a:r>
              <a:rPr lang="zh-CN" altLang="en-US" sz="1800" dirty="0"/>
              <a:t> </a:t>
            </a:r>
            <a:r>
              <a:rPr lang="en-US" altLang="zh-CN" sz="1800" dirty="0"/>
              <a:t>of</a:t>
            </a:r>
            <a:r>
              <a:rPr lang="zh-CN" altLang="en-US" sz="1800" dirty="0"/>
              <a:t> </a:t>
            </a:r>
            <a:r>
              <a:rPr lang="en-US" altLang="zh-CN" sz="1800" dirty="0"/>
              <a:t>this</a:t>
            </a:r>
            <a:r>
              <a:rPr lang="zh-CN" altLang="en-US" sz="1800" dirty="0"/>
              <a:t> </a:t>
            </a:r>
            <a:r>
              <a:rPr lang="en-US" altLang="zh-CN" sz="1800" dirty="0"/>
              <a:t>problem</a:t>
            </a:r>
            <a:r>
              <a:rPr lang="zh-CN" altLang="en-US" sz="1800" dirty="0"/>
              <a:t> </a:t>
            </a:r>
            <a:r>
              <a:rPr lang="en-US" altLang="zh-CN" sz="1800" dirty="0"/>
              <a:t>is</a:t>
            </a:r>
            <a:r>
              <a:rPr lang="zh-CN" altLang="en-US" sz="1800" dirty="0"/>
              <a:t> </a:t>
            </a:r>
            <a:r>
              <a:rPr lang="en-US" altLang="zh-CN" sz="1800" dirty="0"/>
              <a:t>that,</a:t>
            </a:r>
            <a:r>
              <a:rPr lang="zh-CN" altLang="en-US" sz="1800" dirty="0"/>
              <a:t> </a:t>
            </a:r>
            <a:r>
              <a:rPr lang="en-US" altLang="zh-CN" sz="1800" dirty="0"/>
              <a:t>there</a:t>
            </a:r>
            <a:r>
              <a:rPr lang="zh-CN" altLang="en-US" sz="1800" dirty="0"/>
              <a:t> </a:t>
            </a:r>
            <a:r>
              <a:rPr lang="en-US" altLang="zh-CN" sz="1800" dirty="0"/>
              <a:t>also</a:t>
            </a:r>
            <a:r>
              <a:rPr lang="zh-CN" altLang="en-US" sz="1800" dirty="0"/>
              <a:t> </a:t>
            </a:r>
            <a:r>
              <a:rPr lang="en-US" altLang="zh-CN" sz="1800" dirty="0"/>
              <a:t>exist</a:t>
            </a:r>
            <a:r>
              <a:rPr lang="zh-CN" altLang="en-US" sz="1800" dirty="0"/>
              <a:t> </a:t>
            </a:r>
            <a:r>
              <a:rPr lang="en-US" altLang="zh-CN" sz="1800" dirty="0">
                <a:solidFill>
                  <a:schemeClr val="tx2"/>
                </a:solidFill>
              </a:rPr>
              <a:t>asymmetric</a:t>
            </a:r>
            <a:r>
              <a:rPr lang="zh-CN" altLang="en-US" sz="1800" dirty="0">
                <a:solidFill>
                  <a:schemeClr val="tx2"/>
                </a:solidFill>
              </a:rPr>
              <a:t> </a:t>
            </a:r>
            <a:r>
              <a:rPr lang="en-US" altLang="zh-CN" sz="1800" dirty="0">
                <a:solidFill>
                  <a:schemeClr val="tx2"/>
                </a:solidFill>
              </a:rPr>
              <a:t>costs</a:t>
            </a:r>
            <a:r>
              <a:rPr lang="zh-CN" altLang="en-US" sz="1800" dirty="0">
                <a:solidFill>
                  <a:schemeClr val="tx2"/>
                </a:solidFill>
              </a:rPr>
              <a:t> </a:t>
            </a:r>
            <a:r>
              <a:rPr lang="en-US" altLang="zh-CN" sz="1800" dirty="0">
                <a:solidFill>
                  <a:schemeClr val="tx2"/>
                </a:solidFill>
              </a:rPr>
              <a:t>btw.</a:t>
            </a:r>
            <a:r>
              <a:rPr lang="zh-CN" altLang="en-US" sz="1800" dirty="0">
                <a:solidFill>
                  <a:schemeClr val="tx2"/>
                </a:solidFill>
              </a:rPr>
              <a:t> </a:t>
            </a:r>
            <a:r>
              <a:rPr lang="en-US" altLang="zh-CN" sz="1800" dirty="0">
                <a:solidFill>
                  <a:schemeClr val="tx2"/>
                </a:solidFill>
              </a:rPr>
              <a:t>under-</a:t>
            </a:r>
            <a:r>
              <a:rPr lang="zh-CN" altLang="en-US" sz="1800" dirty="0">
                <a:solidFill>
                  <a:schemeClr val="tx2"/>
                </a:solidFill>
              </a:rPr>
              <a:t> </a:t>
            </a:r>
            <a:r>
              <a:rPr lang="en-US" altLang="zh-CN" sz="1800" dirty="0">
                <a:solidFill>
                  <a:schemeClr val="tx2"/>
                </a:solidFill>
              </a:rPr>
              <a:t>and</a:t>
            </a:r>
            <a:r>
              <a:rPr lang="zh-CN" altLang="en-US" sz="1800" dirty="0">
                <a:solidFill>
                  <a:schemeClr val="tx2"/>
                </a:solidFill>
              </a:rPr>
              <a:t> </a:t>
            </a:r>
            <a:r>
              <a:rPr lang="en-US" altLang="zh-CN" sz="1800" dirty="0">
                <a:solidFill>
                  <a:schemeClr val="tx2"/>
                </a:solidFill>
              </a:rPr>
              <a:t>overprediction</a:t>
            </a:r>
            <a:r>
              <a:rPr lang="zh-CN" altLang="en-US" sz="1800" dirty="0">
                <a:solidFill>
                  <a:schemeClr val="tx2"/>
                </a:solidFill>
              </a:rPr>
              <a:t> </a:t>
            </a:r>
            <a:r>
              <a:rPr lang="en-US" altLang="zh-CN" sz="1800" dirty="0">
                <a:solidFill>
                  <a:schemeClr val="tx2"/>
                </a:solidFill>
              </a:rPr>
              <a:t>for</a:t>
            </a:r>
            <a:r>
              <a:rPr lang="zh-CN" altLang="en-US" sz="1800" dirty="0">
                <a:solidFill>
                  <a:schemeClr val="tx2"/>
                </a:solidFill>
              </a:rPr>
              <a:t> </a:t>
            </a:r>
            <a:r>
              <a:rPr lang="en-US" altLang="zh-CN" sz="1800" dirty="0">
                <a:solidFill>
                  <a:schemeClr val="tx2"/>
                </a:solidFill>
              </a:rPr>
              <a:t>job</a:t>
            </a:r>
            <a:r>
              <a:rPr lang="zh-CN" altLang="en-US" sz="1800" dirty="0">
                <a:solidFill>
                  <a:schemeClr val="tx2"/>
                </a:solidFill>
              </a:rPr>
              <a:t> </a:t>
            </a:r>
            <a:r>
              <a:rPr lang="en-US" altLang="zh-CN" sz="1800" dirty="0">
                <a:solidFill>
                  <a:schemeClr val="tx2"/>
                </a:solidFill>
              </a:rPr>
              <a:t>durations.</a:t>
            </a:r>
            <a:r>
              <a:rPr lang="zh-CN" altLang="en-US" sz="1800" dirty="0">
                <a:solidFill>
                  <a:schemeClr val="tx2"/>
                </a:solidFill>
              </a:rPr>
              <a:t> </a:t>
            </a:r>
            <a:r>
              <a:rPr lang="en-US" altLang="zh-CN" sz="1800" dirty="0">
                <a:solidFill>
                  <a:schemeClr val="tx2"/>
                </a:solidFill>
              </a:rPr>
              <a:t>To</a:t>
            </a:r>
            <a:r>
              <a:rPr lang="zh-CN" altLang="en-US" sz="1800" dirty="0">
                <a:solidFill>
                  <a:schemeClr val="tx2"/>
                </a:solidFill>
              </a:rPr>
              <a:t> </a:t>
            </a:r>
            <a:r>
              <a:rPr lang="en-US" altLang="zh-CN" sz="1800" dirty="0">
                <a:solidFill>
                  <a:schemeClr val="tx2"/>
                </a:solidFill>
              </a:rPr>
              <a:t>account</a:t>
            </a:r>
            <a:r>
              <a:rPr lang="zh-CN" altLang="en-US" sz="1800" dirty="0">
                <a:solidFill>
                  <a:schemeClr val="tx2"/>
                </a:solidFill>
              </a:rPr>
              <a:t> </a:t>
            </a:r>
            <a:r>
              <a:rPr lang="en-US" altLang="zh-CN" sz="1800" dirty="0">
                <a:solidFill>
                  <a:schemeClr val="tx2"/>
                </a:solidFill>
              </a:rPr>
              <a:t>for</a:t>
            </a:r>
            <a:r>
              <a:rPr lang="zh-CN" altLang="en-US" sz="1800" dirty="0">
                <a:solidFill>
                  <a:schemeClr val="tx2"/>
                </a:solidFill>
              </a:rPr>
              <a:t> </a:t>
            </a:r>
            <a:r>
              <a:rPr lang="en-US" altLang="zh-CN" sz="1800" dirty="0">
                <a:solidFill>
                  <a:schemeClr val="tx2"/>
                </a:solidFill>
              </a:rPr>
              <a:t>the</a:t>
            </a:r>
            <a:r>
              <a:rPr lang="zh-CN" altLang="en-US" sz="1800" dirty="0">
                <a:solidFill>
                  <a:schemeClr val="tx2"/>
                </a:solidFill>
              </a:rPr>
              <a:t> </a:t>
            </a:r>
            <a:r>
              <a:rPr lang="en-US" altLang="zh-CN" sz="1800" dirty="0">
                <a:solidFill>
                  <a:schemeClr val="tx2"/>
                </a:solidFill>
              </a:rPr>
              <a:t>asymmetric</a:t>
            </a:r>
            <a:r>
              <a:rPr lang="zh-CN" altLang="en-US" sz="1800" dirty="0">
                <a:solidFill>
                  <a:schemeClr val="tx2"/>
                </a:solidFill>
              </a:rPr>
              <a:t> </a:t>
            </a:r>
            <a:r>
              <a:rPr lang="en-US" altLang="zh-CN" sz="1800" dirty="0">
                <a:solidFill>
                  <a:schemeClr val="tx2"/>
                </a:solidFill>
              </a:rPr>
              <a:t>cost,</a:t>
            </a:r>
            <a:r>
              <a:rPr lang="zh-CN" altLang="en-US" sz="1800" dirty="0">
                <a:solidFill>
                  <a:schemeClr val="tx2"/>
                </a:solidFill>
              </a:rPr>
              <a:t> </a:t>
            </a:r>
            <a:r>
              <a:rPr lang="en-US" altLang="zh-CN" sz="1800" dirty="0">
                <a:solidFill>
                  <a:schemeClr val="tx2"/>
                </a:solidFill>
              </a:rPr>
              <a:t>I</a:t>
            </a:r>
            <a:r>
              <a:rPr lang="zh-CN" altLang="en-US" sz="1800" dirty="0">
                <a:solidFill>
                  <a:schemeClr val="tx2"/>
                </a:solidFill>
              </a:rPr>
              <a:t> </a:t>
            </a:r>
            <a:r>
              <a:rPr lang="en-US" altLang="zh-CN" sz="1800" dirty="0">
                <a:solidFill>
                  <a:schemeClr val="tx2"/>
                </a:solidFill>
              </a:rPr>
              <a:t>develop</a:t>
            </a:r>
            <a:r>
              <a:rPr lang="zh-CN" altLang="en-US" sz="1800" dirty="0">
                <a:solidFill>
                  <a:schemeClr val="tx2"/>
                </a:solidFill>
              </a:rPr>
              <a:t> </a:t>
            </a:r>
            <a:r>
              <a:rPr lang="en-US" altLang="zh-CN" sz="1800" dirty="0">
                <a:solidFill>
                  <a:schemeClr val="tx2"/>
                </a:solidFill>
              </a:rPr>
              <a:t>a</a:t>
            </a:r>
            <a:r>
              <a:rPr lang="zh-CN" altLang="en-US" sz="1800" dirty="0">
                <a:solidFill>
                  <a:schemeClr val="tx2"/>
                </a:solidFill>
              </a:rPr>
              <a:t> </a:t>
            </a:r>
            <a:r>
              <a:rPr lang="en-US" altLang="zh-CN" sz="1800" dirty="0">
                <a:solidFill>
                  <a:schemeClr val="tx2"/>
                </a:solidFill>
              </a:rPr>
              <a:t>quantile</a:t>
            </a:r>
            <a:r>
              <a:rPr lang="zh-CN" altLang="en-US" sz="1800" dirty="0">
                <a:solidFill>
                  <a:schemeClr val="tx2"/>
                </a:solidFill>
              </a:rPr>
              <a:t> </a:t>
            </a:r>
            <a:r>
              <a:rPr lang="en-US" altLang="zh-CN" sz="1800" dirty="0">
                <a:solidFill>
                  <a:schemeClr val="tx2"/>
                </a:solidFill>
              </a:rPr>
              <a:t>regression-based</a:t>
            </a:r>
            <a:r>
              <a:rPr lang="zh-CN" altLang="en-US" sz="1800" dirty="0">
                <a:solidFill>
                  <a:schemeClr val="tx2"/>
                </a:solidFill>
              </a:rPr>
              <a:t> </a:t>
            </a:r>
            <a:r>
              <a:rPr lang="en-US" altLang="zh-CN" sz="1800" dirty="0">
                <a:solidFill>
                  <a:schemeClr val="tx2"/>
                </a:solidFill>
              </a:rPr>
              <a:t>ML</a:t>
            </a:r>
            <a:r>
              <a:rPr lang="zh-CN" altLang="en-US" sz="1800" dirty="0">
                <a:solidFill>
                  <a:schemeClr val="tx2"/>
                </a:solidFill>
              </a:rPr>
              <a:t> </a:t>
            </a:r>
            <a:r>
              <a:rPr lang="en-US" altLang="zh-CN" sz="1800" dirty="0">
                <a:solidFill>
                  <a:schemeClr val="tx2"/>
                </a:solidFill>
              </a:rPr>
              <a:t>system</a:t>
            </a:r>
            <a:r>
              <a:rPr lang="zh-CN" altLang="en-US" sz="1800" dirty="0">
                <a:solidFill>
                  <a:schemeClr val="tx2"/>
                </a:solidFill>
              </a:rPr>
              <a:t> </a:t>
            </a:r>
            <a:r>
              <a:rPr lang="en-US" altLang="zh-CN" sz="1800" dirty="0">
                <a:solidFill>
                  <a:schemeClr val="tx2"/>
                </a:solidFill>
              </a:rPr>
              <a:t>that</a:t>
            </a:r>
            <a:r>
              <a:rPr lang="zh-CN" altLang="en-US" sz="1800" dirty="0">
                <a:solidFill>
                  <a:schemeClr val="tx2"/>
                </a:solidFill>
              </a:rPr>
              <a:t> </a:t>
            </a:r>
            <a:r>
              <a:rPr lang="en-US" altLang="zh-CN" sz="1800" dirty="0">
                <a:solidFill>
                  <a:schemeClr val="tx2"/>
                </a:solidFill>
              </a:rPr>
              <a:t>is</a:t>
            </a:r>
            <a:r>
              <a:rPr lang="zh-CN" altLang="en-US" sz="1800" dirty="0">
                <a:solidFill>
                  <a:schemeClr val="tx2"/>
                </a:solidFill>
              </a:rPr>
              <a:t> </a:t>
            </a:r>
            <a:r>
              <a:rPr lang="en-US" altLang="zh-CN" sz="1800" dirty="0">
                <a:solidFill>
                  <a:schemeClr val="tx2"/>
                </a:solidFill>
              </a:rPr>
              <a:t>currently</a:t>
            </a:r>
            <a:r>
              <a:rPr lang="zh-CN" altLang="en-US" sz="1800" dirty="0">
                <a:solidFill>
                  <a:schemeClr val="tx2"/>
                </a:solidFill>
              </a:rPr>
              <a:t> </a:t>
            </a:r>
            <a:r>
              <a:rPr lang="en-US" altLang="zh-CN" sz="1800" dirty="0">
                <a:solidFill>
                  <a:schemeClr val="tx2"/>
                </a:solidFill>
              </a:rPr>
              <a:t>being</a:t>
            </a:r>
            <a:r>
              <a:rPr lang="zh-CN" altLang="en-US" sz="1800" dirty="0">
                <a:solidFill>
                  <a:schemeClr val="tx2"/>
                </a:solidFill>
              </a:rPr>
              <a:t> </a:t>
            </a:r>
            <a:r>
              <a:rPr lang="en-US" altLang="zh-CN" sz="1800" dirty="0">
                <a:solidFill>
                  <a:schemeClr val="tx2"/>
                </a:solidFill>
              </a:rPr>
              <a:t>deployed</a:t>
            </a:r>
            <a:r>
              <a:rPr lang="zh-CN" altLang="en-US" sz="1800" dirty="0">
                <a:solidFill>
                  <a:schemeClr val="tx2"/>
                </a:solidFill>
              </a:rPr>
              <a:t> </a:t>
            </a:r>
            <a:r>
              <a:rPr lang="en-US" altLang="zh-CN" sz="1800" dirty="0">
                <a:solidFill>
                  <a:schemeClr val="tx2"/>
                </a:solidFill>
              </a:rPr>
              <a:t>in</a:t>
            </a:r>
            <a:r>
              <a:rPr lang="zh-CN" altLang="en-US" sz="1800" dirty="0">
                <a:solidFill>
                  <a:schemeClr val="tx2"/>
                </a:solidFill>
              </a:rPr>
              <a:t> </a:t>
            </a:r>
            <a:r>
              <a:rPr lang="en-US" altLang="zh-CN" sz="1800" dirty="0">
                <a:solidFill>
                  <a:schemeClr val="tx2"/>
                </a:solidFill>
              </a:rPr>
              <a:t>meta</a:t>
            </a:r>
            <a:r>
              <a:rPr lang="zh-CN" altLang="en-US" sz="1800" dirty="0">
                <a:solidFill>
                  <a:schemeClr val="tx2"/>
                </a:solidFill>
              </a:rPr>
              <a:t> </a:t>
            </a:r>
            <a:r>
              <a:rPr lang="en-US" altLang="zh-CN" sz="1800" dirty="0">
                <a:solidFill>
                  <a:schemeClr val="tx2"/>
                </a:solidFill>
              </a:rPr>
              <a:t>datacenters</a:t>
            </a:r>
            <a:r>
              <a:rPr lang="zh-CN" altLang="en-US" sz="1800" dirty="0">
                <a:solidFill>
                  <a:schemeClr val="tx2"/>
                </a:solidFill>
              </a:rPr>
              <a:t> </a:t>
            </a:r>
            <a:r>
              <a:rPr lang="en-US" altLang="zh-CN" sz="1800" dirty="0">
                <a:solidFill>
                  <a:schemeClr val="tx2"/>
                </a:solidFill>
              </a:rPr>
              <a:t>to</a:t>
            </a:r>
            <a:r>
              <a:rPr lang="zh-CN" altLang="en-US" sz="1800" dirty="0">
                <a:solidFill>
                  <a:schemeClr val="tx2"/>
                </a:solidFill>
              </a:rPr>
              <a:t> </a:t>
            </a:r>
            <a:r>
              <a:rPr lang="en-US" altLang="zh-CN" sz="1800" dirty="0">
                <a:solidFill>
                  <a:schemeClr val="tx2"/>
                </a:solidFill>
              </a:rPr>
              <a:t>improve</a:t>
            </a:r>
            <a:r>
              <a:rPr lang="zh-CN" altLang="en-US" sz="1800" dirty="0">
                <a:solidFill>
                  <a:schemeClr val="tx2"/>
                </a:solidFill>
              </a:rPr>
              <a:t> </a:t>
            </a:r>
            <a:r>
              <a:rPr lang="en-US" altLang="zh-CN" sz="1800" dirty="0">
                <a:solidFill>
                  <a:schemeClr val="tx2"/>
                </a:solidFill>
              </a:rPr>
              <a:t>the</a:t>
            </a:r>
            <a:r>
              <a:rPr lang="zh-CN" altLang="en-US" sz="1800" dirty="0">
                <a:solidFill>
                  <a:schemeClr val="tx2"/>
                </a:solidFill>
              </a:rPr>
              <a:t> </a:t>
            </a:r>
            <a:r>
              <a:rPr lang="en-US" altLang="zh-CN" sz="1800" dirty="0">
                <a:solidFill>
                  <a:schemeClr val="tx2"/>
                </a:solidFill>
              </a:rPr>
              <a:t>maintenance</a:t>
            </a:r>
            <a:r>
              <a:rPr lang="zh-CN" altLang="en-US" sz="1800" dirty="0">
                <a:solidFill>
                  <a:schemeClr val="tx2"/>
                </a:solidFill>
              </a:rPr>
              <a:t> </a:t>
            </a:r>
            <a:r>
              <a:rPr lang="en-US" altLang="zh-CN" sz="1800" dirty="0">
                <a:solidFill>
                  <a:schemeClr val="tx2"/>
                </a:solidFill>
              </a:rPr>
              <a:t>efficiency</a:t>
            </a:r>
            <a:r>
              <a:rPr lang="zh-CN" altLang="en-US" sz="1800" dirty="0">
                <a:solidFill>
                  <a:schemeClr val="tx2"/>
                </a:solidFill>
              </a:rPr>
              <a:t> </a:t>
            </a:r>
            <a:r>
              <a:rPr lang="en-US" altLang="zh-CN" sz="1800" dirty="0">
                <a:solidFill>
                  <a:schemeClr val="tx2"/>
                </a:solidFill>
              </a:rPr>
              <a:t>of</a:t>
            </a:r>
            <a:r>
              <a:rPr lang="zh-CN" altLang="en-US" sz="1800" dirty="0">
                <a:solidFill>
                  <a:schemeClr val="tx2"/>
                </a:solidFill>
              </a:rPr>
              <a:t> </a:t>
            </a:r>
            <a:r>
              <a:rPr lang="en-US" altLang="zh-CN" sz="1800" dirty="0">
                <a:solidFill>
                  <a:schemeClr val="tx2"/>
                </a:solidFill>
              </a:rPr>
              <a:t>millions</a:t>
            </a:r>
            <a:r>
              <a:rPr lang="zh-CN" altLang="en-US" sz="1800" dirty="0">
                <a:solidFill>
                  <a:schemeClr val="tx2"/>
                </a:solidFill>
              </a:rPr>
              <a:t> </a:t>
            </a:r>
            <a:r>
              <a:rPr lang="en-US" altLang="zh-CN" sz="1800" dirty="0">
                <a:solidFill>
                  <a:schemeClr val="tx2"/>
                </a:solidFill>
              </a:rPr>
              <a:t>of</a:t>
            </a:r>
            <a:r>
              <a:rPr lang="zh-CN" altLang="en-US" sz="1800" dirty="0">
                <a:solidFill>
                  <a:schemeClr val="tx2"/>
                </a:solidFill>
              </a:rPr>
              <a:t> </a:t>
            </a:r>
            <a:r>
              <a:rPr lang="en-US" altLang="zh-CN" sz="1800" dirty="0">
                <a:solidFill>
                  <a:schemeClr val="tx2"/>
                </a:solidFill>
              </a:rPr>
              <a:t>servers.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datacenters, servers must be maintained regularly to guarantee system reliability. To automate the maintenance process for hundred of thousands of servers, each server is expected to complete the assigned maintenance jobs within a strict time budget so that the datacenter capacity is maximized. To improve the efficiency of maintenance job scheduling, I design a ML system that uses quantile regression to predict maintenance job durations. The most interesting part about this work is that this system problem has asymmetric costs between under- and overprediction. Because oversubscribing a server has negative impacts on datacenter capacity, the job duration predictor should overpredict to avoid violating the time constraint. When comparing our system to other systems that focus on improving prediction accuracy of job durations, our technique achieved high datacenter capacity despite relatively lower overall prediction accuracy of job durations. This work is currently deployed at real-world datacenters to improve maintenance efficiency of millions of servers. This is another evidence that system outcome is more than prediction accuracy. We should make proper tradeoffs to benefit computing systems.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3FCDCA4-00DB-534A-8351-F7DC0F96DE52}" type="slidenum">
              <a:rPr lang="en-US" smtClean="0"/>
              <a:t>50</a:t>
            </a:fld>
            <a:endParaRPr lang="en-US"/>
          </a:p>
        </p:txBody>
      </p:sp>
    </p:spTree>
    <p:extLst>
      <p:ext uri="{BB962C8B-B14F-4D97-AF65-F5344CB8AC3E}">
        <p14:creationId xmlns:p14="http://schemas.microsoft.com/office/powerpoint/2010/main" val="1812383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datacenters, servers must be maintained regularly to guarantee system reliability</a:t>
            </a:r>
            <a:r>
              <a:rPr lang="zh-CN" altLang="en-US" sz="1200" dirty="0"/>
              <a:t> </a:t>
            </a:r>
            <a:r>
              <a:rPr lang="en-US" altLang="zh-CN" sz="1200" dirty="0"/>
              <a:t>and</a:t>
            </a:r>
            <a:r>
              <a:rPr lang="zh-CN" altLang="en-US" dirty="0"/>
              <a:t> </a:t>
            </a:r>
            <a:r>
              <a:rPr lang="en-US" altLang="zh-CN" dirty="0"/>
              <a:t>reduce</a:t>
            </a:r>
            <a:r>
              <a:rPr lang="zh-CN" altLang="en-US" dirty="0"/>
              <a:t> </a:t>
            </a:r>
            <a:r>
              <a:rPr lang="en-US" altLang="zh-CN" dirty="0"/>
              <a:t>likelihood</a:t>
            </a:r>
            <a:r>
              <a:rPr lang="zh-CN" altLang="en-US" dirty="0"/>
              <a:t> </a:t>
            </a:r>
            <a:r>
              <a:rPr lang="en-US" altLang="zh-CN" dirty="0"/>
              <a:t>of</a:t>
            </a:r>
            <a:r>
              <a:rPr lang="zh-CN" altLang="en-US" dirty="0"/>
              <a:t> </a:t>
            </a:r>
            <a:r>
              <a:rPr lang="en-US" altLang="zh-CN" dirty="0"/>
              <a:t>future</a:t>
            </a:r>
            <a:r>
              <a:rPr lang="zh-CN" altLang="en-US" dirty="0"/>
              <a:t> </a:t>
            </a:r>
            <a:r>
              <a:rPr lang="en-US" altLang="zh-CN" dirty="0"/>
              <a:t>faults.</a:t>
            </a:r>
            <a:r>
              <a:rPr lang="zh-CN" altLang="en-US" dirty="0"/>
              <a:t> </a:t>
            </a:r>
            <a:r>
              <a:rPr lang="en-US" sz="1200" dirty="0"/>
              <a:t>To automate the maintenance process for </a:t>
            </a:r>
            <a:r>
              <a:rPr lang="en-US" altLang="zh-CN" sz="1200" dirty="0"/>
              <a:t>millions</a:t>
            </a:r>
            <a:r>
              <a:rPr lang="en-US" sz="1200" dirty="0"/>
              <a:t> of servers, </a:t>
            </a:r>
            <a:r>
              <a:rPr lang="en-US" altLang="zh-CN" sz="1200" dirty="0"/>
              <a:t>datacenter</a:t>
            </a:r>
            <a:r>
              <a:rPr lang="zh-CN" altLang="en-US" sz="1200" dirty="0"/>
              <a:t> </a:t>
            </a:r>
            <a:r>
              <a:rPr lang="en-US" altLang="zh-CN" sz="1200" dirty="0"/>
              <a:t>operators</a:t>
            </a:r>
            <a:r>
              <a:rPr lang="zh-CN" altLang="en-US" sz="1200" dirty="0"/>
              <a:t> </a:t>
            </a:r>
            <a:r>
              <a:rPr lang="en-US" altLang="zh-CN" sz="1200" dirty="0"/>
              <a:t>need</a:t>
            </a:r>
            <a:r>
              <a:rPr lang="zh-CN" altLang="en-US" sz="1200" dirty="0"/>
              <a:t> </a:t>
            </a:r>
            <a:r>
              <a:rPr lang="en-US" altLang="zh-CN" sz="1200" dirty="0"/>
              <a:t>to</a:t>
            </a:r>
            <a:r>
              <a:rPr lang="zh-CN" altLang="en-US" sz="1200" dirty="0"/>
              <a:t> </a:t>
            </a:r>
            <a:r>
              <a:rPr lang="en-US" altLang="zh-CN" sz="1200" dirty="0"/>
              <a:t>make</a:t>
            </a:r>
            <a:r>
              <a:rPr lang="zh-CN" altLang="en-US" sz="1200" dirty="0"/>
              <a:t> </a:t>
            </a:r>
            <a:r>
              <a:rPr lang="en-US" altLang="zh-CN" sz="1200" dirty="0"/>
              <a:t>sure</a:t>
            </a:r>
            <a:r>
              <a:rPr lang="zh-CN" altLang="en-US" sz="1200" dirty="0"/>
              <a:t> </a:t>
            </a:r>
            <a:r>
              <a:rPr lang="en-US" altLang="zh-CN" sz="1200" dirty="0"/>
              <a:t>that</a:t>
            </a:r>
            <a:r>
              <a:rPr lang="zh-CN" altLang="en-US" sz="1200" dirty="0"/>
              <a:t> </a:t>
            </a:r>
            <a:r>
              <a:rPr lang="en-US" sz="1200" dirty="0"/>
              <a:t>each server is expected to complete the assigned maintenance jobs within a strict time budget so that the datacenter capacity is maximized. </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51</a:t>
            </a:fld>
            <a:endParaRPr lang="en-US"/>
          </a:p>
        </p:txBody>
      </p:sp>
    </p:spTree>
    <p:extLst>
      <p:ext uri="{BB962C8B-B14F-4D97-AF65-F5344CB8AC3E}">
        <p14:creationId xmlns:p14="http://schemas.microsoft.com/office/powerpoint/2010/main" val="2874163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2"/>
                </a:solidFill>
              </a:rPr>
              <a:t>This</a:t>
            </a:r>
            <a:r>
              <a:rPr lang="zh-CN" altLang="en-US" sz="1200" dirty="0">
                <a:solidFill>
                  <a:schemeClr val="tx2"/>
                </a:solidFill>
              </a:rPr>
              <a:t> </a:t>
            </a:r>
            <a:r>
              <a:rPr lang="en-US" altLang="zh-CN" sz="1200" dirty="0">
                <a:solidFill>
                  <a:schemeClr val="tx2"/>
                </a:solidFill>
              </a:rPr>
              <a:t>problem</a:t>
            </a:r>
            <a:r>
              <a:rPr lang="zh-CN" altLang="en-US" sz="1200" dirty="0">
                <a:solidFill>
                  <a:schemeClr val="tx2"/>
                </a:solidFill>
              </a:rPr>
              <a:t> </a:t>
            </a:r>
            <a:r>
              <a:rPr lang="en-US" altLang="zh-CN" sz="1200" dirty="0">
                <a:solidFill>
                  <a:schemeClr val="tx2"/>
                </a:solidFill>
              </a:rPr>
              <a:t>is</a:t>
            </a:r>
            <a:r>
              <a:rPr lang="zh-CN" altLang="en-US" sz="1200" dirty="0">
                <a:solidFill>
                  <a:schemeClr val="tx2"/>
                </a:solidFill>
              </a:rPr>
              <a:t> </a:t>
            </a:r>
            <a:r>
              <a:rPr lang="en-US" altLang="zh-CN" sz="1200" dirty="0">
                <a:solidFill>
                  <a:schemeClr val="tx2"/>
                </a:solidFill>
              </a:rPr>
              <a:t>called</a:t>
            </a:r>
            <a:r>
              <a:rPr lang="zh-CN" altLang="en-US" sz="1200" dirty="0">
                <a:solidFill>
                  <a:schemeClr val="tx2"/>
                </a:solidFill>
              </a:rPr>
              <a:t> </a:t>
            </a:r>
            <a:r>
              <a:rPr lang="en-US" altLang="zh-CN" sz="1200" dirty="0">
                <a:solidFill>
                  <a:schemeClr val="tx2"/>
                </a:solidFill>
              </a:rPr>
              <a:t>maintenance</a:t>
            </a:r>
            <a:r>
              <a:rPr lang="zh-CN" altLang="en-US" sz="1200" dirty="0">
                <a:solidFill>
                  <a:schemeClr val="tx2"/>
                </a:solidFill>
              </a:rPr>
              <a:t> </a:t>
            </a:r>
            <a:r>
              <a:rPr lang="en-US" altLang="zh-CN" sz="1200" dirty="0">
                <a:solidFill>
                  <a:schemeClr val="tx2"/>
                </a:solidFill>
              </a:rPr>
              <a:t>job</a:t>
            </a:r>
            <a:r>
              <a:rPr lang="zh-CN" altLang="en-US" sz="1200" dirty="0">
                <a:solidFill>
                  <a:schemeClr val="tx2"/>
                </a:solidFill>
              </a:rPr>
              <a:t> </a:t>
            </a:r>
            <a:r>
              <a:rPr lang="en-US" altLang="zh-CN" sz="1200" dirty="0">
                <a:solidFill>
                  <a:schemeClr val="tx2"/>
                </a:solidFill>
              </a:rPr>
              <a:t>scheduling.</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goal</a:t>
            </a:r>
            <a:r>
              <a:rPr lang="zh-CN" altLang="en-US" sz="1200" dirty="0">
                <a:solidFill>
                  <a:schemeClr val="tx2"/>
                </a:solidFill>
              </a:rPr>
              <a:t> </a:t>
            </a:r>
            <a:r>
              <a:rPr lang="en-US" altLang="zh-CN" sz="1200" dirty="0">
                <a:solidFill>
                  <a:schemeClr val="tx2"/>
                </a:solidFill>
              </a:rPr>
              <a:t>is</a:t>
            </a:r>
            <a:r>
              <a:rPr lang="zh-CN" altLang="en-US" sz="1200" dirty="0">
                <a:solidFill>
                  <a:schemeClr val="tx2"/>
                </a:solidFill>
              </a:rPr>
              <a:t> </a:t>
            </a:r>
            <a:r>
              <a:rPr lang="en-US" altLang="zh-CN" sz="1200" dirty="0">
                <a:solidFill>
                  <a:schemeClr val="tx2"/>
                </a:solidFill>
              </a:rPr>
              <a:t>to</a:t>
            </a:r>
            <a:r>
              <a:rPr lang="zh-CN" altLang="en-US" sz="1200" dirty="0">
                <a:solidFill>
                  <a:schemeClr val="tx2"/>
                </a:solidFill>
              </a:rPr>
              <a:t> </a:t>
            </a:r>
            <a:r>
              <a:rPr lang="en-US" altLang="zh-CN" sz="1200" dirty="0">
                <a:solidFill>
                  <a:schemeClr val="tx2"/>
                </a:solidFill>
              </a:rPr>
              <a:t>decide</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maximum</a:t>
            </a:r>
            <a:r>
              <a:rPr lang="zh-CN" altLang="en-US" sz="1200" dirty="0">
                <a:solidFill>
                  <a:schemeClr val="tx2"/>
                </a:solidFill>
              </a:rPr>
              <a:t> </a:t>
            </a:r>
            <a:r>
              <a:rPr lang="en-US" altLang="zh-CN" sz="1200" dirty="0">
                <a:solidFill>
                  <a:schemeClr val="tx2"/>
                </a:solidFill>
              </a:rPr>
              <a:t>number</a:t>
            </a:r>
            <a:r>
              <a:rPr lang="zh-CN" altLang="en-US" sz="1200" dirty="0">
                <a:solidFill>
                  <a:schemeClr val="tx2"/>
                </a:solidFill>
              </a:rPr>
              <a:t> </a:t>
            </a:r>
            <a:r>
              <a:rPr lang="en-US" altLang="zh-CN" sz="1200" dirty="0">
                <a:solidFill>
                  <a:schemeClr val="tx2"/>
                </a:solidFill>
              </a:rPr>
              <a:t>of</a:t>
            </a:r>
            <a:r>
              <a:rPr lang="zh-CN" altLang="en-US" sz="1200" dirty="0">
                <a:solidFill>
                  <a:schemeClr val="tx2"/>
                </a:solidFill>
              </a:rPr>
              <a:t> </a:t>
            </a:r>
            <a:r>
              <a:rPr lang="en-US" altLang="zh-CN" sz="1200" dirty="0">
                <a:solidFill>
                  <a:schemeClr val="tx2"/>
                </a:solidFill>
              </a:rPr>
              <a:t>jobs</a:t>
            </a:r>
            <a:r>
              <a:rPr lang="zh-CN" altLang="en-US" sz="1200" dirty="0">
                <a:solidFill>
                  <a:schemeClr val="tx2"/>
                </a:solidFill>
              </a:rPr>
              <a:t> </a:t>
            </a:r>
            <a:r>
              <a:rPr lang="en-US" altLang="zh-CN" sz="1200" dirty="0">
                <a:solidFill>
                  <a:schemeClr val="tx2"/>
                </a:solidFill>
              </a:rPr>
              <a:t>that</a:t>
            </a:r>
            <a:r>
              <a:rPr lang="zh-CN" altLang="en-US" sz="1200" dirty="0">
                <a:solidFill>
                  <a:schemeClr val="tx2"/>
                </a:solidFill>
              </a:rPr>
              <a:t> </a:t>
            </a:r>
            <a:r>
              <a:rPr lang="en-US" altLang="zh-CN" sz="1200" dirty="0">
                <a:solidFill>
                  <a:schemeClr val="tx2"/>
                </a:solidFill>
              </a:rPr>
              <a:t>can</a:t>
            </a:r>
            <a:r>
              <a:rPr lang="zh-CN" altLang="en-US" sz="1200" dirty="0">
                <a:solidFill>
                  <a:schemeClr val="tx2"/>
                </a:solidFill>
              </a:rPr>
              <a:t> </a:t>
            </a:r>
            <a:r>
              <a:rPr lang="en-US" altLang="zh-CN" sz="1200" dirty="0">
                <a:solidFill>
                  <a:schemeClr val="tx2"/>
                </a:solidFill>
              </a:rPr>
              <a:t>complete</a:t>
            </a:r>
            <a:r>
              <a:rPr lang="zh-CN" altLang="en-US" sz="1200" dirty="0">
                <a:solidFill>
                  <a:schemeClr val="tx2"/>
                </a:solidFill>
              </a:rPr>
              <a:t> </a:t>
            </a:r>
            <a:r>
              <a:rPr lang="en-US" altLang="zh-CN" sz="1200" dirty="0">
                <a:solidFill>
                  <a:schemeClr val="tx2"/>
                </a:solidFill>
              </a:rPr>
              <a:t>within</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time</a:t>
            </a:r>
            <a:r>
              <a:rPr lang="zh-CN" altLang="en-US" sz="1200" dirty="0">
                <a:solidFill>
                  <a:schemeClr val="tx2"/>
                </a:solidFill>
              </a:rPr>
              <a:t> </a:t>
            </a:r>
            <a:r>
              <a:rPr lang="en-US" altLang="zh-CN" sz="1200" dirty="0">
                <a:solidFill>
                  <a:schemeClr val="tx2"/>
                </a:solidFill>
              </a:rPr>
              <a:t>budget</a:t>
            </a:r>
            <a:r>
              <a:rPr lang="zh-CN" altLang="en-US" sz="1200" dirty="0">
                <a:solidFill>
                  <a:schemeClr val="tx2"/>
                </a:solidFill>
              </a:rPr>
              <a:t> </a:t>
            </a:r>
            <a:r>
              <a:rPr lang="en-US" altLang="zh-CN" sz="1200" dirty="0">
                <a:solidFill>
                  <a:schemeClr val="tx2"/>
                </a:solidFill>
              </a:rPr>
              <a:t>for</a:t>
            </a:r>
            <a:r>
              <a:rPr lang="zh-CN" altLang="en-US" sz="1200" dirty="0">
                <a:solidFill>
                  <a:schemeClr val="tx2"/>
                </a:solidFill>
              </a:rPr>
              <a:t> </a:t>
            </a:r>
            <a:r>
              <a:rPr lang="en-US" altLang="zh-CN" sz="1200" dirty="0">
                <a:solidFill>
                  <a:schemeClr val="tx2"/>
                </a:solidFill>
              </a:rPr>
              <a:t>each</a:t>
            </a:r>
            <a:r>
              <a:rPr lang="zh-CN" altLang="en-US" sz="1200" dirty="0">
                <a:solidFill>
                  <a:schemeClr val="tx2"/>
                </a:solidFill>
              </a:rPr>
              <a:t> </a:t>
            </a:r>
            <a:r>
              <a:rPr lang="en-US" altLang="zh-CN" sz="1200" dirty="0">
                <a:solidFill>
                  <a:schemeClr val="tx2"/>
                </a:solidFill>
              </a:rPr>
              <a:t>server.</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asymmetric</a:t>
            </a:r>
            <a:r>
              <a:rPr lang="zh-CN" altLang="en-US" sz="1200" dirty="0">
                <a:solidFill>
                  <a:schemeClr val="tx2"/>
                </a:solidFill>
              </a:rPr>
              <a:t> </a:t>
            </a:r>
            <a:r>
              <a:rPr lang="en-US" altLang="zh-CN" sz="1200" dirty="0">
                <a:solidFill>
                  <a:schemeClr val="tx2"/>
                </a:solidFill>
              </a:rPr>
              <a:t>cost</a:t>
            </a:r>
            <a:r>
              <a:rPr lang="zh-CN" altLang="en-US" sz="1200" dirty="0">
                <a:solidFill>
                  <a:schemeClr val="tx2"/>
                </a:solidFill>
              </a:rPr>
              <a:t> </a:t>
            </a:r>
            <a:r>
              <a:rPr lang="en-US" altLang="zh-CN" sz="1200" dirty="0">
                <a:solidFill>
                  <a:schemeClr val="tx2"/>
                </a:solidFill>
              </a:rPr>
              <a:t>in</a:t>
            </a:r>
            <a:r>
              <a:rPr lang="zh-CN" altLang="en-US" sz="1200" dirty="0">
                <a:solidFill>
                  <a:schemeClr val="tx2"/>
                </a:solidFill>
              </a:rPr>
              <a:t> </a:t>
            </a:r>
            <a:r>
              <a:rPr lang="en-US" altLang="zh-CN" sz="1200" dirty="0">
                <a:solidFill>
                  <a:schemeClr val="tx2"/>
                </a:solidFill>
              </a:rPr>
              <a:t>this</a:t>
            </a:r>
            <a:r>
              <a:rPr lang="zh-CN" altLang="en-US" sz="1200" dirty="0">
                <a:solidFill>
                  <a:schemeClr val="tx2"/>
                </a:solidFill>
              </a:rPr>
              <a:t> </a:t>
            </a:r>
            <a:r>
              <a:rPr lang="en-US" altLang="zh-CN" sz="1200" dirty="0">
                <a:solidFill>
                  <a:schemeClr val="tx2"/>
                </a:solidFill>
              </a:rPr>
              <a:t>problem</a:t>
            </a:r>
            <a:r>
              <a:rPr lang="zh-CN" altLang="en-US" sz="1200" dirty="0">
                <a:solidFill>
                  <a:schemeClr val="tx2"/>
                </a:solidFill>
              </a:rPr>
              <a:t> </a:t>
            </a:r>
            <a:r>
              <a:rPr lang="en-US" altLang="zh-CN" sz="1200" dirty="0">
                <a:solidFill>
                  <a:schemeClr val="tx2"/>
                </a:solidFill>
              </a:rPr>
              <a:t>is</a:t>
            </a:r>
            <a:r>
              <a:rPr lang="zh-CN" altLang="en-US" sz="1200" dirty="0">
                <a:solidFill>
                  <a:schemeClr val="tx2"/>
                </a:solidFill>
              </a:rPr>
              <a:t> </a:t>
            </a:r>
            <a:r>
              <a:rPr lang="en-US" altLang="zh-CN" sz="1200" dirty="0">
                <a:solidFill>
                  <a:schemeClr val="tx2"/>
                </a:solidFill>
              </a:rPr>
              <a:t>that</a:t>
            </a:r>
            <a:r>
              <a:rPr lang="zh-CN" altLang="en-US" sz="1200" dirty="0">
                <a:solidFill>
                  <a:schemeClr val="tx2"/>
                </a:solidFill>
              </a:rPr>
              <a:t> </a:t>
            </a:r>
            <a:r>
              <a:rPr lang="en-US" altLang="zh-CN" sz="1200" dirty="0">
                <a:solidFill>
                  <a:schemeClr val="tx2"/>
                </a:solidFill>
              </a:rPr>
              <a:t>oversubscribing</a:t>
            </a:r>
            <a:r>
              <a:rPr lang="zh-CN" altLang="en-US" sz="1200" dirty="0">
                <a:solidFill>
                  <a:schemeClr val="tx2"/>
                </a:solidFill>
              </a:rPr>
              <a:t> </a:t>
            </a:r>
            <a:r>
              <a:rPr lang="en-US" altLang="zh-CN" sz="1200" dirty="0">
                <a:solidFill>
                  <a:schemeClr val="tx2"/>
                </a:solidFill>
              </a:rPr>
              <a:t>a</a:t>
            </a:r>
            <a:r>
              <a:rPr lang="zh-CN" altLang="en-US" sz="1200" dirty="0">
                <a:solidFill>
                  <a:schemeClr val="tx2"/>
                </a:solidFill>
              </a:rPr>
              <a:t> </a:t>
            </a:r>
            <a:r>
              <a:rPr lang="en-US" altLang="zh-CN" sz="1200" dirty="0">
                <a:solidFill>
                  <a:schemeClr val="tx2"/>
                </a:solidFill>
              </a:rPr>
              <a:t>server</a:t>
            </a:r>
            <a:r>
              <a:rPr lang="zh-CN" altLang="en-US" sz="1200" dirty="0">
                <a:solidFill>
                  <a:schemeClr val="tx2"/>
                </a:solidFill>
              </a:rPr>
              <a:t> </a:t>
            </a:r>
            <a:r>
              <a:rPr lang="en-US" altLang="zh-CN" sz="1200" dirty="0">
                <a:solidFill>
                  <a:schemeClr val="tx2"/>
                </a:solidFill>
              </a:rPr>
              <a:t>actually</a:t>
            </a:r>
            <a:r>
              <a:rPr lang="zh-CN" altLang="en-US" sz="1200" dirty="0">
                <a:solidFill>
                  <a:schemeClr val="tx2"/>
                </a:solidFill>
              </a:rPr>
              <a:t> </a:t>
            </a:r>
            <a:r>
              <a:rPr lang="en-US" altLang="zh-CN" sz="1200" dirty="0">
                <a:solidFill>
                  <a:schemeClr val="tx2"/>
                </a:solidFill>
              </a:rPr>
              <a:t>reduces</a:t>
            </a:r>
            <a:r>
              <a:rPr lang="zh-CN" altLang="en-US" sz="1200" dirty="0">
                <a:solidFill>
                  <a:schemeClr val="tx2"/>
                </a:solidFill>
              </a:rPr>
              <a:t> </a:t>
            </a:r>
            <a:r>
              <a:rPr lang="en-US" altLang="zh-CN" sz="1200" dirty="0">
                <a:solidFill>
                  <a:schemeClr val="tx2"/>
                </a:solidFill>
              </a:rPr>
              <a:t>datacenter</a:t>
            </a:r>
            <a:r>
              <a:rPr lang="zh-CN" altLang="en-US" sz="1200" dirty="0">
                <a:solidFill>
                  <a:schemeClr val="tx2"/>
                </a:solidFill>
              </a:rPr>
              <a:t> </a:t>
            </a:r>
            <a:r>
              <a:rPr lang="en-US" altLang="zh-CN" sz="1200" dirty="0">
                <a:solidFill>
                  <a:schemeClr val="tx2"/>
                </a:solidFill>
              </a:rPr>
              <a:t>capacity.</a:t>
            </a:r>
            <a:r>
              <a:rPr lang="zh-CN" altLang="en-US" sz="1200" dirty="0">
                <a:solidFill>
                  <a:schemeClr val="tx2"/>
                </a:solidFill>
              </a:rPr>
              <a:t> </a:t>
            </a:r>
            <a:r>
              <a:rPr lang="en-US" altLang="zh-CN" sz="1200" dirty="0">
                <a:solidFill>
                  <a:schemeClr val="tx2"/>
                </a:solidFill>
              </a:rPr>
              <a:t>Let</a:t>
            </a:r>
            <a:r>
              <a:rPr lang="zh-CN" altLang="en-US" sz="1200" dirty="0">
                <a:solidFill>
                  <a:schemeClr val="tx2"/>
                </a:solidFill>
              </a:rPr>
              <a:t> </a:t>
            </a:r>
            <a:r>
              <a:rPr lang="en-US" altLang="zh-CN" sz="1200" dirty="0">
                <a:solidFill>
                  <a:schemeClr val="tx2"/>
                </a:solidFill>
              </a:rPr>
              <a:t>me</a:t>
            </a:r>
            <a:r>
              <a:rPr lang="zh-CN" altLang="en-US" sz="1200" dirty="0">
                <a:solidFill>
                  <a:schemeClr val="tx2"/>
                </a:solidFill>
              </a:rPr>
              <a:t> </a:t>
            </a:r>
            <a:r>
              <a:rPr lang="en-US" altLang="zh-CN" sz="1200" dirty="0">
                <a:solidFill>
                  <a:schemeClr val="tx2"/>
                </a:solidFill>
              </a:rPr>
              <a:t>use</a:t>
            </a:r>
            <a:r>
              <a:rPr lang="zh-CN" altLang="en-US" sz="1200" dirty="0">
                <a:solidFill>
                  <a:schemeClr val="tx2"/>
                </a:solidFill>
              </a:rPr>
              <a:t> </a:t>
            </a:r>
            <a:r>
              <a:rPr lang="en-US" altLang="zh-CN" sz="1200" dirty="0">
                <a:solidFill>
                  <a:schemeClr val="tx2"/>
                </a:solidFill>
              </a:rPr>
              <a:t>an</a:t>
            </a:r>
            <a:r>
              <a:rPr lang="zh-CN" altLang="en-US" sz="1200" dirty="0">
                <a:solidFill>
                  <a:schemeClr val="tx2"/>
                </a:solidFill>
              </a:rPr>
              <a:t> </a:t>
            </a:r>
            <a:r>
              <a:rPr lang="en-US" altLang="zh-CN" sz="1200" dirty="0">
                <a:solidFill>
                  <a:schemeClr val="tx2"/>
                </a:solidFill>
              </a:rPr>
              <a:t>example</a:t>
            </a:r>
            <a:r>
              <a:rPr lang="zh-CN" altLang="en-US" sz="1200" dirty="0">
                <a:solidFill>
                  <a:schemeClr val="tx2"/>
                </a:solidFill>
              </a:rPr>
              <a:t> </a:t>
            </a:r>
            <a:r>
              <a:rPr lang="en-US" altLang="zh-CN" sz="1200" dirty="0">
                <a:solidFill>
                  <a:schemeClr val="tx2"/>
                </a:solidFill>
              </a:rPr>
              <a:t>of</a:t>
            </a:r>
            <a:r>
              <a:rPr lang="zh-CN" altLang="en-US" sz="1200" dirty="0">
                <a:solidFill>
                  <a:schemeClr val="tx2"/>
                </a:solidFill>
              </a:rPr>
              <a:t> </a:t>
            </a:r>
            <a:r>
              <a:rPr lang="en-US" altLang="zh-CN" sz="1200" dirty="0">
                <a:solidFill>
                  <a:schemeClr val="tx2"/>
                </a:solidFill>
              </a:rPr>
              <a:t>2</a:t>
            </a:r>
            <a:r>
              <a:rPr lang="zh-CN" altLang="en-US" sz="1200" dirty="0">
                <a:solidFill>
                  <a:schemeClr val="tx2"/>
                </a:solidFill>
              </a:rPr>
              <a:t> </a:t>
            </a:r>
            <a:r>
              <a:rPr lang="en-US" altLang="zh-CN" sz="1200" dirty="0">
                <a:solidFill>
                  <a:schemeClr val="tx2"/>
                </a:solidFill>
              </a:rPr>
              <a:t>schedules</a:t>
            </a:r>
            <a:r>
              <a:rPr lang="zh-CN" altLang="en-US" sz="1200" dirty="0">
                <a:solidFill>
                  <a:schemeClr val="tx2"/>
                </a:solidFill>
              </a:rPr>
              <a:t> </a:t>
            </a:r>
            <a:r>
              <a:rPr lang="en-US" altLang="zh-CN" sz="1200" dirty="0">
                <a:solidFill>
                  <a:schemeClr val="tx2"/>
                </a:solidFill>
              </a:rPr>
              <a:t>to</a:t>
            </a:r>
            <a:r>
              <a:rPr lang="zh-CN" altLang="en-US" sz="1200" dirty="0">
                <a:solidFill>
                  <a:schemeClr val="tx2"/>
                </a:solidFill>
              </a:rPr>
              <a:t> </a:t>
            </a:r>
            <a:r>
              <a:rPr lang="en-US" altLang="zh-CN" sz="1200" dirty="0">
                <a:solidFill>
                  <a:schemeClr val="tx2"/>
                </a:solidFill>
              </a:rPr>
              <a:t>demonstrate</a:t>
            </a:r>
            <a:r>
              <a:rPr lang="zh-CN" altLang="en-US" sz="1200" dirty="0">
                <a:solidFill>
                  <a:schemeClr val="tx2"/>
                </a:solidFill>
              </a:rPr>
              <a:t> </a:t>
            </a:r>
            <a:r>
              <a:rPr lang="en-US" altLang="zh-CN" sz="1200" dirty="0">
                <a:solidFill>
                  <a:schemeClr val="tx2"/>
                </a:solidFill>
              </a:rPr>
              <a:t>this.</a:t>
            </a:r>
            <a:r>
              <a:rPr lang="zh-CN" altLang="en-US" sz="1200" dirty="0">
                <a:solidFill>
                  <a:schemeClr val="tx2"/>
                </a:solidFill>
              </a:rPr>
              <a:t> </a:t>
            </a:r>
            <a:r>
              <a:rPr lang="en-US" altLang="zh-CN" sz="1200" dirty="0">
                <a:solidFill>
                  <a:schemeClr val="tx2"/>
                </a:solidFill>
              </a:rPr>
              <a:t>Assuming</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time</a:t>
            </a:r>
            <a:r>
              <a:rPr lang="zh-CN" altLang="en-US" sz="1200" dirty="0">
                <a:solidFill>
                  <a:schemeClr val="tx2"/>
                </a:solidFill>
              </a:rPr>
              <a:t> </a:t>
            </a:r>
            <a:r>
              <a:rPr lang="en-US" altLang="zh-CN" sz="1200" dirty="0">
                <a:solidFill>
                  <a:schemeClr val="tx2"/>
                </a:solidFill>
              </a:rPr>
              <a:t>budget</a:t>
            </a:r>
            <a:r>
              <a:rPr lang="zh-CN" altLang="en-US" sz="1200" dirty="0">
                <a:solidFill>
                  <a:schemeClr val="tx2"/>
                </a:solidFill>
              </a:rPr>
              <a:t> </a:t>
            </a:r>
            <a:r>
              <a:rPr lang="en-US" altLang="zh-CN" sz="1200" dirty="0">
                <a:solidFill>
                  <a:schemeClr val="tx2"/>
                </a:solidFill>
              </a:rPr>
              <a:t>is</a:t>
            </a:r>
            <a:r>
              <a:rPr lang="zh-CN" altLang="en-US" sz="1200" dirty="0">
                <a:solidFill>
                  <a:schemeClr val="tx2"/>
                </a:solidFill>
              </a:rPr>
              <a:t> </a:t>
            </a:r>
            <a:r>
              <a:rPr lang="en-US" altLang="zh-CN" sz="1200" dirty="0">
                <a:solidFill>
                  <a:schemeClr val="tx2"/>
                </a:solidFill>
              </a:rPr>
              <a:t>T</a:t>
            </a:r>
            <a:r>
              <a:rPr lang="zh-CN" altLang="en-US" sz="1200" dirty="0">
                <a:solidFill>
                  <a:schemeClr val="tx2"/>
                </a:solidFill>
              </a:rPr>
              <a:t> </a:t>
            </a:r>
            <a:r>
              <a:rPr lang="en-US" altLang="zh-CN" sz="1200" dirty="0">
                <a:solidFill>
                  <a:schemeClr val="tx2"/>
                </a:solidFill>
              </a:rPr>
              <a:t>for</a:t>
            </a:r>
            <a:r>
              <a:rPr lang="zh-CN" altLang="en-US" sz="1200" dirty="0">
                <a:solidFill>
                  <a:schemeClr val="tx2"/>
                </a:solidFill>
              </a:rPr>
              <a:t> </a:t>
            </a:r>
            <a:r>
              <a:rPr lang="en-US" altLang="zh-CN" sz="1200" dirty="0">
                <a:solidFill>
                  <a:schemeClr val="tx2"/>
                </a:solidFill>
              </a:rPr>
              <a:t>a</a:t>
            </a:r>
            <a:r>
              <a:rPr lang="zh-CN" altLang="en-US" sz="1200" dirty="0">
                <a:solidFill>
                  <a:schemeClr val="tx2"/>
                </a:solidFill>
              </a:rPr>
              <a:t> </a:t>
            </a:r>
            <a:r>
              <a:rPr lang="en-US" altLang="zh-CN" sz="1200" dirty="0">
                <a:solidFill>
                  <a:schemeClr val="tx2"/>
                </a:solidFill>
              </a:rPr>
              <a:t>server,</a:t>
            </a:r>
            <a:r>
              <a:rPr lang="zh-CN" altLang="en-US" sz="1200" dirty="0">
                <a:solidFill>
                  <a:schemeClr val="tx2"/>
                </a:solidFill>
              </a:rPr>
              <a:t> </a:t>
            </a:r>
            <a:r>
              <a:rPr lang="en-US" altLang="zh-CN" sz="1200" dirty="0">
                <a:solidFill>
                  <a:schemeClr val="tx2"/>
                </a:solidFill>
              </a:rPr>
              <a:t>schedule</a:t>
            </a:r>
            <a:r>
              <a:rPr lang="zh-CN" altLang="en-US" sz="1200" dirty="0">
                <a:solidFill>
                  <a:schemeClr val="tx2"/>
                </a:solidFill>
              </a:rPr>
              <a:t> </a:t>
            </a:r>
            <a:r>
              <a:rPr lang="en-US" altLang="zh-CN" sz="1200" dirty="0">
                <a:solidFill>
                  <a:schemeClr val="tx2"/>
                </a:solidFill>
              </a:rPr>
              <a:t>A</a:t>
            </a:r>
            <a:r>
              <a:rPr lang="zh-CN" altLang="en-US" sz="1200" dirty="0">
                <a:solidFill>
                  <a:schemeClr val="tx2"/>
                </a:solidFill>
              </a:rPr>
              <a:t> </a:t>
            </a:r>
            <a:r>
              <a:rPr lang="en-US" altLang="zh-CN" sz="1200" dirty="0">
                <a:solidFill>
                  <a:schemeClr val="tx2"/>
                </a:solidFill>
              </a:rPr>
              <a:t>assigns</a:t>
            </a:r>
            <a:r>
              <a:rPr lang="zh-CN" altLang="en-US" sz="1200" dirty="0">
                <a:solidFill>
                  <a:schemeClr val="tx2"/>
                </a:solidFill>
              </a:rPr>
              <a:t> </a:t>
            </a:r>
            <a:r>
              <a:rPr lang="en-US" altLang="zh-CN" sz="1200" dirty="0">
                <a:solidFill>
                  <a:schemeClr val="tx2"/>
                </a:solidFill>
              </a:rPr>
              <a:t>3</a:t>
            </a:r>
            <a:r>
              <a:rPr lang="zh-CN" altLang="en-US" sz="1200" dirty="0">
                <a:solidFill>
                  <a:schemeClr val="tx2"/>
                </a:solidFill>
              </a:rPr>
              <a:t> </a:t>
            </a:r>
            <a:r>
              <a:rPr lang="en-US" altLang="zh-CN" sz="1200" dirty="0">
                <a:solidFill>
                  <a:schemeClr val="tx2"/>
                </a:solidFill>
              </a:rPr>
              <a:t>jobs</a:t>
            </a:r>
            <a:r>
              <a:rPr lang="zh-CN" altLang="en-US" sz="1200" dirty="0">
                <a:solidFill>
                  <a:schemeClr val="tx2"/>
                </a:solidFill>
              </a:rPr>
              <a:t> </a:t>
            </a:r>
            <a:r>
              <a:rPr lang="en-US" altLang="zh-CN" sz="1200" dirty="0">
                <a:solidFill>
                  <a:schemeClr val="tx2"/>
                </a:solidFill>
              </a:rPr>
              <a:t>to</a:t>
            </a:r>
            <a:r>
              <a:rPr lang="zh-CN" altLang="en-US" sz="1200" dirty="0">
                <a:solidFill>
                  <a:schemeClr val="tx2"/>
                </a:solidFill>
              </a:rPr>
              <a:t> </a:t>
            </a:r>
            <a:r>
              <a:rPr lang="en-US" altLang="zh-CN" sz="1200" dirty="0">
                <a:solidFill>
                  <a:schemeClr val="tx2"/>
                </a:solidFill>
              </a:rPr>
              <a:t>this</a:t>
            </a:r>
            <a:r>
              <a:rPr lang="zh-CN" altLang="en-US" sz="1200" dirty="0">
                <a:solidFill>
                  <a:schemeClr val="tx2"/>
                </a:solidFill>
              </a:rPr>
              <a:t> </a:t>
            </a:r>
            <a:r>
              <a:rPr lang="en-US" altLang="zh-CN" sz="1200" dirty="0">
                <a:solidFill>
                  <a:schemeClr val="tx2"/>
                </a:solidFill>
              </a:rPr>
              <a:t>server,</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total</a:t>
            </a:r>
            <a:r>
              <a:rPr lang="zh-CN" altLang="en-US" sz="1200" dirty="0">
                <a:solidFill>
                  <a:schemeClr val="tx2"/>
                </a:solidFill>
              </a:rPr>
              <a:t> </a:t>
            </a:r>
            <a:r>
              <a:rPr lang="en-US" altLang="zh-CN" sz="1200" dirty="0">
                <a:solidFill>
                  <a:schemeClr val="tx2"/>
                </a:solidFill>
              </a:rPr>
              <a:t>job</a:t>
            </a:r>
            <a:r>
              <a:rPr lang="zh-CN" altLang="en-US" sz="1200" dirty="0">
                <a:solidFill>
                  <a:schemeClr val="tx2"/>
                </a:solidFill>
              </a:rPr>
              <a:t> </a:t>
            </a:r>
            <a:r>
              <a:rPr lang="en-US" altLang="zh-CN" sz="1200" dirty="0">
                <a:solidFill>
                  <a:schemeClr val="tx2"/>
                </a:solidFill>
              </a:rPr>
              <a:t>durations</a:t>
            </a:r>
            <a:r>
              <a:rPr lang="zh-CN" altLang="en-US" sz="1200" dirty="0">
                <a:solidFill>
                  <a:schemeClr val="tx2"/>
                </a:solidFill>
              </a:rPr>
              <a:t> </a:t>
            </a:r>
            <a:r>
              <a:rPr lang="en-US" altLang="zh-CN" sz="1200" dirty="0">
                <a:solidFill>
                  <a:schemeClr val="tx2"/>
                </a:solidFill>
              </a:rPr>
              <a:t>exceeds</a:t>
            </a:r>
            <a:r>
              <a:rPr lang="zh-CN" altLang="en-US" sz="1200" dirty="0">
                <a:solidFill>
                  <a:schemeClr val="tx2"/>
                </a:solidFill>
              </a:rPr>
              <a:t> </a:t>
            </a:r>
            <a:r>
              <a:rPr lang="en-US" altLang="zh-CN" sz="1200" dirty="0">
                <a:solidFill>
                  <a:schemeClr val="tx2"/>
                </a:solidFill>
              </a:rPr>
              <a:t>T,</a:t>
            </a:r>
            <a:r>
              <a:rPr lang="zh-CN" altLang="en-US" sz="1200" dirty="0">
                <a:solidFill>
                  <a:schemeClr val="tx2"/>
                </a:solidFill>
              </a:rPr>
              <a:t> </a:t>
            </a:r>
            <a:r>
              <a:rPr lang="en-US" altLang="zh-CN" sz="1200" dirty="0">
                <a:solidFill>
                  <a:schemeClr val="tx2"/>
                </a:solidFill>
              </a:rPr>
              <a:t>which</a:t>
            </a:r>
            <a:r>
              <a:rPr lang="zh-CN" altLang="en-US" sz="1200" dirty="0">
                <a:solidFill>
                  <a:schemeClr val="tx2"/>
                </a:solidFill>
              </a:rPr>
              <a:t> </a:t>
            </a:r>
            <a:r>
              <a:rPr lang="en-US" altLang="zh-CN" sz="1200" dirty="0">
                <a:solidFill>
                  <a:schemeClr val="tx2"/>
                </a:solidFill>
              </a:rPr>
              <a:t>means</a:t>
            </a:r>
            <a:r>
              <a:rPr lang="zh-CN" altLang="en-US" sz="1200" dirty="0">
                <a:solidFill>
                  <a:schemeClr val="tx2"/>
                </a:solidFill>
              </a:rPr>
              <a:t> </a:t>
            </a:r>
            <a:r>
              <a:rPr lang="en-US" altLang="zh-CN" sz="1200" dirty="0">
                <a:solidFill>
                  <a:schemeClr val="tx2"/>
                </a:solidFill>
              </a:rPr>
              <a:t>that</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server</a:t>
            </a:r>
            <a:r>
              <a:rPr lang="zh-CN" altLang="en-US" sz="1200" dirty="0">
                <a:solidFill>
                  <a:schemeClr val="tx2"/>
                </a:solidFill>
              </a:rPr>
              <a:t> </a:t>
            </a:r>
            <a:r>
              <a:rPr lang="en-US" altLang="zh-CN" sz="1200" dirty="0">
                <a:solidFill>
                  <a:schemeClr val="tx2"/>
                </a:solidFill>
              </a:rPr>
              <a:t>cannot</a:t>
            </a:r>
            <a:r>
              <a:rPr lang="zh-CN" altLang="en-US" sz="1200" dirty="0">
                <a:solidFill>
                  <a:schemeClr val="tx2"/>
                </a:solidFill>
              </a:rPr>
              <a:t> </a:t>
            </a:r>
            <a:r>
              <a:rPr lang="en-US" altLang="zh-CN" sz="1200" dirty="0">
                <a:solidFill>
                  <a:schemeClr val="tx2"/>
                </a:solidFill>
              </a:rPr>
              <a:t>finish</a:t>
            </a:r>
            <a:r>
              <a:rPr lang="zh-CN" altLang="en-US" sz="1200" dirty="0">
                <a:solidFill>
                  <a:schemeClr val="tx2"/>
                </a:solidFill>
              </a:rPr>
              <a:t> </a:t>
            </a:r>
            <a:r>
              <a:rPr lang="en-US" altLang="zh-CN" sz="1200" dirty="0">
                <a:solidFill>
                  <a:schemeClr val="tx2"/>
                </a:solidFill>
              </a:rPr>
              <a:t>all</a:t>
            </a:r>
            <a:r>
              <a:rPr lang="zh-CN" altLang="en-US" sz="1200" dirty="0">
                <a:solidFill>
                  <a:schemeClr val="tx2"/>
                </a:solidFill>
              </a:rPr>
              <a:t> </a:t>
            </a:r>
            <a:r>
              <a:rPr lang="en-US" altLang="zh-CN" sz="1200" dirty="0">
                <a:solidFill>
                  <a:schemeClr val="tx2"/>
                </a:solidFill>
              </a:rPr>
              <a:t>jobs</a:t>
            </a:r>
            <a:r>
              <a:rPr lang="zh-CN" altLang="en-US" sz="1200" dirty="0">
                <a:solidFill>
                  <a:schemeClr val="tx2"/>
                </a:solidFill>
              </a:rPr>
              <a:t> </a:t>
            </a:r>
            <a:r>
              <a:rPr lang="en-US" altLang="zh-CN" sz="1200" dirty="0">
                <a:solidFill>
                  <a:schemeClr val="tx2"/>
                </a:solidFill>
              </a:rPr>
              <a:t>before</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time</a:t>
            </a:r>
            <a:r>
              <a:rPr lang="zh-CN" altLang="en-US" sz="1200" dirty="0">
                <a:solidFill>
                  <a:schemeClr val="tx2"/>
                </a:solidFill>
              </a:rPr>
              <a:t> </a:t>
            </a:r>
            <a:r>
              <a:rPr lang="en-US" altLang="zh-CN" sz="1200" dirty="0">
                <a:solidFill>
                  <a:schemeClr val="tx2"/>
                </a:solidFill>
              </a:rPr>
              <a:t>budget</a:t>
            </a:r>
            <a:r>
              <a:rPr lang="zh-CN" altLang="en-US" sz="1200" dirty="0">
                <a:solidFill>
                  <a:schemeClr val="tx2"/>
                </a:solidFill>
              </a:rPr>
              <a:t> </a:t>
            </a:r>
            <a:r>
              <a:rPr lang="en-US" altLang="zh-CN" sz="1200" dirty="0">
                <a:solidFill>
                  <a:schemeClr val="tx2"/>
                </a:solidFill>
              </a:rPr>
              <a:t>expires,</a:t>
            </a:r>
            <a:r>
              <a:rPr lang="zh-CN" altLang="en-US" sz="1200" dirty="0">
                <a:solidFill>
                  <a:schemeClr val="tx2"/>
                </a:solidFill>
              </a:rPr>
              <a:t> </a:t>
            </a:r>
            <a:r>
              <a:rPr lang="en-US" altLang="zh-CN" sz="1200" dirty="0">
                <a:solidFill>
                  <a:schemeClr val="tx2"/>
                </a:solidFill>
              </a:rPr>
              <a:t>so</a:t>
            </a:r>
            <a:r>
              <a:rPr lang="zh-CN" altLang="en-US" sz="1200" dirty="0">
                <a:solidFill>
                  <a:schemeClr val="tx2"/>
                </a:solidFill>
              </a:rPr>
              <a:t> </a:t>
            </a:r>
            <a:r>
              <a:rPr lang="en-US" altLang="zh-CN" sz="1200" dirty="0">
                <a:solidFill>
                  <a:schemeClr val="tx2"/>
                </a:solidFill>
              </a:rPr>
              <a:t>this</a:t>
            </a:r>
            <a:r>
              <a:rPr lang="zh-CN" altLang="en-US" sz="1200" dirty="0">
                <a:solidFill>
                  <a:schemeClr val="tx2"/>
                </a:solidFill>
              </a:rPr>
              <a:t> </a:t>
            </a:r>
            <a:r>
              <a:rPr lang="en-US" altLang="zh-CN" sz="1200" dirty="0">
                <a:solidFill>
                  <a:schemeClr val="tx2"/>
                </a:solidFill>
              </a:rPr>
              <a:t>is</a:t>
            </a:r>
            <a:r>
              <a:rPr lang="zh-CN" altLang="en-US" sz="1200" dirty="0">
                <a:solidFill>
                  <a:schemeClr val="tx2"/>
                </a:solidFill>
              </a:rPr>
              <a:t> </a:t>
            </a:r>
            <a:r>
              <a:rPr lang="en-US" altLang="zh-CN" sz="1200" dirty="0">
                <a:solidFill>
                  <a:schemeClr val="tx2"/>
                </a:solidFill>
              </a:rPr>
              <a:t>a</a:t>
            </a:r>
            <a:r>
              <a:rPr lang="zh-CN" altLang="en-US" sz="1200" dirty="0">
                <a:solidFill>
                  <a:schemeClr val="tx2"/>
                </a:solidFill>
              </a:rPr>
              <a:t> </a:t>
            </a:r>
            <a:r>
              <a:rPr lang="en-US" altLang="zh-CN" sz="1200" dirty="0">
                <a:solidFill>
                  <a:schemeClr val="tx2"/>
                </a:solidFill>
              </a:rPr>
              <a:t>bad</a:t>
            </a:r>
            <a:r>
              <a:rPr lang="zh-CN" altLang="en-US" sz="1200" dirty="0">
                <a:solidFill>
                  <a:schemeClr val="tx2"/>
                </a:solidFill>
              </a:rPr>
              <a:t> </a:t>
            </a:r>
            <a:r>
              <a:rPr lang="en-US" altLang="zh-CN" sz="1200" dirty="0">
                <a:solidFill>
                  <a:schemeClr val="tx2"/>
                </a:solidFill>
              </a:rPr>
              <a:t>outcome.</a:t>
            </a:r>
            <a:r>
              <a:rPr lang="zh-CN" altLang="en-US" sz="1200" dirty="0">
                <a:solidFill>
                  <a:schemeClr val="tx2"/>
                </a:solidFill>
              </a:rPr>
              <a:t> </a:t>
            </a:r>
            <a:r>
              <a:rPr lang="en-US" altLang="zh-CN" sz="1200" dirty="0">
                <a:solidFill>
                  <a:schemeClr val="tx2"/>
                </a:solidFill>
              </a:rPr>
              <a:t>In</a:t>
            </a:r>
            <a:r>
              <a:rPr lang="zh-CN" altLang="en-US" sz="1200" dirty="0">
                <a:solidFill>
                  <a:schemeClr val="tx2"/>
                </a:solidFill>
              </a:rPr>
              <a:t> </a:t>
            </a:r>
            <a:r>
              <a:rPr lang="en-US" altLang="zh-CN" sz="1200" dirty="0">
                <a:solidFill>
                  <a:schemeClr val="tx2"/>
                </a:solidFill>
              </a:rPr>
              <a:t>contrast,</a:t>
            </a:r>
            <a:r>
              <a:rPr lang="zh-CN" altLang="en-US" sz="1200" dirty="0">
                <a:solidFill>
                  <a:schemeClr val="tx2"/>
                </a:solidFill>
              </a:rPr>
              <a:t> </a:t>
            </a:r>
            <a:r>
              <a:rPr lang="en-US" altLang="zh-CN" sz="1200" dirty="0">
                <a:solidFill>
                  <a:schemeClr val="tx2"/>
                </a:solidFill>
              </a:rPr>
              <a:t>schedule</a:t>
            </a:r>
            <a:r>
              <a:rPr lang="zh-CN" altLang="en-US" sz="1200" dirty="0">
                <a:solidFill>
                  <a:schemeClr val="tx2"/>
                </a:solidFill>
              </a:rPr>
              <a:t> </a:t>
            </a:r>
            <a:r>
              <a:rPr lang="en-US" altLang="zh-CN" sz="1200" dirty="0">
                <a:solidFill>
                  <a:schemeClr val="tx2"/>
                </a:solidFill>
              </a:rPr>
              <a:t>B</a:t>
            </a:r>
            <a:r>
              <a:rPr lang="zh-CN" altLang="en-US" sz="1200" dirty="0">
                <a:solidFill>
                  <a:schemeClr val="tx2"/>
                </a:solidFill>
              </a:rPr>
              <a:t> </a:t>
            </a:r>
            <a:r>
              <a:rPr lang="en-US" altLang="zh-CN" sz="1200" dirty="0">
                <a:solidFill>
                  <a:schemeClr val="tx2"/>
                </a:solidFill>
              </a:rPr>
              <a:t>assigns</a:t>
            </a:r>
            <a:r>
              <a:rPr lang="zh-CN" altLang="en-US" sz="1200" dirty="0">
                <a:solidFill>
                  <a:schemeClr val="tx2"/>
                </a:solidFill>
              </a:rPr>
              <a:t> </a:t>
            </a:r>
            <a:r>
              <a:rPr lang="en-US" altLang="zh-CN" sz="1200" dirty="0">
                <a:solidFill>
                  <a:schemeClr val="tx2"/>
                </a:solidFill>
              </a:rPr>
              <a:t>2</a:t>
            </a:r>
            <a:r>
              <a:rPr lang="zh-CN" altLang="en-US" sz="1200" dirty="0">
                <a:solidFill>
                  <a:schemeClr val="tx2"/>
                </a:solidFill>
              </a:rPr>
              <a:t> </a:t>
            </a:r>
            <a:r>
              <a:rPr lang="en-US" altLang="zh-CN" sz="1200" dirty="0">
                <a:solidFill>
                  <a:schemeClr val="tx2"/>
                </a:solidFill>
              </a:rPr>
              <a:t>jobs</a:t>
            </a:r>
            <a:r>
              <a:rPr lang="zh-CN" altLang="en-US" sz="1200" dirty="0">
                <a:solidFill>
                  <a:schemeClr val="tx2"/>
                </a:solidFill>
              </a:rPr>
              <a:t> </a:t>
            </a:r>
            <a:r>
              <a:rPr lang="en-US" altLang="zh-CN" sz="1200" dirty="0">
                <a:solidFill>
                  <a:schemeClr val="tx2"/>
                </a:solidFill>
              </a:rPr>
              <a:t>to</a:t>
            </a:r>
            <a:r>
              <a:rPr lang="zh-CN" altLang="en-US" sz="1200" dirty="0">
                <a:solidFill>
                  <a:schemeClr val="tx2"/>
                </a:solidFill>
              </a:rPr>
              <a:t> </a:t>
            </a:r>
            <a:r>
              <a:rPr lang="en-US" altLang="zh-CN" sz="1200" dirty="0">
                <a:solidFill>
                  <a:schemeClr val="tx2"/>
                </a:solidFill>
              </a:rPr>
              <a:t>this</a:t>
            </a:r>
            <a:r>
              <a:rPr lang="zh-CN" altLang="en-US" sz="1200" dirty="0">
                <a:solidFill>
                  <a:schemeClr val="tx2"/>
                </a:solidFill>
              </a:rPr>
              <a:t> </a:t>
            </a:r>
            <a:r>
              <a:rPr lang="en-US" altLang="zh-CN" sz="1200" dirty="0">
                <a:solidFill>
                  <a:schemeClr val="tx2"/>
                </a:solidFill>
              </a:rPr>
              <a:t>server,</a:t>
            </a:r>
            <a:r>
              <a:rPr lang="zh-CN" altLang="en-US" sz="1200" dirty="0">
                <a:solidFill>
                  <a:schemeClr val="tx2"/>
                </a:solidFill>
              </a:rPr>
              <a:t> </a:t>
            </a:r>
            <a:r>
              <a:rPr lang="en-US" altLang="zh-CN" sz="1200" dirty="0">
                <a:solidFill>
                  <a:schemeClr val="tx2"/>
                </a:solidFill>
              </a:rPr>
              <a:t>and</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server</a:t>
            </a:r>
            <a:r>
              <a:rPr lang="zh-CN" altLang="en-US" sz="1200" dirty="0">
                <a:solidFill>
                  <a:schemeClr val="tx2"/>
                </a:solidFill>
              </a:rPr>
              <a:t> </a:t>
            </a:r>
            <a:r>
              <a:rPr lang="en-US" altLang="zh-CN" sz="1200" dirty="0">
                <a:solidFill>
                  <a:schemeClr val="tx2"/>
                </a:solidFill>
              </a:rPr>
              <a:t>can</a:t>
            </a:r>
            <a:r>
              <a:rPr lang="zh-CN" altLang="en-US" sz="1200" dirty="0">
                <a:solidFill>
                  <a:schemeClr val="tx2"/>
                </a:solidFill>
              </a:rPr>
              <a:t> </a:t>
            </a:r>
            <a:r>
              <a:rPr lang="en-US" altLang="zh-CN" sz="1200" dirty="0">
                <a:solidFill>
                  <a:schemeClr val="tx2"/>
                </a:solidFill>
              </a:rPr>
              <a:t>finish</a:t>
            </a:r>
            <a:r>
              <a:rPr lang="zh-CN" altLang="en-US" sz="1200" dirty="0">
                <a:solidFill>
                  <a:schemeClr val="tx2"/>
                </a:solidFill>
              </a:rPr>
              <a:t> </a:t>
            </a:r>
            <a:r>
              <a:rPr lang="en-US" altLang="zh-CN" sz="1200" dirty="0">
                <a:solidFill>
                  <a:schemeClr val="tx2"/>
                </a:solidFill>
              </a:rPr>
              <a:t>executing</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2</a:t>
            </a:r>
            <a:r>
              <a:rPr lang="zh-CN" altLang="en-US" sz="1200" dirty="0">
                <a:solidFill>
                  <a:schemeClr val="tx2"/>
                </a:solidFill>
              </a:rPr>
              <a:t> </a:t>
            </a:r>
            <a:r>
              <a:rPr lang="en-US" altLang="zh-CN" sz="1200" dirty="0">
                <a:solidFill>
                  <a:schemeClr val="tx2"/>
                </a:solidFill>
              </a:rPr>
              <a:t>jobs</a:t>
            </a:r>
            <a:r>
              <a:rPr lang="zh-CN" altLang="en-US" sz="1200" dirty="0">
                <a:solidFill>
                  <a:schemeClr val="tx2"/>
                </a:solidFill>
              </a:rPr>
              <a:t> </a:t>
            </a:r>
            <a:r>
              <a:rPr lang="en-US" altLang="zh-CN" sz="1200" dirty="0">
                <a:solidFill>
                  <a:schemeClr val="tx2"/>
                </a:solidFill>
              </a:rPr>
              <a:t>within</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time</a:t>
            </a:r>
            <a:r>
              <a:rPr lang="zh-CN" altLang="en-US" sz="1200" dirty="0">
                <a:solidFill>
                  <a:schemeClr val="tx2"/>
                </a:solidFill>
              </a:rPr>
              <a:t> </a:t>
            </a:r>
            <a:r>
              <a:rPr lang="en-US" altLang="zh-CN" sz="1200" dirty="0">
                <a:solidFill>
                  <a:schemeClr val="tx2"/>
                </a:solidFill>
              </a:rPr>
              <a:t>budget,</a:t>
            </a:r>
            <a:r>
              <a:rPr lang="zh-CN" altLang="en-US" sz="1200" dirty="0">
                <a:solidFill>
                  <a:schemeClr val="tx2"/>
                </a:solidFill>
              </a:rPr>
              <a:t> </a:t>
            </a:r>
            <a:r>
              <a:rPr lang="en-US" altLang="zh-CN" sz="1200" dirty="0">
                <a:solidFill>
                  <a:schemeClr val="tx2"/>
                </a:solidFill>
              </a:rPr>
              <a:t>so</a:t>
            </a:r>
            <a:r>
              <a:rPr lang="zh-CN" altLang="en-US" sz="1200" dirty="0">
                <a:solidFill>
                  <a:schemeClr val="tx2"/>
                </a:solidFill>
              </a:rPr>
              <a:t> </a:t>
            </a:r>
            <a:r>
              <a:rPr lang="en-US" altLang="zh-CN" sz="1200" dirty="0">
                <a:solidFill>
                  <a:schemeClr val="tx2"/>
                </a:solidFill>
              </a:rPr>
              <a:t>this</a:t>
            </a:r>
            <a:r>
              <a:rPr lang="zh-CN" altLang="en-US" sz="1200" dirty="0">
                <a:solidFill>
                  <a:schemeClr val="tx2"/>
                </a:solidFill>
              </a:rPr>
              <a:t> </a:t>
            </a:r>
            <a:r>
              <a:rPr lang="en-US" altLang="zh-CN" sz="1200" dirty="0">
                <a:solidFill>
                  <a:schemeClr val="tx2"/>
                </a:solidFill>
              </a:rPr>
              <a:t>is</a:t>
            </a:r>
            <a:r>
              <a:rPr lang="zh-CN" altLang="en-US" sz="1200" dirty="0">
                <a:solidFill>
                  <a:schemeClr val="tx2"/>
                </a:solidFill>
              </a:rPr>
              <a:t> </a:t>
            </a:r>
            <a:r>
              <a:rPr lang="en-US" altLang="zh-CN" sz="1200" dirty="0">
                <a:solidFill>
                  <a:schemeClr val="tx2"/>
                </a:solidFill>
              </a:rPr>
              <a:t>a</a:t>
            </a:r>
            <a:r>
              <a:rPr lang="zh-CN" altLang="en-US" sz="1200" dirty="0">
                <a:solidFill>
                  <a:schemeClr val="tx2"/>
                </a:solidFill>
              </a:rPr>
              <a:t> </a:t>
            </a:r>
            <a:r>
              <a:rPr lang="en-US" altLang="zh-CN" sz="1200" dirty="0">
                <a:solidFill>
                  <a:schemeClr val="tx2"/>
                </a:solidFill>
              </a:rPr>
              <a:t>good</a:t>
            </a:r>
            <a:r>
              <a:rPr lang="zh-CN" altLang="en-US" sz="1200" dirty="0">
                <a:solidFill>
                  <a:schemeClr val="tx2"/>
                </a:solidFill>
              </a:rPr>
              <a:t> </a:t>
            </a:r>
            <a:r>
              <a:rPr lang="en-US" altLang="zh-CN" sz="1200" dirty="0">
                <a:solidFill>
                  <a:schemeClr val="tx2"/>
                </a:solidFill>
              </a:rPr>
              <a:t>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2"/>
                </a:solidFill>
              </a:rPr>
              <a:t>To</a:t>
            </a:r>
            <a:r>
              <a:rPr lang="zh-CN" altLang="en-US" sz="1200" dirty="0">
                <a:solidFill>
                  <a:schemeClr val="tx2"/>
                </a:solidFill>
              </a:rPr>
              <a:t> </a:t>
            </a:r>
            <a:r>
              <a:rPr lang="en-US" altLang="zh-CN" sz="1200" dirty="0">
                <a:solidFill>
                  <a:schemeClr val="tx2"/>
                </a:solidFill>
              </a:rPr>
              <a:t>account</a:t>
            </a:r>
            <a:r>
              <a:rPr lang="zh-CN" altLang="en-US" sz="1200" dirty="0">
                <a:solidFill>
                  <a:schemeClr val="tx2"/>
                </a:solidFill>
              </a:rPr>
              <a:t> </a:t>
            </a:r>
            <a:r>
              <a:rPr lang="en-US" altLang="zh-CN" sz="1200" dirty="0">
                <a:solidFill>
                  <a:schemeClr val="tx2"/>
                </a:solidFill>
              </a:rPr>
              <a:t>for</a:t>
            </a:r>
            <a:r>
              <a:rPr lang="zh-CN" altLang="en-US" sz="1200" dirty="0">
                <a:solidFill>
                  <a:schemeClr val="tx2"/>
                </a:solidFill>
              </a:rPr>
              <a:t> </a:t>
            </a:r>
            <a:r>
              <a:rPr lang="en-US" altLang="zh-CN" sz="1200" dirty="0">
                <a:solidFill>
                  <a:schemeClr val="tx2"/>
                </a:solidFill>
              </a:rPr>
              <a:t>such</a:t>
            </a:r>
            <a:r>
              <a:rPr lang="zh-CN" altLang="en-US" sz="1200" dirty="0">
                <a:solidFill>
                  <a:schemeClr val="tx2"/>
                </a:solidFill>
              </a:rPr>
              <a:t> </a:t>
            </a:r>
            <a:r>
              <a:rPr lang="en-US" altLang="zh-CN" sz="1200" dirty="0">
                <a:solidFill>
                  <a:schemeClr val="tx2"/>
                </a:solidFill>
              </a:rPr>
              <a:t>asymmetric</a:t>
            </a:r>
            <a:r>
              <a:rPr lang="zh-CN" altLang="en-US" sz="1200" dirty="0">
                <a:solidFill>
                  <a:schemeClr val="tx2"/>
                </a:solidFill>
              </a:rPr>
              <a:t> </a:t>
            </a:r>
            <a:r>
              <a:rPr lang="en-US" altLang="zh-CN" sz="1200" dirty="0">
                <a:solidFill>
                  <a:schemeClr val="tx2"/>
                </a:solidFill>
              </a:rPr>
              <a:t>costs,</a:t>
            </a:r>
            <a:r>
              <a:rPr lang="zh-CN" altLang="en-US" sz="1200" dirty="0">
                <a:solidFill>
                  <a:schemeClr val="tx2"/>
                </a:solidFill>
              </a:rPr>
              <a:t> </a:t>
            </a:r>
            <a:r>
              <a:rPr lang="en-US" altLang="zh-CN" sz="1200" dirty="0">
                <a:solidFill>
                  <a:schemeClr val="tx2"/>
                </a:solidFill>
              </a:rPr>
              <a:t>I</a:t>
            </a:r>
            <a:r>
              <a:rPr lang="zh-CN" altLang="en-US" sz="1200" dirty="0">
                <a:solidFill>
                  <a:schemeClr val="tx2"/>
                </a:solidFill>
              </a:rPr>
              <a:t> </a:t>
            </a:r>
            <a:r>
              <a:rPr lang="en-US" altLang="zh-CN" sz="1200" dirty="0">
                <a:solidFill>
                  <a:schemeClr val="tx2"/>
                </a:solidFill>
              </a:rPr>
              <a:t>design</a:t>
            </a:r>
            <a:r>
              <a:rPr lang="zh-CN" altLang="en-US" sz="1200" dirty="0">
                <a:solidFill>
                  <a:schemeClr val="tx2"/>
                </a:solidFill>
              </a:rPr>
              <a:t> </a:t>
            </a:r>
            <a:r>
              <a:rPr lang="en-US" altLang="zh-CN" sz="1200" dirty="0">
                <a:solidFill>
                  <a:schemeClr val="tx2"/>
                </a:solidFill>
              </a:rPr>
              <a:t>a</a:t>
            </a:r>
            <a:r>
              <a:rPr lang="zh-CN" altLang="en-US" sz="1200" dirty="0">
                <a:solidFill>
                  <a:schemeClr val="tx2"/>
                </a:solidFill>
              </a:rPr>
              <a:t> </a:t>
            </a:r>
            <a:r>
              <a:rPr lang="en-US" altLang="zh-CN" sz="1200" dirty="0">
                <a:solidFill>
                  <a:schemeClr val="tx2"/>
                </a:solidFill>
              </a:rPr>
              <a:t>ML</a:t>
            </a:r>
            <a:r>
              <a:rPr lang="zh-CN" altLang="en-US" sz="1200" dirty="0">
                <a:solidFill>
                  <a:schemeClr val="tx2"/>
                </a:solidFill>
              </a:rPr>
              <a:t> </a:t>
            </a:r>
            <a:r>
              <a:rPr lang="en-US" altLang="zh-CN" sz="1200" dirty="0">
                <a:solidFill>
                  <a:schemeClr val="tx2"/>
                </a:solidFill>
              </a:rPr>
              <a:t>system</a:t>
            </a:r>
            <a:r>
              <a:rPr lang="zh-CN" altLang="en-US" sz="1200" dirty="0">
                <a:solidFill>
                  <a:schemeClr val="tx2"/>
                </a:solidFill>
              </a:rPr>
              <a:t> </a:t>
            </a:r>
            <a:r>
              <a:rPr lang="en-US" altLang="zh-CN" sz="1200" dirty="0">
                <a:solidFill>
                  <a:schemeClr val="tx2"/>
                </a:solidFill>
              </a:rPr>
              <a:t>called</a:t>
            </a:r>
            <a:r>
              <a:rPr lang="zh-CN" altLang="en-US" sz="1200" dirty="0">
                <a:solidFill>
                  <a:schemeClr val="tx2"/>
                </a:solidFill>
              </a:rPr>
              <a:t> </a:t>
            </a:r>
            <a:r>
              <a:rPr lang="en-US" altLang="zh-CN" sz="1200" dirty="0">
                <a:solidFill>
                  <a:schemeClr val="tx2"/>
                </a:solidFill>
              </a:rPr>
              <a:t>Acela</a:t>
            </a:r>
            <a:r>
              <a:rPr lang="zh-CN" altLang="en-US" sz="1200" dirty="0">
                <a:solidFill>
                  <a:schemeClr val="tx2"/>
                </a:solidFill>
              </a:rPr>
              <a:t> </a:t>
            </a:r>
            <a:r>
              <a:rPr lang="en-US" altLang="zh-CN" sz="1200" dirty="0">
                <a:solidFill>
                  <a:schemeClr val="tx2"/>
                </a:solidFill>
              </a:rPr>
              <a:t>that</a:t>
            </a:r>
            <a:r>
              <a:rPr lang="zh-CN" altLang="en-US" sz="1200" dirty="0">
                <a:solidFill>
                  <a:schemeClr val="tx2"/>
                </a:solidFill>
              </a:rPr>
              <a:t> </a:t>
            </a:r>
            <a:r>
              <a:rPr lang="en-US" altLang="zh-CN" sz="1200" dirty="0">
                <a:solidFill>
                  <a:schemeClr val="tx2"/>
                </a:solidFill>
              </a:rPr>
              <a:t>predict</a:t>
            </a:r>
            <a:r>
              <a:rPr lang="zh-CN" altLang="en-US" sz="1200" dirty="0">
                <a:solidFill>
                  <a:schemeClr val="tx2"/>
                </a:solidFill>
              </a:rPr>
              <a:t> </a:t>
            </a:r>
            <a:r>
              <a:rPr lang="en-US" altLang="zh-CN" sz="1200" dirty="0">
                <a:solidFill>
                  <a:schemeClr val="tx2"/>
                </a:solidFill>
              </a:rPr>
              <a:t>job</a:t>
            </a:r>
            <a:r>
              <a:rPr lang="zh-CN" altLang="en-US" sz="1200" dirty="0">
                <a:solidFill>
                  <a:schemeClr val="tx2"/>
                </a:solidFill>
              </a:rPr>
              <a:t> </a:t>
            </a:r>
            <a:r>
              <a:rPr lang="en-US" altLang="zh-CN" sz="1200" dirty="0">
                <a:solidFill>
                  <a:schemeClr val="tx2"/>
                </a:solidFill>
              </a:rPr>
              <a:t>durations</a:t>
            </a:r>
            <a:r>
              <a:rPr lang="zh-CN" altLang="en-US" sz="1200" dirty="0">
                <a:solidFill>
                  <a:schemeClr val="tx2"/>
                </a:solidFill>
              </a:rPr>
              <a:t> </a:t>
            </a:r>
            <a:r>
              <a:rPr lang="en-US" altLang="zh-CN" sz="1200" dirty="0">
                <a:solidFill>
                  <a:schemeClr val="tx2"/>
                </a:solidFill>
              </a:rPr>
              <a:t>before</a:t>
            </a:r>
            <a:r>
              <a:rPr lang="zh-CN" altLang="en-US" sz="1200" dirty="0">
                <a:solidFill>
                  <a:schemeClr val="tx2"/>
                </a:solidFill>
              </a:rPr>
              <a:t> </a:t>
            </a:r>
            <a:r>
              <a:rPr lang="en-US" altLang="zh-CN" sz="1200" dirty="0">
                <a:solidFill>
                  <a:schemeClr val="tx2"/>
                </a:solidFill>
              </a:rPr>
              <a:t>scheduling</a:t>
            </a:r>
            <a:r>
              <a:rPr lang="zh-CN" altLang="en-US" sz="1200" dirty="0">
                <a:solidFill>
                  <a:schemeClr val="tx2"/>
                </a:solidFill>
              </a:rPr>
              <a:t> </a:t>
            </a:r>
            <a:r>
              <a:rPr lang="en-US" altLang="zh-CN" sz="1200" dirty="0">
                <a:solidFill>
                  <a:schemeClr val="tx2"/>
                </a:solidFill>
              </a:rPr>
              <a:t>to</a:t>
            </a:r>
            <a:r>
              <a:rPr lang="zh-CN" altLang="en-US" sz="1200" dirty="0">
                <a:solidFill>
                  <a:schemeClr val="tx2"/>
                </a:solidFill>
              </a:rPr>
              <a:t> </a:t>
            </a:r>
            <a:r>
              <a:rPr lang="en-US" altLang="zh-CN" sz="1200" dirty="0">
                <a:solidFill>
                  <a:schemeClr val="tx2"/>
                </a:solidFill>
              </a:rPr>
              <a:t>aid</a:t>
            </a:r>
            <a:r>
              <a:rPr lang="zh-CN" altLang="en-US" sz="1200" dirty="0">
                <a:solidFill>
                  <a:schemeClr val="tx2"/>
                </a:solidFill>
              </a:rPr>
              <a:t> </a:t>
            </a:r>
            <a:r>
              <a:rPr lang="en-US" altLang="zh-CN" sz="1200" dirty="0">
                <a:solidFill>
                  <a:schemeClr val="tx2"/>
                </a:solidFill>
              </a:rPr>
              <a:t>decision-making.</a:t>
            </a:r>
            <a:r>
              <a:rPr lang="zh-CN" altLang="en-US" sz="1200" dirty="0">
                <a:solidFill>
                  <a:schemeClr val="tx2"/>
                </a:solidFill>
              </a:rPr>
              <a:t> </a:t>
            </a:r>
            <a:r>
              <a:rPr lang="en-US" altLang="zh-CN" sz="1200" dirty="0">
                <a:solidFill>
                  <a:schemeClr val="tx2"/>
                </a:solidFill>
              </a:rPr>
              <a:t>The</a:t>
            </a:r>
            <a:r>
              <a:rPr lang="zh-CN" altLang="en-US" sz="1200" dirty="0">
                <a:solidFill>
                  <a:schemeClr val="tx2"/>
                </a:solidFill>
              </a:rPr>
              <a:t> </a:t>
            </a:r>
            <a:r>
              <a:rPr lang="en-US" altLang="zh-CN" sz="1200" dirty="0">
                <a:solidFill>
                  <a:schemeClr val="tx2"/>
                </a:solidFill>
              </a:rPr>
              <a:t>key</a:t>
            </a:r>
            <a:r>
              <a:rPr lang="zh-CN" altLang="en-US" sz="1200" dirty="0">
                <a:solidFill>
                  <a:schemeClr val="tx2"/>
                </a:solidFill>
              </a:rPr>
              <a:t> </a:t>
            </a:r>
            <a:r>
              <a:rPr lang="en-US" altLang="zh-CN" sz="1200" dirty="0">
                <a:solidFill>
                  <a:schemeClr val="tx2"/>
                </a:solidFill>
              </a:rPr>
              <a:t>insight</a:t>
            </a:r>
            <a:r>
              <a:rPr lang="zh-CN" altLang="en-US" sz="1200" dirty="0">
                <a:solidFill>
                  <a:schemeClr val="tx2"/>
                </a:solidFill>
              </a:rPr>
              <a:t> </a:t>
            </a:r>
            <a:r>
              <a:rPr lang="en-US" altLang="zh-CN" sz="1200" dirty="0">
                <a:solidFill>
                  <a:schemeClr val="tx2"/>
                </a:solidFill>
              </a:rPr>
              <a:t>of</a:t>
            </a:r>
            <a:r>
              <a:rPr lang="zh-CN" altLang="en-US" sz="1200" dirty="0">
                <a:solidFill>
                  <a:schemeClr val="tx2"/>
                </a:solidFill>
              </a:rPr>
              <a:t> </a:t>
            </a:r>
            <a:r>
              <a:rPr lang="en-US" altLang="zh-CN" sz="1200" dirty="0">
                <a:solidFill>
                  <a:schemeClr val="tx2"/>
                </a:solidFill>
              </a:rPr>
              <a:t>ML</a:t>
            </a:r>
            <a:r>
              <a:rPr lang="zh-CN" altLang="en-US" sz="1200" dirty="0">
                <a:solidFill>
                  <a:schemeClr val="tx2"/>
                </a:solidFill>
              </a:rPr>
              <a:t> </a:t>
            </a:r>
            <a:r>
              <a:rPr lang="en-US" altLang="zh-CN" sz="1200" dirty="0">
                <a:solidFill>
                  <a:schemeClr val="tx2"/>
                </a:solidFill>
              </a:rPr>
              <a:t>technique</a:t>
            </a:r>
            <a:r>
              <a:rPr lang="zh-CN" altLang="en-US" sz="1200" dirty="0">
                <a:solidFill>
                  <a:schemeClr val="tx2"/>
                </a:solidFill>
              </a:rPr>
              <a:t> </a:t>
            </a:r>
            <a:r>
              <a:rPr lang="en-US" altLang="zh-CN" sz="1200" dirty="0">
                <a:solidFill>
                  <a:schemeClr val="tx2"/>
                </a:solidFill>
              </a:rPr>
              <a:t>for</a:t>
            </a:r>
            <a:r>
              <a:rPr lang="zh-CN" altLang="en-US" sz="1200" dirty="0">
                <a:solidFill>
                  <a:schemeClr val="tx2"/>
                </a:solidFill>
              </a:rPr>
              <a:t> </a:t>
            </a:r>
            <a:r>
              <a:rPr lang="en-US" altLang="zh-CN" sz="1200" dirty="0">
                <a:solidFill>
                  <a:schemeClr val="tx2"/>
                </a:solidFill>
              </a:rPr>
              <a:t>Acela</a:t>
            </a:r>
            <a:r>
              <a:rPr lang="zh-CN" altLang="en-US" sz="1200" dirty="0">
                <a:solidFill>
                  <a:schemeClr val="tx2"/>
                </a:solidFill>
              </a:rPr>
              <a:t> </a:t>
            </a:r>
            <a:r>
              <a:rPr lang="en-US" altLang="zh-CN" sz="1200" dirty="0">
                <a:solidFill>
                  <a:schemeClr val="tx2"/>
                </a:solidFill>
              </a:rPr>
              <a:t>is</a:t>
            </a:r>
            <a:r>
              <a:rPr lang="zh-CN" altLang="en-US" sz="1200" dirty="0">
                <a:solidFill>
                  <a:schemeClr val="tx2"/>
                </a:solidFill>
              </a:rPr>
              <a:t> </a:t>
            </a:r>
            <a:r>
              <a:rPr lang="en-US" altLang="zh-CN" sz="1200" dirty="0">
                <a:solidFill>
                  <a:schemeClr val="tx2"/>
                </a:solidFill>
              </a:rPr>
              <a:t>to</a:t>
            </a:r>
            <a:r>
              <a:rPr lang="zh-CN" altLang="en-US" sz="1200" dirty="0">
                <a:solidFill>
                  <a:schemeClr val="tx2"/>
                </a:solidFill>
              </a:rPr>
              <a:t> </a:t>
            </a:r>
            <a:r>
              <a:rPr lang="en-US" altLang="zh-CN" sz="1200" dirty="0">
                <a:solidFill>
                  <a:schemeClr val="tx2"/>
                </a:solidFill>
              </a:rPr>
              <a:t>use</a:t>
            </a:r>
            <a:r>
              <a:rPr lang="zh-CN" altLang="en-US" sz="1200" dirty="0">
                <a:solidFill>
                  <a:schemeClr val="tx2"/>
                </a:solidFill>
              </a:rPr>
              <a:t> </a:t>
            </a:r>
            <a:r>
              <a:rPr lang="en-US" altLang="zh-CN" sz="1200" dirty="0">
                <a:solidFill>
                  <a:schemeClr val="tx2"/>
                </a:solidFill>
              </a:rPr>
              <a:t>quantile</a:t>
            </a:r>
            <a:r>
              <a:rPr lang="zh-CN" altLang="en-US" sz="1200" dirty="0">
                <a:solidFill>
                  <a:schemeClr val="tx2"/>
                </a:solidFill>
              </a:rPr>
              <a:t> </a:t>
            </a:r>
            <a:r>
              <a:rPr lang="en-US" altLang="zh-CN" sz="1200" dirty="0">
                <a:solidFill>
                  <a:schemeClr val="tx2"/>
                </a:solidFill>
              </a:rPr>
              <a:t>regression</a:t>
            </a:r>
            <a:r>
              <a:rPr lang="zh-CN" altLang="en-US" sz="1200" dirty="0">
                <a:solidFill>
                  <a:schemeClr val="tx2"/>
                </a:solidFill>
              </a:rPr>
              <a:t> </a:t>
            </a:r>
            <a:r>
              <a:rPr lang="en-US" altLang="zh-CN" sz="1200" dirty="0">
                <a:solidFill>
                  <a:schemeClr val="tx2"/>
                </a:solidFill>
              </a:rPr>
              <a:t>that</a:t>
            </a:r>
            <a:r>
              <a:rPr lang="zh-CN" altLang="en-US" sz="1200" dirty="0">
                <a:solidFill>
                  <a:schemeClr val="tx2"/>
                </a:solidFill>
              </a:rPr>
              <a:t> </a:t>
            </a:r>
            <a:r>
              <a:rPr lang="en-US" altLang="zh-CN" sz="1200" dirty="0">
                <a:solidFill>
                  <a:schemeClr val="tx2"/>
                </a:solidFill>
              </a:rPr>
              <a:t>models</a:t>
            </a:r>
            <a:r>
              <a:rPr lang="zh-CN" altLang="en-US" sz="1200" dirty="0">
                <a:solidFill>
                  <a:schemeClr val="tx2"/>
                </a:solidFill>
              </a:rPr>
              <a:t> </a:t>
            </a:r>
            <a:r>
              <a:rPr lang="en-US" altLang="zh-CN" sz="1200" dirty="0">
                <a:solidFill>
                  <a:schemeClr val="tx2"/>
                </a:solidFill>
              </a:rPr>
              <a:t>high</a:t>
            </a:r>
            <a:r>
              <a:rPr lang="zh-CN" altLang="en-US" sz="1200" dirty="0">
                <a:solidFill>
                  <a:schemeClr val="tx2"/>
                </a:solidFill>
              </a:rPr>
              <a:t> </a:t>
            </a:r>
            <a:r>
              <a:rPr lang="en-US" altLang="zh-CN" sz="1200" dirty="0">
                <a:solidFill>
                  <a:schemeClr val="tx2"/>
                </a:solidFill>
              </a:rPr>
              <a:t>quantiles</a:t>
            </a:r>
            <a:r>
              <a:rPr lang="zh-CN" altLang="en-US" sz="1200" dirty="0">
                <a:solidFill>
                  <a:schemeClr val="tx2"/>
                </a:solidFill>
              </a:rPr>
              <a:t> </a:t>
            </a:r>
            <a:r>
              <a:rPr lang="en-US" altLang="zh-CN" sz="1200" dirty="0">
                <a:solidFill>
                  <a:schemeClr val="tx2"/>
                </a:solidFill>
              </a:rPr>
              <a:t>to</a:t>
            </a:r>
            <a:r>
              <a:rPr lang="zh-CN" altLang="en-US" sz="1200" dirty="0">
                <a:solidFill>
                  <a:schemeClr val="tx2"/>
                </a:solidFill>
              </a:rPr>
              <a:t> </a:t>
            </a:r>
            <a:r>
              <a:rPr lang="en-US" altLang="zh-CN" sz="1200" dirty="0">
                <a:solidFill>
                  <a:schemeClr val="tx2"/>
                </a:solidFill>
              </a:rPr>
              <a:t>overpredict</a:t>
            </a:r>
            <a:r>
              <a:rPr lang="zh-CN" altLang="en-US" sz="1200" dirty="0">
                <a:solidFill>
                  <a:schemeClr val="tx2"/>
                </a:solidFill>
              </a:rPr>
              <a:t> </a:t>
            </a:r>
            <a:r>
              <a:rPr lang="en-US" altLang="zh-CN" sz="1200" dirty="0">
                <a:solidFill>
                  <a:schemeClr val="tx2"/>
                </a:solidFill>
              </a:rPr>
              <a:t>job</a:t>
            </a:r>
            <a:r>
              <a:rPr lang="zh-CN" altLang="en-US" sz="1200" dirty="0">
                <a:solidFill>
                  <a:schemeClr val="tx2"/>
                </a:solidFill>
              </a:rPr>
              <a:t> </a:t>
            </a:r>
            <a:r>
              <a:rPr lang="en-US" altLang="zh-CN" sz="1200" dirty="0">
                <a:solidFill>
                  <a:schemeClr val="tx2"/>
                </a:solidFill>
              </a:rPr>
              <a:t>durations</a:t>
            </a:r>
            <a:r>
              <a:rPr lang="zh-CN" altLang="en-US" sz="1200" dirty="0">
                <a:solidFill>
                  <a:schemeClr val="tx2"/>
                </a:solidFill>
              </a:rPr>
              <a:t> </a:t>
            </a:r>
            <a:r>
              <a:rPr lang="en-US" altLang="zh-CN" sz="1200" dirty="0">
                <a:solidFill>
                  <a:schemeClr val="tx2"/>
                </a:solidFill>
              </a:rPr>
              <a:t>to</a:t>
            </a:r>
            <a:r>
              <a:rPr lang="zh-CN" altLang="en-US" sz="1200" dirty="0">
                <a:solidFill>
                  <a:schemeClr val="tx2"/>
                </a:solidFill>
              </a:rPr>
              <a:t> </a:t>
            </a:r>
            <a:r>
              <a:rPr lang="en-US" altLang="zh-CN" sz="1200" dirty="0">
                <a:solidFill>
                  <a:schemeClr val="tx2"/>
                </a:solidFill>
              </a:rPr>
              <a:t>avoid</a:t>
            </a:r>
            <a:r>
              <a:rPr lang="zh-CN" altLang="en-US" sz="1200" dirty="0">
                <a:solidFill>
                  <a:schemeClr val="tx2"/>
                </a:solidFill>
              </a:rPr>
              <a:t> </a:t>
            </a:r>
            <a:r>
              <a:rPr lang="en-US" altLang="zh-CN" sz="1200" dirty="0">
                <a:solidFill>
                  <a:schemeClr val="tx2"/>
                </a:solidFill>
              </a:rPr>
              <a:t>oversubscribing</a:t>
            </a:r>
            <a:r>
              <a:rPr lang="zh-CN" altLang="en-US" sz="1200" dirty="0">
                <a:solidFill>
                  <a:schemeClr val="tx2"/>
                </a:solidFill>
              </a:rPr>
              <a:t> </a:t>
            </a:r>
            <a:r>
              <a:rPr lang="en-US" altLang="zh-CN" sz="1200" dirty="0">
                <a:solidFill>
                  <a:schemeClr val="tx2"/>
                </a:solidFill>
              </a:rPr>
              <a:t>servers.</a:t>
            </a:r>
            <a:endParaRPr lang="en-US" sz="1200"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52</a:t>
            </a:fld>
            <a:endParaRPr lang="en-US"/>
          </a:p>
        </p:txBody>
      </p:sp>
    </p:spTree>
    <p:extLst>
      <p:ext uri="{BB962C8B-B14F-4D97-AF65-F5344CB8AC3E}">
        <p14:creationId xmlns:p14="http://schemas.microsoft.com/office/powerpoint/2010/main" val="2563764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question, </a:t>
            </a:r>
            <a:r>
              <a:rPr lang="en-US" altLang="zh-CN" dirty="0"/>
              <a:t>system</a:t>
            </a:r>
            <a:r>
              <a:rPr lang="zh-CN" altLang="en-US" dirty="0"/>
              <a:t> </a:t>
            </a:r>
            <a:r>
              <a:rPr lang="en-US" altLang="zh-CN" dirty="0"/>
              <a:t>researchers</a:t>
            </a:r>
            <a:r>
              <a:rPr lang="zh-CN" altLang="en-US" dirty="0"/>
              <a:t> </a:t>
            </a:r>
            <a:r>
              <a:rPr lang="en-US" altLang="zh-CN" dirty="0"/>
              <a:t>have</a:t>
            </a:r>
            <a:r>
              <a:rPr lang="zh-CN" altLang="en-US" dirty="0"/>
              <a:t> </a:t>
            </a:r>
            <a:r>
              <a:rPr lang="en-US" altLang="zh-CN" dirty="0"/>
              <a:t>developed</a:t>
            </a:r>
            <a:r>
              <a:rPr lang="zh-CN" altLang="en-US" dirty="0"/>
              <a:t> </a:t>
            </a:r>
            <a:r>
              <a:rPr lang="en-US" dirty="0"/>
              <a:t>a 4-step process to manage computer systems.</a:t>
            </a:r>
            <a:r>
              <a:rPr lang="zh-CN" altLang="en-US" dirty="0"/>
              <a:t> </a:t>
            </a:r>
            <a:r>
              <a:rPr lang="en-US" altLang="zh-CN" dirty="0"/>
              <a:t>The 4 steps are</a:t>
            </a:r>
          </a:p>
          <a:p>
            <a:r>
              <a:rPr lang="en-US" altLang="zh-CN" dirty="0"/>
              <a:t>Note</a:t>
            </a:r>
            <a:r>
              <a:rPr lang="zh-CN" altLang="en-US" dirty="0"/>
              <a:t> </a:t>
            </a:r>
            <a:r>
              <a:rPr lang="en-US" altLang="zh-CN" dirty="0"/>
              <a:t>that</a:t>
            </a:r>
            <a:r>
              <a:rPr lang="zh-CN" altLang="en-US" dirty="0"/>
              <a:t> </a:t>
            </a:r>
            <a:r>
              <a:rPr lang="en-US" altLang="zh-CN" dirty="0"/>
              <a:t>this</a:t>
            </a:r>
            <a:r>
              <a:rPr lang="zh-CN" altLang="en-US" dirty="0"/>
              <a:t> </a:t>
            </a:r>
            <a:r>
              <a:rPr lang="en-US" altLang="zh-CN" dirty="0"/>
              <a:t>process</a:t>
            </a:r>
            <a:r>
              <a:rPr lang="zh-CN" altLang="en-US" dirty="0"/>
              <a:t> </a:t>
            </a:r>
            <a:r>
              <a:rPr lang="en-US" altLang="zh-CN" dirty="0"/>
              <a:t>is iterative</a:t>
            </a:r>
            <a:r>
              <a:rPr lang="zh-CN" altLang="en-US" dirty="0"/>
              <a:t> </a:t>
            </a:r>
            <a:r>
              <a:rPr lang="en-US" altLang="zh-CN" dirty="0"/>
              <a:t>that</a:t>
            </a:r>
            <a:r>
              <a:rPr lang="zh-CN" altLang="en-US" dirty="0"/>
              <a:t> </a:t>
            </a:r>
            <a:r>
              <a:rPr lang="en-US" altLang="zh-CN" dirty="0"/>
              <a:t>we</a:t>
            </a:r>
            <a:r>
              <a:rPr lang="zh-CN" altLang="en-US" dirty="0"/>
              <a:t> </a:t>
            </a:r>
            <a:r>
              <a:rPr lang="en-US" altLang="zh-CN" dirty="0"/>
              <a:t>can</a:t>
            </a:r>
            <a:r>
              <a:rPr lang="zh-CN" altLang="en-US" dirty="0"/>
              <a:t> </a:t>
            </a:r>
            <a:r>
              <a:rPr lang="en-US" altLang="zh-CN" dirty="0"/>
              <a:t>keep</a:t>
            </a:r>
            <a:r>
              <a:rPr lang="zh-CN" altLang="en-US" dirty="0"/>
              <a:t> </a:t>
            </a:r>
            <a:r>
              <a:rPr lang="en-US" altLang="zh-CN" dirty="0"/>
              <a:t>improving</a:t>
            </a:r>
            <a:r>
              <a:rPr lang="zh-CN" altLang="en-US" dirty="0"/>
              <a:t> </a:t>
            </a:r>
            <a:r>
              <a:rPr lang="en-US" altLang="zh-CN" dirty="0"/>
              <a:t>system</a:t>
            </a:r>
            <a:r>
              <a:rPr lang="zh-CN" altLang="en-US" dirty="0"/>
              <a:t> </a:t>
            </a:r>
            <a:r>
              <a:rPr lang="en-US" altLang="zh-CN" dirty="0"/>
              <a:t>outcomes</a:t>
            </a:r>
            <a:r>
              <a:rPr lang="zh-CN" altLang="en-US" dirty="0"/>
              <a:t> </a:t>
            </a:r>
            <a:r>
              <a:rPr lang="en-US" altLang="zh-CN" dirty="0"/>
              <a:t>continually.</a:t>
            </a:r>
            <a:r>
              <a:rPr lang="zh-CN" altLang="en-US" dirty="0"/>
              <a:t> </a:t>
            </a:r>
            <a:endParaRPr lang="en-US" altLang="zh-CN" dirty="0"/>
          </a:p>
        </p:txBody>
      </p:sp>
      <p:sp>
        <p:nvSpPr>
          <p:cNvPr id="4" name="Slide Number Placeholder 3"/>
          <p:cNvSpPr>
            <a:spLocks noGrp="1"/>
          </p:cNvSpPr>
          <p:nvPr>
            <p:ph type="sldNum" sz="quarter" idx="5"/>
          </p:nvPr>
        </p:nvSpPr>
        <p:spPr/>
        <p:txBody>
          <a:bodyPr/>
          <a:lstStyle/>
          <a:p>
            <a:fld id="{C3FCDCA4-00DB-534A-8351-F7DC0F96DE52}" type="slidenum">
              <a:rPr lang="en-US" smtClean="0"/>
              <a:t>5</a:t>
            </a:fld>
            <a:endParaRPr lang="en-US"/>
          </a:p>
        </p:txBody>
      </p:sp>
    </p:spTree>
    <p:extLst>
      <p:ext uri="{BB962C8B-B14F-4D97-AF65-F5344CB8AC3E}">
        <p14:creationId xmlns:p14="http://schemas.microsoft.com/office/powerpoint/2010/main" val="20679712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evaluate</a:t>
            </a:r>
            <a:r>
              <a:rPr lang="zh-CN" altLang="en-US" dirty="0"/>
              <a:t> </a:t>
            </a:r>
            <a:r>
              <a:rPr lang="en-US" altLang="zh-CN" dirty="0"/>
              <a:t>on</a:t>
            </a:r>
            <a:r>
              <a:rPr lang="zh-CN" altLang="en-US" dirty="0"/>
              <a:t> </a:t>
            </a:r>
            <a:r>
              <a:rPr lang="en-US" altLang="zh-CN" dirty="0"/>
              <a:t>job</a:t>
            </a:r>
            <a:r>
              <a:rPr lang="zh-CN" altLang="en-US" dirty="0"/>
              <a:t> </a:t>
            </a:r>
            <a:r>
              <a:rPr lang="en-US" altLang="zh-CN" dirty="0"/>
              <a:t>duration</a:t>
            </a:r>
            <a:r>
              <a:rPr lang="zh-CN" altLang="en-US" dirty="0"/>
              <a:t> </a:t>
            </a:r>
            <a:r>
              <a:rPr lang="en-US" altLang="zh-CN" dirty="0"/>
              <a:t>data</a:t>
            </a:r>
            <a:r>
              <a:rPr lang="zh-CN" altLang="en-US" dirty="0"/>
              <a:t> </a:t>
            </a:r>
            <a:r>
              <a:rPr lang="en-US" altLang="zh-CN" dirty="0"/>
              <a:t>collected</a:t>
            </a:r>
            <a:r>
              <a:rPr lang="zh-CN" altLang="en-US" dirty="0"/>
              <a:t> </a:t>
            </a:r>
            <a:r>
              <a:rPr lang="en-US" altLang="zh-CN" dirty="0"/>
              <a:t>from</a:t>
            </a:r>
            <a:r>
              <a:rPr lang="zh-CN" altLang="en-US" dirty="0"/>
              <a:t> </a:t>
            </a:r>
            <a:r>
              <a:rPr lang="en-US" altLang="zh-CN" dirty="0"/>
              <a:t>real</a:t>
            </a:r>
            <a:r>
              <a:rPr lang="zh-CN" altLang="en-US" dirty="0"/>
              <a:t> </a:t>
            </a:r>
            <a:r>
              <a:rPr lang="en-US" altLang="zh-CN" dirty="0"/>
              <a:t>production</a:t>
            </a:r>
            <a:r>
              <a:rPr lang="zh-CN" altLang="en-US" dirty="0"/>
              <a:t> </a:t>
            </a:r>
            <a:r>
              <a:rPr lang="en-US" altLang="zh-CN" dirty="0"/>
              <a:t>systems</a:t>
            </a:r>
            <a:r>
              <a:rPr lang="zh-CN" altLang="en-US" dirty="0"/>
              <a:t> </a:t>
            </a:r>
            <a:r>
              <a:rPr lang="en-US" altLang="zh-CN" dirty="0"/>
              <a:t>at</a:t>
            </a:r>
            <a:r>
              <a:rPr lang="zh-CN" altLang="en-US" dirty="0"/>
              <a:t> </a:t>
            </a:r>
            <a:r>
              <a:rPr lang="en-US" altLang="zh-CN" dirty="0"/>
              <a:t>Meta</a:t>
            </a:r>
            <a:r>
              <a:rPr lang="zh-CN" altLang="en-US" dirty="0"/>
              <a:t> </a:t>
            </a:r>
            <a:r>
              <a:rPr lang="en-US" altLang="zh-CN" dirty="0"/>
              <a:t>datacenters.</a:t>
            </a:r>
            <a:r>
              <a:rPr lang="zh-CN" altLang="en-US" dirty="0"/>
              <a:t> </a:t>
            </a:r>
            <a:r>
              <a:rPr lang="en-US" altLang="zh-CN" dirty="0"/>
              <a:t>We</a:t>
            </a:r>
            <a:r>
              <a:rPr lang="zh-CN" altLang="en-US" dirty="0"/>
              <a:t> </a:t>
            </a:r>
            <a:r>
              <a:rPr lang="en-US" altLang="zh-CN" dirty="0"/>
              <a:t>compare</a:t>
            </a:r>
            <a:r>
              <a:rPr lang="zh-CN" altLang="en-US" dirty="0"/>
              <a:t> </a:t>
            </a:r>
            <a:r>
              <a:rPr lang="en-US" altLang="zh-CN" dirty="0"/>
              <a:t>Acela</a:t>
            </a:r>
            <a:r>
              <a:rPr lang="zh-CN" altLang="en-US" dirty="0"/>
              <a:t> </a:t>
            </a:r>
            <a:r>
              <a:rPr lang="en-US" altLang="zh-CN" dirty="0"/>
              <a:t>to</a:t>
            </a:r>
            <a:r>
              <a:rPr lang="zh-CN" altLang="en-US" dirty="0"/>
              <a:t> </a:t>
            </a:r>
            <a:r>
              <a:rPr lang="en-US" altLang="zh-CN" dirty="0"/>
              <a:t>other</a:t>
            </a:r>
            <a:r>
              <a:rPr lang="zh-CN" altLang="en-US" dirty="0"/>
              <a:t> </a:t>
            </a:r>
            <a:r>
              <a:rPr lang="en-US" altLang="zh-CN" dirty="0"/>
              <a:t>baseline</a:t>
            </a:r>
            <a:r>
              <a:rPr lang="zh-CN" altLang="en-US" dirty="0"/>
              <a:t> </a:t>
            </a:r>
            <a:r>
              <a:rPr lang="en-US" altLang="zh-CN" dirty="0"/>
              <a:t>ML</a:t>
            </a:r>
            <a:r>
              <a:rPr lang="zh-CN" altLang="en-US" dirty="0"/>
              <a:t> </a:t>
            </a:r>
            <a:r>
              <a:rPr lang="en-US" altLang="zh-CN" dirty="0"/>
              <a:t>systems</a:t>
            </a:r>
            <a:r>
              <a:rPr lang="zh-CN" altLang="en-US" dirty="0"/>
              <a:t> </a:t>
            </a:r>
            <a:r>
              <a:rPr lang="en-US" altLang="zh-CN" dirty="0"/>
              <a:t>that</a:t>
            </a:r>
            <a:r>
              <a:rPr lang="zh-CN" altLang="en-US" dirty="0"/>
              <a:t> </a:t>
            </a:r>
            <a:r>
              <a:rPr lang="en-US" altLang="zh-CN" dirty="0"/>
              <a:t>maximize</a:t>
            </a:r>
            <a:r>
              <a:rPr lang="zh-CN" altLang="en-US" dirty="0"/>
              <a:t> </a:t>
            </a:r>
            <a:r>
              <a:rPr lang="en-US" altLang="zh-CN" dirty="0"/>
              <a:t>the</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for</a:t>
            </a:r>
            <a:r>
              <a:rPr lang="zh-CN" altLang="en-US" dirty="0"/>
              <a:t> </a:t>
            </a:r>
            <a:r>
              <a:rPr lang="en-US" altLang="zh-CN" dirty="0"/>
              <a:t>job</a:t>
            </a:r>
            <a:r>
              <a:rPr lang="zh-CN" altLang="en-US" dirty="0"/>
              <a:t> </a:t>
            </a:r>
            <a:r>
              <a:rPr lang="en-US" altLang="zh-CN" dirty="0"/>
              <a:t>durations.</a:t>
            </a:r>
            <a:r>
              <a:rPr lang="zh-CN" altLang="en-US" dirty="0"/>
              <a:t> </a:t>
            </a:r>
            <a:r>
              <a:rPr lang="en-US" altLang="zh-CN" dirty="0"/>
              <a:t>We</a:t>
            </a:r>
            <a:r>
              <a:rPr lang="zh-CN" altLang="en-US" dirty="0"/>
              <a:t> </a:t>
            </a:r>
            <a:r>
              <a:rPr lang="en-US" altLang="zh-CN" dirty="0"/>
              <a:t>evaluate</a:t>
            </a:r>
            <a:r>
              <a:rPr lang="zh-CN" altLang="en-US" dirty="0"/>
              <a:t> </a:t>
            </a:r>
            <a:r>
              <a:rPr lang="en-US" altLang="zh-CN" dirty="0"/>
              <a:t>the</a:t>
            </a:r>
            <a:r>
              <a:rPr lang="zh-CN" altLang="en-US" dirty="0"/>
              <a:t> </a:t>
            </a:r>
            <a:r>
              <a:rPr lang="en-US" altLang="zh-CN" dirty="0"/>
              <a:t>results</a:t>
            </a:r>
            <a:r>
              <a:rPr lang="zh-CN" altLang="en-US" dirty="0"/>
              <a:t> </a:t>
            </a:r>
            <a:r>
              <a:rPr lang="en-US" altLang="zh-CN" dirty="0"/>
              <a:t>in</a:t>
            </a:r>
            <a:r>
              <a:rPr lang="zh-CN" altLang="en-US" dirty="0"/>
              <a:t> </a:t>
            </a:r>
            <a:r>
              <a:rPr lang="en-US" altLang="zh-CN" dirty="0"/>
              <a:t>3</a:t>
            </a:r>
            <a:r>
              <a:rPr lang="zh-CN" altLang="en-US" dirty="0"/>
              <a:t> </a:t>
            </a:r>
            <a:r>
              <a:rPr lang="en-US" altLang="zh-CN" dirty="0"/>
              <a:t>different</a:t>
            </a:r>
            <a:r>
              <a:rPr lang="zh-CN" altLang="en-US" dirty="0"/>
              <a:t> </a:t>
            </a:r>
            <a:r>
              <a:rPr lang="en-US" altLang="zh-CN" dirty="0"/>
              <a:t>metrics,</a:t>
            </a:r>
            <a:r>
              <a:rPr lang="zh-CN" altLang="en-US" dirty="0"/>
              <a:t> </a:t>
            </a:r>
            <a:r>
              <a:rPr lang="en-US" altLang="zh-CN" dirty="0"/>
              <a:t>SOR,</a:t>
            </a:r>
            <a:r>
              <a:rPr lang="zh-CN" altLang="en-US" dirty="0"/>
              <a:t> </a:t>
            </a:r>
            <a:r>
              <a:rPr lang="en-US" altLang="zh-CN" dirty="0"/>
              <a:t>SDT,</a:t>
            </a:r>
            <a:r>
              <a:rPr lang="zh-CN" altLang="en-US" dirty="0"/>
              <a:t> </a:t>
            </a:r>
            <a:r>
              <a:rPr lang="en-US" altLang="zh-CN" dirty="0"/>
              <a:t>and</a:t>
            </a:r>
            <a:r>
              <a:rPr lang="zh-CN" altLang="en-US" dirty="0"/>
              <a:t> </a:t>
            </a:r>
            <a:r>
              <a:rPr lang="en-US" altLang="zh-CN" dirty="0"/>
              <a:t>job</a:t>
            </a:r>
            <a:r>
              <a:rPr lang="zh-CN" altLang="en-US" dirty="0"/>
              <a:t> </a:t>
            </a:r>
            <a:r>
              <a:rPr lang="en-US" altLang="zh-CN" dirty="0"/>
              <a:t>duration</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SOR</a:t>
            </a:r>
            <a:r>
              <a:rPr lang="zh-CN" altLang="en-US" dirty="0"/>
              <a:t> </a:t>
            </a:r>
            <a:r>
              <a:rPr lang="en-US" altLang="zh-CN" dirty="0"/>
              <a:t>and</a:t>
            </a:r>
            <a:r>
              <a:rPr lang="zh-CN" altLang="en-US" dirty="0"/>
              <a:t> </a:t>
            </a:r>
            <a:r>
              <a:rPr lang="en-US" altLang="zh-CN" dirty="0"/>
              <a:t>SDT</a:t>
            </a:r>
            <a:r>
              <a:rPr lang="zh-CN" altLang="en-US" dirty="0"/>
              <a:t> </a:t>
            </a:r>
            <a:r>
              <a:rPr lang="en-US" altLang="zh-CN" dirty="0"/>
              <a:t>are</a:t>
            </a:r>
            <a:r>
              <a:rPr lang="zh-CN" altLang="en-US" dirty="0"/>
              <a:t> </a:t>
            </a:r>
            <a:r>
              <a:rPr lang="en-US" altLang="zh-CN" dirty="0"/>
              <a:t>metrics</a:t>
            </a:r>
            <a:r>
              <a:rPr lang="zh-CN" altLang="en-US" dirty="0"/>
              <a:t> </a:t>
            </a:r>
            <a:r>
              <a:rPr lang="en-US" altLang="zh-CN" dirty="0"/>
              <a:t>of</a:t>
            </a:r>
            <a:r>
              <a:rPr lang="zh-CN" altLang="en-US" dirty="0"/>
              <a:t> </a:t>
            </a:r>
            <a:r>
              <a:rPr lang="en-US" altLang="zh-CN" dirty="0"/>
              <a:t>datacenter</a:t>
            </a:r>
            <a:r>
              <a:rPr lang="zh-CN" altLang="en-US" dirty="0"/>
              <a:t> </a:t>
            </a:r>
            <a:r>
              <a:rPr lang="en-US" altLang="zh-CN" dirty="0"/>
              <a:t>capacity.</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that</a:t>
            </a:r>
            <a:r>
              <a:rPr lang="zh-CN" altLang="en-US" dirty="0"/>
              <a:t> </a:t>
            </a:r>
            <a:r>
              <a:rPr lang="en-US" altLang="zh-CN" dirty="0"/>
              <a:t>compared</a:t>
            </a:r>
            <a:r>
              <a:rPr lang="zh-CN" altLang="en-US" dirty="0"/>
              <a:t> </a:t>
            </a:r>
            <a:r>
              <a:rPr lang="en-US" altLang="zh-CN" dirty="0"/>
              <a:t>to</a:t>
            </a:r>
            <a:r>
              <a:rPr lang="zh-CN" altLang="en-US" dirty="0"/>
              <a:t> </a:t>
            </a:r>
            <a:r>
              <a:rPr lang="en-US" altLang="zh-CN" dirty="0"/>
              <a:t>the</a:t>
            </a:r>
            <a:r>
              <a:rPr lang="zh-CN" altLang="en-US" dirty="0"/>
              <a:t> </a:t>
            </a:r>
            <a:r>
              <a:rPr lang="en-US" altLang="zh-CN" dirty="0"/>
              <a:t>baseline</a:t>
            </a:r>
            <a:r>
              <a:rPr lang="zh-CN" altLang="en-US" dirty="0"/>
              <a:t> </a:t>
            </a:r>
            <a:r>
              <a:rPr lang="en-US" altLang="zh-CN" dirty="0"/>
              <a:t>systems,</a:t>
            </a:r>
            <a:r>
              <a:rPr lang="zh-CN" altLang="en-US" dirty="0"/>
              <a:t> </a:t>
            </a:r>
            <a:r>
              <a:rPr lang="en-US" altLang="zh-CN" dirty="0"/>
              <a:t>Acela</a:t>
            </a:r>
            <a:r>
              <a:rPr lang="zh-CN" altLang="en-US" dirty="0"/>
              <a:t> </a:t>
            </a:r>
            <a:r>
              <a:rPr lang="en-US" altLang="zh-CN" dirty="0"/>
              <a:t>has</a:t>
            </a:r>
            <a:r>
              <a:rPr lang="zh-CN" altLang="en-US" dirty="0"/>
              <a:t> </a:t>
            </a:r>
            <a:r>
              <a:rPr lang="en-US" altLang="zh-CN" dirty="0"/>
              <a:t>significant</a:t>
            </a:r>
            <a:r>
              <a:rPr lang="zh-CN" altLang="en-US" dirty="0"/>
              <a:t> </a:t>
            </a:r>
            <a:r>
              <a:rPr lang="en-US" altLang="zh-CN" dirty="0"/>
              <a:t>improvements</a:t>
            </a:r>
            <a:r>
              <a:rPr lang="zh-CN" altLang="en-US" dirty="0"/>
              <a:t> </a:t>
            </a:r>
            <a:r>
              <a:rPr lang="en-US" altLang="zh-CN" dirty="0"/>
              <a:t>in</a:t>
            </a:r>
            <a:r>
              <a:rPr lang="zh-CN" altLang="en-US" dirty="0"/>
              <a:t> </a:t>
            </a:r>
            <a:r>
              <a:rPr lang="en-US" altLang="zh-CN" dirty="0"/>
              <a:t>SOR</a:t>
            </a:r>
            <a:r>
              <a:rPr lang="zh-CN" altLang="en-US" dirty="0"/>
              <a:t> </a:t>
            </a:r>
            <a:r>
              <a:rPr lang="en-US" altLang="zh-CN" dirty="0"/>
              <a:t>and</a:t>
            </a:r>
            <a:r>
              <a:rPr lang="zh-CN" altLang="en-US" dirty="0"/>
              <a:t> </a:t>
            </a:r>
            <a:r>
              <a:rPr lang="en-US" altLang="zh-CN" dirty="0"/>
              <a:t>SDT.</a:t>
            </a:r>
            <a:r>
              <a:rPr lang="zh-CN" altLang="en-US" dirty="0"/>
              <a:t> </a:t>
            </a:r>
            <a:r>
              <a:rPr lang="en-US" altLang="zh-CN" dirty="0"/>
              <a:t>What</a:t>
            </a:r>
            <a:r>
              <a:rPr lang="zh-CN" altLang="en-US" dirty="0"/>
              <a:t> </a:t>
            </a:r>
            <a:r>
              <a:rPr lang="en-US" altLang="zh-CN" dirty="0"/>
              <a:t>is</a:t>
            </a:r>
            <a:r>
              <a:rPr lang="zh-CN" altLang="en-US" dirty="0"/>
              <a:t> </a:t>
            </a:r>
            <a:r>
              <a:rPr lang="en-US" altLang="zh-CN" dirty="0"/>
              <a:t>really</a:t>
            </a:r>
            <a:r>
              <a:rPr lang="zh-CN" altLang="en-US" dirty="0"/>
              <a:t> </a:t>
            </a:r>
            <a:r>
              <a:rPr lang="en-US" altLang="zh-CN" dirty="0"/>
              <a:t>interesting</a:t>
            </a:r>
            <a:r>
              <a:rPr lang="zh-CN" altLang="en-US" dirty="0"/>
              <a:t> </a:t>
            </a:r>
            <a:r>
              <a:rPr lang="en-US" altLang="zh-CN" dirty="0"/>
              <a:t>is</a:t>
            </a:r>
            <a:r>
              <a:rPr lang="zh-CN" altLang="en-US" dirty="0"/>
              <a:t> </a:t>
            </a:r>
            <a:r>
              <a:rPr lang="en-US" altLang="zh-CN" dirty="0"/>
              <a:t>that</a:t>
            </a:r>
            <a:r>
              <a:rPr lang="zh-CN" altLang="en-US" dirty="0"/>
              <a:t> </a:t>
            </a:r>
            <a:r>
              <a:rPr lang="en-US" altLang="zh-CN" dirty="0"/>
              <a:t>Acela</a:t>
            </a:r>
            <a:r>
              <a:rPr lang="zh-CN" altLang="en-US" dirty="0"/>
              <a:t> </a:t>
            </a:r>
            <a:r>
              <a:rPr lang="en-US" altLang="zh-CN" dirty="0"/>
              <a:t>has</a:t>
            </a:r>
            <a:r>
              <a:rPr lang="zh-CN" altLang="en-US" dirty="0"/>
              <a:t> </a:t>
            </a:r>
            <a:r>
              <a:rPr lang="en-US" altLang="zh-CN" dirty="0"/>
              <a:t>lower</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that</a:t>
            </a:r>
            <a:r>
              <a:rPr lang="zh-CN" altLang="en-US" dirty="0"/>
              <a:t> </a:t>
            </a:r>
            <a:r>
              <a:rPr lang="en-US" altLang="zh-CN" dirty="0"/>
              <a:t>the</a:t>
            </a:r>
            <a:r>
              <a:rPr lang="zh-CN" altLang="en-US" dirty="0"/>
              <a:t> </a:t>
            </a:r>
            <a:r>
              <a:rPr lang="en-US" altLang="zh-CN" dirty="0"/>
              <a:t>baseline</a:t>
            </a:r>
            <a:r>
              <a:rPr lang="zh-CN" altLang="en-US" dirty="0"/>
              <a:t> </a:t>
            </a:r>
            <a:r>
              <a:rPr lang="en-US" altLang="zh-CN" dirty="0"/>
              <a:t>system.</a:t>
            </a:r>
          </a:p>
          <a:p>
            <a:endParaRPr lang="en-US" sz="1200" dirty="0"/>
          </a:p>
          <a:p>
            <a:r>
              <a:rPr lang="en-US" altLang="zh-CN" sz="1200" dirty="0"/>
              <a:t>To</a:t>
            </a:r>
            <a:r>
              <a:rPr lang="zh-CN" altLang="en-US" sz="1200" dirty="0"/>
              <a:t> </a:t>
            </a:r>
            <a:r>
              <a:rPr lang="en-US" altLang="zh-CN" sz="1200" dirty="0"/>
              <a:t>summarize,</a:t>
            </a:r>
            <a:r>
              <a:rPr lang="zh-CN" altLang="en-US" sz="1200" dirty="0"/>
              <a:t> </a:t>
            </a:r>
            <a:r>
              <a:rPr lang="en-US" altLang="zh-CN" sz="1200" dirty="0"/>
              <a:t>Acela</a:t>
            </a:r>
            <a:r>
              <a:rPr lang="zh-CN" altLang="en-US" sz="1200" dirty="0"/>
              <a:t> </a:t>
            </a:r>
            <a:r>
              <a:rPr lang="en-US" sz="1200" dirty="0"/>
              <a:t>achiev</a:t>
            </a:r>
            <a:r>
              <a:rPr lang="en-US" altLang="zh-CN" sz="1200" dirty="0"/>
              <a:t>es</a:t>
            </a:r>
            <a:r>
              <a:rPr lang="en-US" sz="1200" dirty="0"/>
              <a:t> high datacenter capacity despite relatively lower overall prediction accuracy of job durations. </a:t>
            </a:r>
            <a:r>
              <a:rPr lang="en-US" altLang="zh-CN" sz="1200" dirty="0"/>
              <a:t>This</a:t>
            </a:r>
            <a:r>
              <a:rPr lang="zh-CN" altLang="en-US" sz="1200" dirty="0"/>
              <a:t> </a:t>
            </a:r>
            <a:r>
              <a:rPr lang="en-US" altLang="zh-CN" sz="1200" dirty="0"/>
              <a:t>is</a:t>
            </a:r>
            <a:r>
              <a:rPr lang="zh-CN" altLang="en-US" sz="1200" dirty="0"/>
              <a:t> </a:t>
            </a:r>
            <a:r>
              <a:rPr lang="en-US" altLang="zh-CN" sz="1200" dirty="0"/>
              <a:t>another</a:t>
            </a:r>
            <a:r>
              <a:rPr lang="zh-CN" altLang="en-US" sz="1200" dirty="0"/>
              <a:t> </a:t>
            </a:r>
            <a:r>
              <a:rPr lang="en-US" altLang="zh-CN" sz="1200" dirty="0"/>
              <a:t>evidence</a:t>
            </a:r>
            <a:r>
              <a:rPr lang="zh-CN" altLang="en-US" sz="1200" dirty="0"/>
              <a:t> </a:t>
            </a:r>
            <a:r>
              <a:rPr lang="en-US" altLang="zh-CN" sz="1200" dirty="0"/>
              <a:t>that</a:t>
            </a:r>
            <a:r>
              <a:rPr lang="zh-CN" altLang="en-US" sz="1200" dirty="0"/>
              <a:t> </a:t>
            </a:r>
            <a:r>
              <a:rPr lang="en-US" altLang="zh-CN" sz="1200" dirty="0"/>
              <a:t>system</a:t>
            </a:r>
            <a:r>
              <a:rPr lang="zh-CN" altLang="en-US" sz="1200" dirty="0"/>
              <a:t> </a:t>
            </a:r>
            <a:r>
              <a:rPr lang="en-US" altLang="zh-CN" sz="1200" dirty="0"/>
              <a:t>outcome</a:t>
            </a:r>
            <a:r>
              <a:rPr lang="zh-CN" altLang="en-US" sz="1200" dirty="0"/>
              <a:t> </a:t>
            </a:r>
            <a:r>
              <a:rPr lang="en-US" altLang="zh-CN" sz="1200" dirty="0"/>
              <a:t>is</a:t>
            </a:r>
            <a:r>
              <a:rPr lang="zh-CN" altLang="en-US" sz="1200" dirty="0"/>
              <a:t> </a:t>
            </a:r>
            <a:r>
              <a:rPr lang="en-US" altLang="zh-CN" sz="1200" dirty="0"/>
              <a:t>more</a:t>
            </a:r>
            <a:r>
              <a:rPr lang="zh-CN" altLang="en-US" sz="1200" dirty="0"/>
              <a:t> </a:t>
            </a:r>
            <a:r>
              <a:rPr lang="en-US" altLang="zh-CN" sz="1200" dirty="0"/>
              <a:t>than</a:t>
            </a:r>
            <a:r>
              <a:rPr lang="zh-CN" altLang="en-US" sz="1200" dirty="0"/>
              <a:t> </a:t>
            </a:r>
            <a:r>
              <a:rPr lang="en-US" altLang="zh-CN" sz="1200" dirty="0"/>
              <a:t>prediction</a:t>
            </a:r>
            <a:r>
              <a:rPr lang="zh-CN" altLang="en-US" sz="1200" dirty="0"/>
              <a:t> </a:t>
            </a:r>
            <a:r>
              <a:rPr lang="en-US" altLang="zh-CN" sz="1200" dirty="0"/>
              <a:t>accuracy,</a:t>
            </a:r>
            <a:r>
              <a:rPr lang="zh-CN" altLang="en-US" sz="1200" dirty="0"/>
              <a:t> </a:t>
            </a:r>
            <a:r>
              <a:rPr lang="en-US" altLang="zh-CN" sz="1200" dirty="0"/>
              <a:t>and</a:t>
            </a:r>
            <a:r>
              <a:rPr lang="zh-CN" altLang="en-US" sz="1200" dirty="0"/>
              <a:t> </a:t>
            </a:r>
            <a:r>
              <a:rPr lang="en-US" altLang="zh-CN" sz="1200" dirty="0"/>
              <a:t>we</a:t>
            </a:r>
            <a:r>
              <a:rPr lang="zh-CN" altLang="en-US" sz="1200" dirty="0"/>
              <a:t> </a:t>
            </a:r>
            <a:r>
              <a:rPr lang="en-US" altLang="zh-CN" sz="1200" dirty="0"/>
              <a:t>should</a:t>
            </a:r>
            <a:r>
              <a:rPr lang="zh-CN" altLang="en-US" sz="1200" dirty="0"/>
              <a:t> </a:t>
            </a:r>
            <a:r>
              <a:rPr lang="en-US" altLang="zh-CN" sz="1200" dirty="0"/>
              <a:t>make</a:t>
            </a:r>
            <a:r>
              <a:rPr lang="zh-CN" altLang="en-US" sz="1200" dirty="0"/>
              <a:t> </a:t>
            </a:r>
            <a:r>
              <a:rPr lang="en-US" altLang="zh-CN" sz="1200" dirty="0"/>
              <a:t>proper</a:t>
            </a:r>
            <a:r>
              <a:rPr lang="zh-CN" altLang="en-US" sz="1200" dirty="0"/>
              <a:t> </a:t>
            </a:r>
            <a:r>
              <a:rPr lang="en-US" altLang="zh-CN" sz="1200" dirty="0"/>
              <a:t>tradeoffs</a:t>
            </a:r>
            <a:r>
              <a:rPr lang="zh-CN" altLang="en-US" sz="1200" dirty="0"/>
              <a:t> </a:t>
            </a:r>
            <a:r>
              <a:rPr lang="en-US" altLang="zh-CN" sz="1200" dirty="0"/>
              <a:t>to</a:t>
            </a:r>
            <a:r>
              <a:rPr lang="zh-CN" altLang="en-US" sz="1200" dirty="0"/>
              <a:t> </a:t>
            </a:r>
            <a:r>
              <a:rPr lang="en-US" altLang="zh-CN" sz="1200" dirty="0"/>
              <a:t>maximize</a:t>
            </a:r>
            <a:r>
              <a:rPr lang="zh-CN" altLang="en-US" sz="1200" dirty="0"/>
              <a:t> </a:t>
            </a:r>
            <a:r>
              <a:rPr lang="en-US" altLang="zh-CN" sz="1200" dirty="0"/>
              <a:t>system</a:t>
            </a:r>
            <a:r>
              <a:rPr lang="zh-CN" altLang="en-US" sz="1200" dirty="0"/>
              <a:t> </a:t>
            </a:r>
            <a:r>
              <a:rPr lang="en-US" altLang="zh-CN" sz="1200" dirty="0"/>
              <a:t>benefits.</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53</a:t>
            </a:fld>
            <a:endParaRPr lang="en-US"/>
          </a:p>
        </p:txBody>
      </p:sp>
    </p:spTree>
    <p:extLst>
      <p:ext uri="{BB962C8B-B14F-4D97-AF65-F5344CB8AC3E}">
        <p14:creationId xmlns:p14="http://schemas.microsoft.com/office/powerpoint/2010/main" val="3518502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nLibertineT"/>
              </a:rPr>
              <a:t>In our experiments we consider only a single, multi-threaded application at a time. Whether on mobile or server, our goal is to meet an application latency target with minimal energy by configuring system resources appropriately. Given the latency requirements, we currently consider a single application at a time and leave multi- programmed scheduling for future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nLibertineT"/>
              </a:rPr>
              <a:t>HOP, a density based clustering method</a:t>
            </a: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55</a:t>
            </a:fld>
            <a:endParaRPr lang="en-US"/>
          </a:p>
        </p:txBody>
      </p:sp>
    </p:spTree>
    <p:extLst>
      <p:ext uri="{BB962C8B-B14F-4D97-AF65-F5344CB8AC3E}">
        <p14:creationId xmlns:p14="http://schemas.microsoft.com/office/powerpoint/2010/main" val="2646024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56</a:t>
            </a:fld>
            <a:endParaRPr lang="en-US"/>
          </a:p>
        </p:txBody>
      </p:sp>
    </p:spTree>
    <p:extLst>
      <p:ext uri="{BB962C8B-B14F-4D97-AF65-F5344CB8AC3E}">
        <p14:creationId xmlns:p14="http://schemas.microsoft.com/office/powerpoint/2010/main" val="6627956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57</a:t>
            </a:fld>
            <a:endParaRPr lang="en-US"/>
          </a:p>
        </p:txBody>
      </p:sp>
    </p:spTree>
    <p:extLst>
      <p:ext uri="{BB962C8B-B14F-4D97-AF65-F5344CB8AC3E}">
        <p14:creationId xmlns:p14="http://schemas.microsoft.com/office/powerpoint/2010/main" val="2695964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this weighting function, the first step is to use PS.</a:t>
            </a:r>
          </a:p>
        </p:txBody>
      </p:sp>
      <p:sp>
        <p:nvSpPr>
          <p:cNvPr id="4" name="Slide Number Placeholder 3"/>
          <p:cNvSpPr>
            <a:spLocks noGrp="1"/>
          </p:cNvSpPr>
          <p:nvPr>
            <p:ph type="sldNum" sz="quarter" idx="5"/>
          </p:nvPr>
        </p:nvSpPr>
        <p:spPr/>
        <p:txBody>
          <a:bodyPr/>
          <a:lstStyle/>
          <a:p>
            <a:fld id="{C3FCDCA4-00DB-534A-8351-F7DC0F96DE52}" type="slidenum">
              <a:rPr lang="en-US" smtClean="0"/>
              <a:t>60</a:t>
            </a:fld>
            <a:endParaRPr lang="en-US"/>
          </a:p>
        </p:txBody>
      </p:sp>
    </p:spTree>
    <p:extLst>
      <p:ext uri="{BB962C8B-B14F-4D97-AF65-F5344CB8AC3E}">
        <p14:creationId xmlns:p14="http://schemas.microsoft.com/office/powerpoint/2010/main" val="1309169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 years have witnessed an increasing amount of work that use ML methods to predict system behavior and meet system goals. This line of research is called ML for systems. </a:t>
            </a:r>
            <a:r>
              <a:rPr lang="en-US" altLang="zh-CN" dirty="0"/>
              <a:t>The benefit of…</a:t>
            </a:r>
          </a:p>
        </p:txBody>
      </p:sp>
      <p:sp>
        <p:nvSpPr>
          <p:cNvPr id="4" name="Slide Number Placeholder 3"/>
          <p:cNvSpPr>
            <a:spLocks noGrp="1"/>
          </p:cNvSpPr>
          <p:nvPr>
            <p:ph type="sldNum" sz="quarter" idx="5"/>
          </p:nvPr>
        </p:nvSpPr>
        <p:spPr/>
        <p:txBody>
          <a:bodyPr/>
          <a:lstStyle/>
          <a:p>
            <a:fld id="{C3FCDCA4-00DB-534A-8351-F7DC0F96DE52}" type="slidenum">
              <a:rPr lang="en-US" smtClean="0"/>
              <a:t>6</a:t>
            </a:fld>
            <a:endParaRPr lang="en-US"/>
          </a:p>
        </p:txBody>
      </p:sp>
    </p:spTree>
    <p:extLst>
      <p:ext uri="{BB962C8B-B14F-4D97-AF65-F5344CB8AC3E}">
        <p14:creationId xmlns:p14="http://schemas.microsoft.com/office/powerpoint/2010/main" val="177676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dirty="0"/>
              <a:t>the</a:t>
            </a:r>
            <a:r>
              <a:rPr lang="zh-CN" altLang="en-US" dirty="0"/>
              <a:t> </a:t>
            </a:r>
            <a:r>
              <a:rPr lang="en-US" altLang="zh-CN" dirty="0"/>
              <a:t>line</a:t>
            </a:r>
            <a:r>
              <a:rPr lang="zh-CN" altLang="en-US" dirty="0"/>
              <a:t> </a:t>
            </a:r>
            <a:r>
              <a:rPr lang="en-US" altLang="zh-CN" dirty="0"/>
              <a:t>of</a:t>
            </a:r>
            <a:r>
              <a:rPr lang="zh-CN" altLang="en-US" dirty="0"/>
              <a:t> </a:t>
            </a:r>
            <a:r>
              <a:rPr lang="en-US" altLang="zh-CN" dirty="0"/>
              <a:t>research</a:t>
            </a:r>
            <a:r>
              <a:rPr lang="zh-CN" altLang="en-US" dirty="0"/>
              <a:t> </a:t>
            </a:r>
            <a:r>
              <a:rPr lang="en-US" altLang="zh-CN" dirty="0"/>
              <a:t>on</a:t>
            </a:r>
            <a:r>
              <a:rPr lang="zh-CN" altLang="en-US" dirty="0"/>
              <a:t> </a:t>
            </a:r>
            <a:r>
              <a:rPr lang="en-US" altLang="zh-CN" dirty="0"/>
              <a:t>ML</a:t>
            </a:r>
            <a:r>
              <a:rPr lang="zh-CN" altLang="en-US" dirty="0"/>
              <a:t> </a:t>
            </a:r>
            <a:r>
              <a:rPr lang="en-US" altLang="zh-CN" dirty="0"/>
              <a:t>for</a:t>
            </a:r>
            <a:r>
              <a:rPr lang="zh-CN" altLang="en-US" dirty="0"/>
              <a:t> </a:t>
            </a:r>
            <a:r>
              <a:rPr lang="en-US" altLang="zh-CN" dirty="0"/>
              <a:t>systems,</a:t>
            </a:r>
            <a:r>
              <a:rPr lang="zh-CN" altLang="en-US" dirty="0"/>
              <a:t> </a:t>
            </a:r>
            <a:r>
              <a:rPr lang="en-US" altLang="zh-CN" dirty="0"/>
              <a:t>much prior work has focused</a:t>
            </a:r>
            <a:r>
              <a:rPr lang="zh-CN" altLang="en-US" dirty="0"/>
              <a:t> </a:t>
            </a:r>
            <a:r>
              <a:rPr lang="en-US" altLang="zh-CN" dirty="0"/>
              <a:t>on</a:t>
            </a:r>
            <a:r>
              <a:rPr lang="zh-CN" altLang="en-US" dirty="0"/>
              <a:t> </a:t>
            </a:r>
            <a:r>
              <a:rPr lang="en-US" altLang="zh-CN" dirty="0"/>
              <a:t>the</a:t>
            </a:r>
            <a:r>
              <a:rPr lang="zh-CN" altLang="en-US" dirty="0"/>
              <a:t> </a:t>
            </a:r>
            <a:r>
              <a:rPr lang="en-US" altLang="zh-CN" dirty="0"/>
              <a:t>model</a:t>
            </a:r>
            <a:r>
              <a:rPr lang="zh-CN" altLang="en-US" dirty="0"/>
              <a:t> </a:t>
            </a:r>
            <a:r>
              <a:rPr lang="en-US" altLang="zh-CN" dirty="0"/>
              <a:t>stage</a:t>
            </a:r>
            <a:r>
              <a:rPr lang="zh-CN" altLang="en-US" dirty="0"/>
              <a:t> </a:t>
            </a:r>
            <a:r>
              <a:rPr lang="en-US" altLang="zh-CN" dirty="0"/>
              <a:t>to</a:t>
            </a:r>
            <a:r>
              <a:rPr lang="zh-CN" altLang="en-US" dirty="0"/>
              <a:t> </a:t>
            </a:r>
            <a:r>
              <a:rPr lang="en-US" altLang="zh-CN" dirty="0"/>
              <a:t>improve</a:t>
            </a:r>
            <a:r>
              <a:rPr lang="zh-CN" altLang="en-US" dirty="0"/>
              <a:t> </a:t>
            </a:r>
            <a:r>
              <a:rPr lang="en-US" altLang="zh-CN" dirty="0"/>
              <a:t>prediction</a:t>
            </a:r>
            <a:r>
              <a:rPr lang="zh-CN" altLang="en-US" dirty="0"/>
              <a:t> </a:t>
            </a:r>
            <a:r>
              <a:rPr lang="en-US" altLang="zh-CN" dirty="0"/>
              <a:t>accuracy of ML methods, by</a:t>
            </a:r>
            <a:r>
              <a:rPr lang="zh-CN" altLang="en-US" dirty="0"/>
              <a:t> </a:t>
            </a:r>
            <a:r>
              <a:rPr lang="en-US" altLang="zh-CN" dirty="0"/>
              <a:t>trying</a:t>
            </a:r>
            <a:r>
              <a:rPr lang="zh-CN" altLang="en-US" dirty="0"/>
              <a:t> </a:t>
            </a:r>
            <a:r>
              <a:rPr lang="en-US" altLang="zh-CN" dirty="0"/>
              <a:t>different</a:t>
            </a:r>
            <a:r>
              <a:rPr lang="zh-CN" altLang="en-US" dirty="0"/>
              <a:t> </a:t>
            </a:r>
            <a:r>
              <a:rPr lang="en-US" altLang="zh-CN" dirty="0"/>
              <a:t>model</a:t>
            </a:r>
            <a:r>
              <a:rPr lang="zh-CN" altLang="en-US" dirty="0"/>
              <a:t> </a:t>
            </a:r>
            <a:r>
              <a:rPr lang="en-US" altLang="zh-CN" dirty="0"/>
              <a:t>architectures</a:t>
            </a:r>
            <a:r>
              <a:rPr lang="zh-CN" altLang="en-US" dirty="0"/>
              <a:t> </a:t>
            </a:r>
            <a:r>
              <a:rPr lang="en-US" altLang="zh-CN" dirty="0"/>
              <a:t>and</a:t>
            </a:r>
            <a:r>
              <a:rPr lang="zh-CN" altLang="en-US" dirty="0"/>
              <a:t> </a:t>
            </a:r>
            <a:r>
              <a:rPr lang="en-US" altLang="zh-CN" dirty="0"/>
              <a:t>learning</a:t>
            </a:r>
            <a:r>
              <a:rPr lang="zh-CN" altLang="en-US" dirty="0"/>
              <a:t> </a:t>
            </a:r>
            <a:r>
              <a:rPr lang="en-US" altLang="zh-CN" dirty="0"/>
              <a:t>algorithms.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7</a:t>
            </a:fld>
            <a:endParaRPr lang="en-US"/>
          </a:p>
        </p:txBody>
      </p:sp>
    </p:spTree>
    <p:extLst>
      <p:ext uri="{BB962C8B-B14F-4D97-AF65-F5344CB8AC3E}">
        <p14:creationId xmlns:p14="http://schemas.microsoft.com/office/powerpoint/2010/main" val="1044148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does </a:t>
            </a:r>
            <a:r>
              <a:rPr lang="en-US" altLang="zh-CN" sz="1200" dirty="0"/>
              <a:t>maximizing</a:t>
            </a:r>
            <a:r>
              <a:rPr lang="zh-CN" altLang="en-US" sz="1200" dirty="0"/>
              <a:t> </a:t>
            </a:r>
            <a:r>
              <a:rPr lang="en-US" altLang="zh-CN" sz="1200" dirty="0"/>
              <a:t>prediction</a:t>
            </a:r>
            <a:r>
              <a:rPr lang="zh-CN" altLang="en-US" sz="1200" dirty="0"/>
              <a:t> </a:t>
            </a:r>
            <a:r>
              <a:rPr lang="en-US" altLang="zh-CN" sz="1200" dirty="0"/>
              <a:t>accuracy</a:t>
            </a:r>
            <a:r>
              <a:rPr lang="zh-CN" altLang="en-US" sz="1200" dirty="0"/>
              <a:t> </a:t>
            </a:r>
            <a:r>
              <a:rPr lang="en-US" altLang="zh-CN" sz="1200" dirty="0"/>
              <a:t>of</a:t>
            </a:r>
            <a:r>
              <a:rPr lang="zh-CN" altLang="en-US" sz="1200" dirty="0"/>
              <a:t> </a:t>
            </a:r>
            <a:r>
              <a:rPr lang="en-US" altLang="zh-CN" sz="1200" dirty="0"/>
              <a:t>ML</a:t>
            </a:r>
            <a:r>
              <a:rPr lang="zh-CN" altLang="en-US" sz="1200" dirty="0"/>
              <a:t> </a:t>
            </a:r>
            <a:r>
              <a:rPr lang="en-US" altLang="zh-CN" sz="1200" dirty="0"/>
              <a:t>methods</a:t>
            </a:r>
            <a:r>
              <a:rPr lang="zh-CN" altLang="en-US" sz="1200" dirty="0"/>
              <a:t> </a:t>
            </a:r>
            <a:r>
              <a:rPr lang="en-US" altLang="zh-CN" sz="1200" dirty="0"/>
              <a:t>always</a:t>
            </a:r>
            <a:r>
              <a:rPr lang="zh-CN" altLang="en-US" sz="1200" dirty="0"/>
              <a:t> </a:t>
            </a:r>
            <a:r>
              <a:rPr lang="en-US" altLang="zh-CN" sz="1200" dirty="0"/>
              <a:t>give</a:t>
            </a:r>
            <a:r>
              <a:rPr lang="zh-CN" altLang="en-US" sz="1200" dirty="0"/>
              <a:t> </a:t>
            </a:r>
            <a:r>
              <a:rPr lang="en-US" altLang="zh-CN" sz="1200" dirty="0"/>
              <a:t>the</a:t>
            </a:r>
            <a:r>
              <a:rPr lang="zh-CN" altLang="en-US" sz="1200" dirty="0"/>
              <a:t> </a:t>
            </a:r>
            <a:r>
              <a:rPr lang="en-US" altLang="zh-CN" sz="1200" dirty="0"/>
              <a:t>best</a:t>
            </a:r>
            <a:r>
              <a:rPr lang="zh-CN" altLang="en-US" sz="1200" dirty="0"/>
              <a:t> </a:t>
            </a:r>
            <a:r>
              <a:rPr lang="en-US" altLang="zh-CN" sz="1200" dirty="0"/>
              <a:t>system</a:t>
            </a:r>
            <a:r>
              <a:rPr lang="zh-CN" altLang="en-US" sz="1200" dirty="0"/>
              <a:t> </a:t>
            </a:r>
            <a:r>
              <a:rPr lang="en-US" altLang="zh-CN" sz="1200" dirty="0"/>
              <a:t>outcome? Not necessarily.</a:t>
            </a:r>
            <a:endParaRPr lang="en-US" dirty="0"/>
          </a:p>
          <a:p>
            <a:endParaRPr lang="en-US" dirty="0"/>
          </a:p>
        </p:txBody>
      </p:sp>
      <p:sp>
        <p:nvSpPr>
          <p:cNvPr id="4" name="Slide Number Placeholder 3"/>
          <p:cNvSpPr>
            <a:spLocks noGrp="1"/>
          </p:cNvSpPr>
          <p:nvPr>
            <p:ph type="sldNum" sz="quarter" idx="5"/>
          </p:nvPr>
        </p:nvSpPr>
        <p:spPr/>
        <p:txBody>
          <a:bodyPr/>
          <a:lstStyle/>
          <a:p>
            <a:fld id="{C3FCDCA4-00DB-534A-8351-F7DC0F96DE52}" type="slidenum">
              <a:rPr lang="en-US" smtClean="0"/>
              <a:t>8</a:t>
            </a:fld>
            <a:endParaRPr lang="en-US"/>
          </a:p>
        </p:txBody>
      </p:sp>
    </p:spTree>
    <p:extLst>
      <p:ext uri="{BB962C8B-B14F-4D97-AF65-F5344CB8AC3E}">
        <p14:creationId xmlns:p14="http://schemas.microsoft.com/office/powerpoint/2010/main" val="1688717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Perf</a:t>
            </a:r>
            <a:r>
              <a:rPr lang="zh-CN" altLang="en-US" dirty="0"/>
              <a:t> </a:t>
            </a:r>
            <a:r>
              <a:rPr lang="en-US" altLang="zh-CN" dirty="0"/>
              <a:t>per</a:t>
            </a:r>
            <a:r>
              <a:rPr lang="zh-CN" altLang="en-US" dirty="0"/>
              <a:t> </a:t>
            </a:r>
            <a:r>
              <a:rPr lang="en-US" altLang="zh-CN" dirty="0"/>
              <a:t>watt.</a:t>
            </a:r>
            <a:r>
              <a:rPr lang="zh-CN" altLang="en-US" dirty="0"/>
              <a:t> </a:t>
            </a:r>
            <a:r>
              <a:rPr lang="en-US" altLang="zh-CN" dirty="0"/>
              <a:t>Accuracy.</a:t>
            </a:r>
            <a:r>
              <a:rPr lang="zh-CN" altLang="en-US" dirty="0"/>
              <a:t> </a:t>
            </a:r>
            <a:r>
              <a:rPr lang="en-US" altLang="zh-CN" dirty="0"/>
              <a:t>How</a:t>
            </a:r>
            <a:r>
              <a:rPr lang="zh-CN" altLang="en-US" dirty="0"/>
              <a:t> </a:t>
            </a:r>
            <a:r>
              <a:rPr lang="en-US" altLang="zh-CN" dirty="0"/>
              <a:t>much</a:t>
            </a:r>
            <a:r>
              <a:rPr lang="zh-CN" altLang="en-US" dirty="0"/>
              <a:t> </a:t>
            </a:r>
            <a:r>
              <a:rPr lang="en-US" altLang="zh-CN" dirty="0"/>
              <a:t>performance</a:t>
            </a:r>
            <a:r>
              <a:rPr lang="zh-CN" altLang="en-US" dirty="0"/>
              <a:t> </a:t>
            </a:r>
            <a:r>
              <a:rPr lang="en-US" altLang="zh-CN" dirty="0"/>
              <a:t>are</a:t>
            </a:r>
            <a:r>
              <a:rPr lang="zh-CN" altLang="en-US" dirty="0"/>
              <a:t> </a:t>
            </a:r>
            <a:r>
              <a:rPr lang="en-US" altLang="zh-CN" dirty="0"/>
              <a:t>you</a:t>
            </a:r>
            <a:r>
              <a:rPr lang="zh-CN" altLang="en-US" dirty="0"/>
              <a:t> </a:t>
            </a:r>
            <a:r>
              <a:rPr lang="en-US" altLang="zh-CN" dirty="0"/>
              <a:t>willing</a:t>
            </a:r>
            <a:r>
              <a:rPr lang="zh-CN" altLang="en-US" dirty="0"/>
              <a:t> </a:t>
            </a:r>
            <a:r>
              <a:rPr lang="en-US" altLang="zh-CN" dirty="0"/>
              <a:t>to</a:t>
            </a:r>
            <a:r>
              <a:rPr lang="zh-CN" altLang="en-US" dirty="0"/>
              <a:t> </a:t>
            </a:r>
            <a:r>
              <a:rPr lang="en-US" altLang="zh-CN" dirty="0"/>
              <a:t>pay</a:t>
            </a:r>
            <a:r>
              <a:rPr lang="zh-CN" altLang="en-US" dirty="0"/>
              <a:t> </a:t>
            </a:r>
            <a:r>
              <a:rPr lang="en-US" altLang="zh-CN" dirty="0"/>
              <a:t>to</a:t>
            </a:r>
            <a:r>
              <a:rPr lang="zh-CN" altLang="en-US" dirty="0"/>
              <a:t> </a:t>
            </a:r>
            <a:r>
              <a:rPr lang="en-US" altLang="zh-CN" dirty="0"/>
              <a:t>find</a:t>
            </a:r>
            <a:r>
              <a:rPr lang="zh-CN" altLang="en-US" dirty="0"/>
              <a:t> </a:t>
            </a:r>
            <a:r>
              <a:rPr lang="en-US" altLang="zh-CN" dirty="0"/>
              <a:t>the</a:t>
            </a:r>
            <a:r>
              <a:rPr lang="zh-CN" altLang="en-US" dirty="0"/>
              <a:t> </a:t>
            </a:r>
            <a:r>
              <a:rPr lang="en-US" altLang="zh-CN" dirty="0"/>
              <a:t>straggler?</a:t>
            </a:r>
            <a:r>
              <a:rPr lang="zh-CN" altLang="en-US" dirty="0"/>
              <a:t> </a:t>
            </a:r>
            <a:r>
              <a:rPr lang="en-US" altLang="zh-CN" dirty="0"/>
              <a:t>What</a:t>
            </a:r>
            <a:r>
              <a:rPr lang="zh-CN" altLang="en-US" dirty="0"/>
              <a:t> </a:t>
            </a:r>
            <a:r>
              <a:rPr lang="en-US" altLang="zh-CN" dirty="0"/>
              <a:t>is</a:t>
            </a:r>
            <a:r>
              <a:rPr lang="zh-CN" altLang="en-US" dirty="0"/>
              <a:t> </a:t>
            </a:r>
            <a:r>
              <a:rPr lang="en-US" altLang="zh-CN" dirty="0"/>
              <a:t>the</a:t>
            </a:r>
            <a:r>
              <a:rPr lang="zh-CN" altLang="en-US" dirty="0"/>
              <a:t> </a:t>
            </a:r>
            <a:r>
              <a:rPr lang="en-US" altLang="zh-CN" dirty="0"/>
              <a:t>cost</a:t>
            </a:r>
            <a:r>
              <a:rPr lang="zh-CN" altLang="en-US" dirty="0"/>
              <a:t> </a:t>
            </a:r>
            <a:r>
              <a:rPr lang="en-US" altLang="zh-CN" dirty="0"/>
              <a:t>of</a:t>
            </a:r>
            <a:r>
              <a:rPr lang="zh-CN" altLang="en-US" dirty="0"/>
              <a:t> </a:t>
            </a:r>
            <a:r>
              <a:rPr lang="en-US" altLang="zh-CN" dirty="0"/>
              <a:t>oversubscribing?</a:t>
            </a:r>
            <a:r>
              <a:rPr lang="zh-CN" altLang="en-US" dirty="0"/>
              <a:t> </a:t>
            </a:r>
            <a:r>
              <a:rPr lang="en-US" altLang="zh-CN" dirty="0"/>
              <a:t>What</a:t>
            </a:r>
            <a:r>
              <a:rPr lang="zh-CN" altLang="en-US" dirty="0"/>
              <a:t> </a:t>
            </a:r>
            <a:r>
              <a:rPr lang="en-US" altLang="zh-CN" dirty="0"/>
              <a:t>do</a:t>
            </a:r>
            <a:r>
              <a:rPr lang="zh-CN" altLang="en-US" dirty="0"/>
              <a:t> </a:t>
            </a:r>
            <a:r>
              <a:rPr lang="en-US" altLang="zh-CN" dirty="0"/>
              <a:t>you</a:t>
            </a:r>
            <a:r>
              <a:rPr lang="zh-CN" altLang="en-US" dirty="0"/>
              <a:t> </a:t>
            </a:r>
            <a:r>
              <a:rPr lang="en-US" altLang="zh-CN" dirty="0"/>
              <a:t>have</a:t>
            </a:r>
            <a:r>
              <a:rPr lang="zh-CN" altLang="en-US" dirty="0"/>
              <a:t> </a:t>
            </a:r>
            <a:r>
              <a:rPr lang="en-US" altLang="zh-CN" dirty="0"/>
              <a:t>to</a:t>
            </a:r>
            <a:r>
              <a:rPr lang="zh-CN" altLang="en-US" dirty="0"/>
              <a:t> </a:t>
            </a:r>
            <a:r>
              <a:rPr lang="en-US" altLang="zh-CN" dirty="0"/>
              <a:t>give</a:t>
            </a:r>
            <a:r>
              <a:rPr lang="zh-CN" altLang="en-US" dirty="0"/>
              <a:t> </a:t>
            </a:r>
            <a:r>
              <a:rPr lang="en-US" altLang="zh-CN" dirty="0"/>
              <a:t>up</a:t>
            </a:r>
            <a:r>
              <a:rPr lang="zh-CN" altLang="en-US" dirty="0"/>
              <a:t> </a:t>
            </a:r>
            <a:r>
              <a:rPr lang="en-US" altLang="zh-CN" dirty="0"/>
              <a:t>to</a:t>
            </a:r>
            <a:r>
              <a:rPr lang="zh-CN" altLang="en-US" dirty="0"/>
              <a:t> </a:t>
            </a:r>
            <a:r>
              <a:rPr lang="en-US" altLang="zh-CN" dirty="0"/>
              <a:t>get</a:t>
            </a:r>
            <a:r>
              <a:rPr lang="zh-CN" altLang="en-US" dirty="0"/>
              <a:t> </a:t>
            </a:r>
            <a:r>
              <a:rPr lang="en-US" altLang="zh-CN" dirty="0"/>
              <a:t>some</a:t>
            </a:r>
            <a:r>
              <a:rPr lang="zh-CN" altLang="en-US" dirty="0"/>
              <a:t> </a:t>
            </a:r>
            <a:r>
              <a:rPr lang="en-US" altLang="zh-CN" dirty="0"/>
              <a:t>benefit?</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C3FCDCA4-00DB-534A-8351-F7DC0F96DE52}" type="slidenum">
              <a:rPr lang="en-US" smtClean="0"/>
              <a:t>9</a:t>
            </a:fld>
            <a:endParaRPr lang="en-US"/>
          </a:p>
        </p:txBody>
      </p:sp>
    </p:spTree>
    <p:extLst>
      <p:ext uri="{BB962C8B-B14F-4D97-AF65-F5344CB8AC3E}">
        <p14:creationId xmlns:p14="http://schemas.microsoft.com/office/powerpoint/2010/main" val="2209889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4C97-0C22-4C7C-A441-5E4717FD583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5D05885-30D1-994B-4E2D-E898D03FEB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8B7756A-A309-DFFB-585B-B3FBBF311ADF}"/>
              </a:ext>
            </a:extLst>
          </p:cNvPr>
          <p:cNvSpPr>
            <a:spLocks noGrp="1"/>
          </p:cNvSpPr>
          <p:nvPr>
            <p:ph type="dt" sz="half" idx="10"/>
          </p:nvPr>
        </p:nvSpPr>
        <p:spPr/>
        <p:txBody>
          <a:bodyPr/>
          <a:lstStyle/>
          <a:p>
            <a:fld id="{5A6E9185-3091-FD4C-82E5-E751450C7B33}" type="datetime1">
              <a:rPr lang="en-US" smtClean="0"/>
              <a:t>4/24/23</a:t>
            </a:fld>
            <a:endParaRPr lang="en-US"/>
          </a:p>
        </p:txBody>
      </p:sp>
      <p:sp>
        <p:nvSpPr>
          <p:cNvPr id="5" name="Footer Placeholder 4">
            <a:extLst>
              <a:ext uri="{FF2B5EF4-FFF2-40B4-BE49-F238E27FC236}">
                <a16:creationId xmlns:a16="http://schemas.microsoft.com/office/drawing/2014/main" id="{5DB133A4-470C-9D2E-4130-9C68B8EC9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83DD4-A790-A558-9AEF-20026AA7FFAD}"/>
              </a:ext>
            </a:extLst>
          </p:cNvPr>
          <p:cNvSpPr>
            <a:spLocks noGrp="1"/>
          </p:cNvSpPr>
          <p:nvPr>
            <p:ph type="sldNum" sz="quarter" idx="12"/>
          </p:nvPr>
        </p:nvSpPr>
        <p:spPr/>
        <p:txBody>
          <a:bodyPr/>
          <a:lstStyle/>
          <a:p>
            <a:fld id="{E19705F5-30C7-4043-8814-377DC0E18AF3}" type="slidenum">
              <a:rPr lang="en-US" smtClean="0"/>
              <a:t>‹#›</a:t>
            </a:fld>
            <a:endParaRPr lang="en-US"/>
          </a:p>
        </p:txBody>
      </p:sp>
    </p:spTree>
    <p:extLst>
      <p:ext uri="{BB962C8B-B14F-4D97-AF65-F5344CB8AC3E}">
        <p14:creationId xmlns:p14="http://schemas.microsoft.com/office/powerpoint/2010/main" val="622571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B83E-F062-6422-292B-3DF1A8D225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1006E-4886-9415-C694-7988FBC97E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64CD9-CA3E-F109-CF50-546F050C608A}"/>
              </a:ext>
            </a:extLst>
          </p:cNvPr>
          <p:cNvSpPr>
            <a:spLocks noGrp="1"/>
          </p:cNvSpPr>
          <p:nvPr>
            <p:ph type="dt" sz="half" idx="10"/>
          </p:nvPr>
        </p:nvSpPr>
        <p:spPr/>
        <p:txBody>
          <a:bodyPr/>
          <a:lstStyle/>
          <a:p>
            <a:fld id="{39FA0EAF-0252-634B-A449-DE6E6AE6AB20}" type="datetime1">
              <a:rPr lang="en-US" smtClean="0"/>
              <a:t>4/24/23</a:t>
            </a:fld>
            <a:endParaRPr lang="en-US"/>
          </a:p>
        </p:txBody>
      </p:sp>
      <p:sp>
        <p:nvSpPr>
          <p:cNvPr id="5" name="Footer Placeholder 4">
            <a:extLst>
              <a:ext uri="{FF2B5EF4-FFF2-40B4-BE49-F238E27FC236}">
                <a16:creationId xmlns:a16="http://schemas.microsoft.com/office/drawing/2014/main" id="{7889F2F8-A292-EA26-0940-7EEF5CF42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64B6E-D89C-2891-0B54-BF275F08B5C7}"/>
              </a:ext>
            </a:extLst>
          </p:cNvPr>
          <p:cNvSpPr>
            <a:spLocks noGrp="1"/>
          </p:cNvSpPr>
          <p:nvPr>
            <p:ph type="sldNum" sz="quarter" idx="12"/>
          </p:nvPr>
        </p:nvSpPr>
        <p:spPr/>
        <p:txBody>
          <a:bodyPr/>
          <a:lstStyle/>
          <a:p>
            <a:fld id="{E19705F5-30C7-4043-8814-377DC0E18AF3}" type="slidenum">
              <a:rPr lang="en-US" smtClean="0"/>
              <a:t>‹#›</a:t>
            </a:fld>
            <a:endParaRPr lang="en-US"/>
          </a:p>
        </p:txBody>
      </p:sp>
    </p:spTree>
    <p:extLst>
      <p:ext uri="{BB962C8B-B14F-4D97-AF65-F5344CB8AC3E}">
        <p14:creationId xmlns:p14="http://schemas.microsoft.com/office/powerpoint/2010/main" val="3387737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5D38FF-85C7-B7E7-ADBF-27FC0E77F9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D7DF8B-B06F-132C-4099-F7DEFBF282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0AE2B9-DED6-DCFA-6634-C3E5CDEE8845}"/>
              </a:ext>
            </a:extLst>
          </p:cNvPr>
          <p:cNvSpPr>
            <a:spLocks noGrp="1"/>
          </p:cNvSpPr>
          <p:nvPr>
            <p:ph type="dt" sz="half" idx="10"/>
          </p:nvPr>
        </p:nvSpPr>
        <p:spPr/>
        <p:txBody>
          <a:bodyPr/>
          <a:lstStyle/>
          <a:p>
            <a:fld id="{AD17AC6B-5E4A-0445-940C-F36088075948}" type="datetime1">
              <a:rPr lang="en-US" smtClean="0"/>
              <a:t>4/24/23</a:t>
            </a:fld>
            <a:endParaRPr lang="en-US"/>
          </a:p>
        </p:txBody>
      </p:sp>
      <p:sp>
        <p:nvSpPr>
          <p:cNvPr id="5" name="Footer Placeholder 4">
            <a:extLst>
              <a:ext uri="{FF2B5EF4-FFF2-40B4-BE49-F238E27FC236}">
                <a16:creationId xmlns:a16="http://schemas.microsoft.com/office/drawing/2014/main" id="{AFF7532A-C437-A54B-2436-CBD5375C8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3C5B1-7824-91EC-11A4-7E881D644956}"/>
              </a:ext>
            </a:extLst>
          </p:cNvPr>
          <p:cNvSpPr>
            <a:spLocks noGrp="1"/>
          </p:cNvSpPr>
          <p:nvPr>
            <p:ph type="sldNum" sz="quarter" idx="12"/>
          </p:nvPr>
        </p:nvSpPr>
        <p:spPr/>
        <p:txBody>
          <a:bodyPr/>
          <a:lstStyle/>
          <a:p>
            <a:fld id="{E19705F5-30C7-4043-8814-377DC0E18AF3}" type="slidenum">
              <a:rPr lang="en-US" smtClean="0"/>
              <a:t>‹#›</a:t>
            </a:fld>
            <a:endParaRPr lang="en-US"/>
          </a:p>
        </p:txBody>
      </p:sp>
    </p:spTree>
    <p:extLst>
      <p:ext uri="{BB962C8B-B14F-4D97-AF65-F5344CB8AC3E}">
        <p14:creationId xmlns:p14="http://schemas.microsoft.com/office/powerpoint/2010/main" val="2705561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39D439-370E-6C6D-EBB7-D0B85618B7ED}"/>
              </a:ext>
            </a:extLst>
          </p:cNvPr>
          <p:cNvSpPr>
            <a:spLocks noGrp="1"/>
          </p:cNvSpPr>
          <p:nvPr>
            <p:ph type="dt" sz="half" idx="10"/>
          </p:nvPr>
        </p:nvSpPr>
        <p:spPr/>
        <p:txBody>
          <a:bodyPr/>
          <a:lstStyle/>
          <a:p>
            <a:fld id="{3FC627BB-3E21-4B43-8F98-7C0D4CD5F6C1}" type="datetime1">
              <a:rPr lang="en-US" smtClean="0"/>
              <a:t>4/24/23</a:t>
            </a:fld>
            <a:endParaRPr lang="en-US"/>
          </a:p>
        </p:txBody>
      </p:sp>
      <p:sp>
        <p:nvSpPr>
          <p:cNvPr id="5" name="Footer Placeholder 4">
            <a:extLst>
              <a:ext uri="{FF2B5EF4-FFF2-40B4-BE49-F238E27FC236}">
                <a16:creationId xmlns:a16="http://schemas.microsoft.com/office/drawing/2014/main" id="{EFC727D3-2EE0-E1F0-B6E5-69589CA5C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06F67E-F267-FD65-AA63-A89E0BB81AFE}"/>
              </a:ext>
            </a:extLst>
          </p:cNvPr>
          <p:cNvSpPr>
            <a:spLocks noGrp="1"/>
          </p:cNvSpPr>
          <p:nvPr>
            <p:ph type="sldNum" sz="quarter" idx="12"/>
          </p:nvPr>
        </p:nvSpPr>
        <p:spPr/>
        <p:txBody>
          <a:bodyPr/>
          <a:lstStyle/>
          <a:p>
            <a:fld id="{E19705F5-30C7-4043-8814-377DC0E18AF3}" type="slidenum">
              <a:rPr lang="en-US" smtClean="0"/>
              <a:t>‹#›</a:t>
            </a:fld>
            <a:endParaRPr lang="en-US"/>
          </a:p>
        </p:txBody>
      </p:sp>
      <p:cxnSp>
        <p:nvCxnSpPr>
          <p:cNvPr id="7" name="Straight Connector 6">
            <a:extLst>
              <a:ext uri="{FF2B5EF4-FFF2-40B4-BE49-F238E27FC236}">
                <a16:creationId xmlns:a16="http://schemas.microsoft.com/office/drawing/2014/main" id="{060B1977-C50F-2CEC-B37C-51955A432698}"/>
              </a:ext>
            </a:extLst>
          </p:cNvPr>
          <p:cNvCxnSpPr/>
          <p:nvPr userDrawn="1"/>
        </p:nvCxnSpPr>
        <p:spPr>
          <a:xfrm>
            <a:off x="0" y="1104089"/>
            <a:ext cx="12192000" cy="10341"/>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31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A7DB-A62E-8B41-A371-7C22F3B642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C46674-7F87-396D-5BB6-30AA205621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1BE325-55E3-9523-F027-21ABA8C7387F}"/>
              </a:ext>
            </a:extLst>
          </p:cNvPr>
          <p:cNvSpPr>
            <a:spLocks noGrp="1"/>
          </p:cNvSpPr>
          <p:nvPr>
            <p:ph type="dt" sz="half" idx="10"/>
          </p:nvPr>
        </p:nvSpPr>
        <p:spPr/>
        <p:txBody>
          <a:bodyPr/>
          <a:lstStyle/>
          <a:p>
            <a:fld id="{F988C02D-DDA5-D347-A01F-B6110A4B8C31}" type="datetime1">
              <a:rPr lang="en-US" smtClean="0"/>
              <a:t>4/24/23</a:t>
            </a:fld>
            <a:endParaRPr lang="en-US"/>
          </a:p>
        </p:txBody>
      </p:sp>
      <p:sp>
        <p:nvSpPr>
          <p:cNvPr id="5" name="Footer Placeholder 4">
            <a:extLst>
              <a:ext uri="{FF2B5EF4-FFF2-40B4-BE49-F238E27FC236}">
                <a16:creationId xmlns:a16="http://schemas.microsoft.com/office/drawing/2014/main" id="{CF862873-5DC2-8020-FD19-758A5243D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4912A-9194-C030-D1BA-DF509B729C66}"/>
              </a:ext>
            </a:extLst>
          </p:cNvPr>
          <p:cNvSpPr>
            <a:spLocks noGrp="1"/>
          </p:cNvSpPr>
          <p:nvPr>
            <p:ph type="sldNum" sz="quarter" idx="12"/>
          </p:nvPr>
        </p:nvSpPr>
        <p:spPr/>
        <p:txBody>
          <a:bodyPr/>
          <a:lstStyle/>
          <a:p>
            <a:fld id="{E19705F5-30C7-4043-8814-377DC0E18AF3}" type="slidenum">
              <a:rPr lang="en-US" smtClean="0"/>
              <a:t>‹#›</a:t>
            </a:fld>
            <a:endParaRPr lang="en-US"/>
          </a:p>
        </p:txBody>
      </p:sp>
    </p:spTree>
    <p:extLst>
      <p:ext uri="{BB962C8B-B14F-4D97-AF65-F5344CB8AC3E}">
        <p14:creationId xmlns:p14="http://schemas.microsoft.com/office/powerpoint/2010/main" val="2954702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475C-CCC3-0F2E-3F68-6AA0918BB7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B35B1D-8D98-3261-EA59-C37A74B965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9607D3-7954-20D0-8582-2A1EE4FF5C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3B6975-FE33-61D9-0564-12D70168DB9B}"/>
              </a:ext>
            </a:extLst>
          </p:cNvPr>
          <p:cNvSpPr>
            <a:spLocks noGrp="1"/>
          </p:cNvSpPr>
          <p:nvPr>
            <p:ph type="dt" sz="half" idx="10"/>
          </p:nvPr>
        </p:nvSpPr>
        <p:spPr/>
        <p:txBody>
          <a:bodyPr/>
          <a:lstStyle/>
          <a:p>
            <a:fld id="{B16B09A9-E1D4-AE40-8A62-ADFA84399FA5}" type="datetime1">
              <a:rPr lang="en-US" smtClean="0"/>
              <a:t>4/24/23</a:t>
            </a:fld>
            <a:endParaRPr lang="en-US"/>
          </a:p>
        </p:txBody>
      </p:sp>
      <p:sp>
        <p:nvSpPr>
          <p:cNvPr id="6" name="Footer Placeholder 5">
            <a:extLst>
              <a:ext uri="{FF2B5EF4-FFF2-40B4-BE49-F238E27FC236}">
                <a16:creationId xmlns:a16="http://schemas.microsoft.com/office/drawing/2014/main" id="{69D32236-AC33-1723-BFDA-9D16EAE87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3F13F-DB95-80B9-4666-3CFA05D576EC}"/>
              </a:ext>
            </a:extLst>
          </p:cNvPr>
          <p:cNvSpPr>
            <a:spLocks noGrp="1"/>
          </p:cNvSpPr>
          <p:nvPr>
            <p:ph type="sldNum" sz="quarter" idx="12"/>
          </p:nvPr>
        </p:nvSpPr>
        <p:spPr/>
        <p:txBody>
          <a:bodyPr/>
          <a:lstStyle/>
          <a:p>
            <a:fld id="{E19705F5-30C7-4043-8814-377DC0E18AF3}" type="slidenum">
              <a:rPr lang="en-US" smtClean="0"/>
              <a:t>‹#›</a:t>
            </a:fld>
            <a:endParaRPr lang="en-US"/>
          </a:p>
        </p:txBody>
      </p:sp>
    </p:spTree>
    <p:extLst>
      <p:ext uri="{BB962C8B-B14F-4D97-AF65-F5344CB8AC3E}">
        <p14:creationId xmlns:p14="http://schemas.microsoft.com/office/powerpoint/2010/main" val="1322237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F17A-EE3D-7507-8581-38F1B7C854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412AB4-0F83-26FD-3225-33E43D3CB2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0AE27C-BA72-5CBB-1E36-E4AFD52D2C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95CAA0-B904-CF09-D785-D49A571DCB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07B664-8288-331A-CC2A-F83B77797B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65CA10-21E7-7729-FDFE-4DD09C73BF14}"/>
              </a:ext>
            </a:extLst>
          </p:cNvPr>
          <p:cNvSpPr>
            <a:spLocks noGrp="1"/>
          </p:cNvSpPr>
          <p:nvPr>
            <p:ph type="dt" sz="half" idx="10"/>
          </p:nvPr>
        </p:nvSpPr>
        <p:spPr/>
        <p:txBody>
          <a:bodyPr/>
          <a:lstStyle/>
          <a:p>
            <a:fld id="{9F36E0AD-4F36-3849-9C33-FE4098D96039}" type="datetime1">
              <a:rPr lang="en-US" smtClean="0"/>
              <a:t>4/24/23</a:t>
            </a:fld>
            <a:endParaRPr lang="en-US"/>
          </a:p>
        </p:txBody>
      </p:sp>
      <p:sp>
        <p:nvSpPr>
          <p:cNvPr id="8" name="Footer Placeholder 7">
            <a:extLst>
              <a:ext uri="{FF2B5EF4-FFF2-40B4-BE49-F238E27FC236}">
                <a16:creationId xmlns:a16="http://schemas.microsoft.com/office/drawing/2014/main" id="{9F8FA99C-AD6D-CDA8-1771-F19DF3904E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7DFE3-917D-15CD-F3B4-15C46C61CB30}"/>
              </a:ext>
            </a:extLst>
          </p:cNvPr>
          <p:cNvSpPr>
            <a:spLocks noGrp="1"/>
          </p:cNvSpPr>
          <p:nvPr>
            <p:ph type="sldNum" sz="quarter" idx="12"/>
          </p:nvPr>
        </p:nvSpPr>
        <p:spPr/>
        <p:txBody>
          <a:bodyPr/>
          <a:lstStyle/>
          <a:p>
            <a:fld id="{E19705F5-30C7-4043-8814-377DC0E18AF3}" type="slidenum">
              <a:rPr lang="en-US" smtClean="0"/>
              <a:t>‹#›</a:t>
            </a:fld>
            <a:endParaRPr lang="en-US"/>
          </a:p>
        </p:txBody>
      </p:sp>
    </p:spTree>
    <p:extLst>
      <p:ext uri="{BB962C8B-B14F-4D97-AF65-F5344CB8AC3E}">
        <p14:creationId xmlns:p14="http://schemas.microsoft.com/office/powerpoint/2010/main" val="34628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8E45-01F3-0B94-E92E-960B3FD48A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367F7F-7080-BCF2-6610-1142A014E47C}"/>
              </a:ext>
            </a:extLst>
          </p:cNvPr>
          <p:cNvSpPr>
            <a:spLocks noGrp="1"/>
          </p:cNvSpPr>
          <p:nvPr>
            <p:ph type="dt" sz="half" idx="10"/>
          </p:nvPr>
        </p:nvSpPr>
        <p:spPr/>
        <p:txBody>
          <a:bodyPr/>
          <a:lstStyle/>
          <a:p>
            <a:fld id="{91645FD7-778C-A042-89C5-62D915E6802E}" type="datetime1">
              <a:rPr lang="en-US" smtClean="0"/>
              <a:t>4/24/23</a:t>
            </a:fld>
            <a:endParaRPr lang="en-US"/>
          </a:p>
        </p:txBody>
      </p:sp>
      <p:sp>
        <p:nvSpPr>
          <p:cNvPr id="4" name="Footer Placeholder 3">
            <a:extLst>
              <a:ext uri="{FF2B5EF4-FFF2-40B4-BE49-F238E27FC236}">
                <a16:creationId xmlns:a16="http://schemas.microsoft.com/office/drawing/2014/main" id="{A34ACE7B-B0B7-204A-BF17-C3EF87C10B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CCB734-9536-230F-F6B5-2FF08D23E228}"/>
              </a:ext>
            </a:extLst>
          </p:cNvPr>
          <p:cNvSpPr>
            <a:spLocks noGrp="1"/>
          </p:cNvSpPr>
          <p:nvPr>
            <p:ph type="sldNum" sz="quarter" idx="12"/>
          </p:nvPr>
        </p:nvSpPr>
        <p:spPr/>
        <p:txBody>
          <a:bodyPr/>
          <a:lstStyle/>
          <a:p>
            <a:fld id="{E19705F5-30C7-4043-8814-377DC0E18AF3}" type="slidenum">
              <a:rPr lang="en-US" smtClean="0"/>
              <a:t>‹#›</a:t>
            </a:fld>
            <a:endParaRPr lang="en-US"/>
          </a:p>
        </p:txBody>
      </p:sp>
    </p:spTree>
    <p:extLst>
      <p:ext uri="{BB962C8B-B14F-4D97-AF65-F5344CB8AC3E}">
        <p14:creationId xmlns:p14="http://schemas.microsoft.com/office/powerpoint/2010/main" val="3376094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15B856-D079-22DB-2E2A-76857FA59AFD}"/>
              </a:ext>
            </a:extLst>
          </p:cNvPr>
          <p:cNvSpPr>
            <a:spLocks noGrp="1"/>
          </p:cNvSpPr>
          <p:nvPr>
            <p:ph type="dt" sz="half" idx="10"/>
          </p:nvPr>
        </p:nvSpPr>
        <p:spPr/>
        <p:txBody>
          <a:bodyPr/>
          <a:lstStyle/>
          <a:p>
            <a:fld id="{961EBF60-8D4F-EC41-A76B-CF6156913B10}" type="datetime1">
              <a:rPr lang="en-US" smtClean="0"/>
              <a:t>4/24/23</a:t>
            </a:fld>
            <a:endParaRPr lang="en-US"/>
          </a:p>
        </p:txBody>
      </p:sp>
      <p:sp>
        <p:nvSpPr>
          <p:cNvPr id="3" name="Footer Placeholder 2">
            <a:extLst>
              <a:ext uri="{FF2B5EF4-FFF2-40B4-BE49-F238E27FC236}">
                <a16:creationId xmlns:a16="http://schemas.microsoft.com/office/drawing/2014/main" id="{EE4EC63A-6568-1B00-68C5-293951DFE3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E48D85-67DD-3E9A-0402-34CC59C2E8BC}"/>
              </a:ext>
            </a:extLst>
          </p:cNvPr>
          <p:cNvSpPr>
            <a:spLocks noGrp="1"/>
          </p:cNvSpPr>
          <p:nvPr>
            <p:ph type="sldNum" sz="quarter" idx="12"/>
          </p:nvPr>
        </p:nvSpPr>
        <p:spPr/>
        <p:txBody>
          <a:bodyPr/>
          <a:lstStyle/>
          <a:p>
            <a:fld id="{E19705F5-30C7-4043-8814-377DC0E18AF3}" type="slidenum">
              <a:rPr lang="en-US" smtClean="0"/>
              <a:t>‹#›</a:t>
            </a:fld>
            <a:endParaRPr lang="en-US"/>
          </a:p>
        </p:txBody>
      </p:sp>
    </p:spTree>
    <p:extLst>
      <p:ext uri="{BB962C8B-B14F-4D97-AF65-F5344CB8AC3E}">
        <p14:creationId xmlns:p14="http://schemas.microsoft.com/office/powerpoint/2010/main" val="1570188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80E67-7CC4-9D34-F20C-AF47EC7C52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877BE5-6364-7F15-C673-15E686B7A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591083-A277-A39C-2224-ACE0203A2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DD49F-047E-C17A-D48A-A100F2067CED}"/>
              </a:ext>
            </a:extLst>
          </p:cNvPr>
          <p:cNvSpPr>
            <a:spLocks noGrp="1"/>
          </p:cNvSpPr>
          <p:nvPr>
            <p:ph type="dt" sz="half" idx="10"/>
          </p:nvPr>
        </p:nvSpPr>
        <p:spPr/>
        <p:txBody>
          <a:bodyPr/>
          <a:lstStyle/>
          <a:p>
            <a:fld id="{D243351B-E611-F642-BAC7-C0A046F42B14}" type="datetime1">
              <a:rPr lang="en-US" smtClean="0"/>
              <a:t>4/24/23</a:t>
            </a:fld>
            <a:endParaRPr lang="en-US"/>
          </a:p>
        </p:txBody>
      </p:sp>
      <p:sp>
        <p:nvSpPr>
          <p:cNvPr id="6" name="Footer Placeholder 5">
            <a:extLst>
              <a:ext uri="{FF2B5EF4-FFF2-40B4-BE49-F238E27FC236}">
                <a16:creationId xmlns:a16="http://schemas.microsoft.com/office/drawing/2014/main" id="{490201A4-F34D-D21F-8294-EBAD0C6352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CC1BC-9332-7379-F8C6-CDB84C38B1D0}"/>
              </a:ext>
            </a:extLst>
          </p:cNvPr>
          <p:cNvSpPr>
            <a:spLocks noGrp="1"/>
          </p:cNvSpPr>
          <p:nvPr>
            <p:ph type="sldNum" sz="quarter" idx="12"/>
          </p:nvPr>
        </p:nvSpPr>
        <p:spPr/>
        <p:txBody>
          <a:bodyPr/>
          <a:lstStyle/>
          <a:p>
            <a:fld id="{E19705F5-30C7-4043-8814-377DC0E18AF3}" type="slidenum">
              <a:rPr lang="en-US" smtClean="0"/>
              <a:t>‹#›</a:t>
            </a:fld>
            <a:endParaRPr lang="en-US"/>
          </a:p>
        </p:txBody>
      </p:sp>
    </p:spTree>
    <p:extLst>
      <p:ext uri="{BB962C8B-B14F-4D97-AF65-F5344CB8AC3E}">
        <p14:creationId xmlns:p14="http://schemas.microsoft.com/office/powerpoint/2010/main" val="1937112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3FC4-200B-32D6-7E98-34A2DAC1B0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EA101F-2FCD-84E1-4227-D7308C22D7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3BF134-6CA0-A789-740D-1FDE1A7CF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BCEAF-70E0-03CA-E4CD-34A2A7E2B910}"/>
              </a:ext>
            </a:extLst>
          </p:cNvPr>
          <p:cNvSpPr>
            <a:spLocks noGrp="1"/>
          </p:cNvSpPr>
          <p:nvPr>
            <p:ph type="dt" sz="half" idx="10"/>
          </p:nvPr>
        </p:nvSpPr>
        <p:spPr/>
        <p:txBody>
          <a:bodyPr/>
          <a:lstStyle/>
          <a:p>
            <a:fld id="{CAE4A820-9C34-ED46-949C-1FFACF595360}" type="datetime1">
              <a:rPr lang="en-US" smtClean="0"/>
              <a:t>4/24/23</a:t>
            </a:fld>
            <a:endParaRPr lang="en-US"/>
          </a:p>
        </p:txBody>
      </p:sp>
      <p:sp>
        <p:nvSpPr>
          <p:cNvPr id="6" name="Footer Placeholder 5">
            <a:extLst>
              <a:ext uri="{FF2B5EF4-FFF2-40B4-BE49-F238E27FC236}">
                <a16:creationId xmlns:a16="http://schemas.microsoft.com/office/drawing/2014/main" id="{A6EB6A2F-367D-A8C4-DAD7-9917699418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12A9BD-9BF1-1610-8A8C-0F20DD6180C8}"/>
              </a:ext>
            </a:extLst>
          </p:cNvPr>
          <p:cNvSpPr>
            <a:spLocks noGrp="1"/>
          </p:cNvSpPr>
          <p:nvPr>
            <p:ph type="sldNum" sz="quarter" idx="12"/>
          </p:nvPr>
        </p:nvSpPr>
        <p:spPr/>
        <p:txBody>
          <a:bodyPr/>
          <a:lstStyle/>
          <a:p>
            <a:fld id="{E19705F5-30C7-4043-8814-377DC0E18AF3}" type="slidenum">
              <a:rPr lang="en-US" smtClean="0"/>
              <a:t>‹#›</a:t>
            </a:fld>
            <a:endParaRPr lang="en-US"/>
          </a:p>
        </p:txBody>
      </p:sp>
    </p:spTree>
    <p:extLst>
      <p:ext uri="{BB962C8B-B14F-4D97-AF65-F5344CB8AC3E}">
        <p14:creationId xmlns:p14="http://schemas.microsoft.com/office/powerpoint/2010/main" val="759783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8E3DC8-BCD2-5028-E29D-C3AA4DD4FB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409659-DA0C-D7E1-C035-CE230E9C13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12445-2F3E-E37A-CFFC-9A48C87DF7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32FF0C-906E-8145-82B4-A19AA92D5E23}" type="datetime1">
              <a:rPr lang="en-US" smtClean="0"/>
              <a:t>4/24/23</a:t>
            </a:fld>
            <a:endParaRPr lang="en-US"/>
          </a:p>
        </p:txBody>
      </p:sp>
      <p:sp>
        <p:nvSpPr>
          <p:cNvPr id="5" name="Footer Placeholder 4">
            <a:extLst>
              <a:ext uri="{FF2B5EF4-FFF2-40B4-BE49-F238E27FC236}">
                <a16:creationId xmlns:a16="http://schemas.microsoft.com/office/drawing/2014/main" id="{7DA9BB2C-0458-7F0A-F87B-3BA05F4FB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B29FC1-3688-10F7-2461-2ED913532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9705F5-30C7-4043-8814-377DC0E18AF3}" type="slidenum">
              <a:rPr lang="en-US" smtClean="0"/>
              <a:t>‹#›</a:t>
            </a:fld>
            <a:endParaRPr lang="en-US"/>
          </a:p>
        </p:txBody>
      </p:sp>
    </p:spTree>
    <p:extLst>
      <p:ext uri="{BB962C8B-B14F-4D97-AF65-F5344CB8AC3E}">
        <p14:creationId xmlns:p14="http://schemas.microsoft.com/office/powerpoint/2010/main" val="2023067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0.xml"/><Relationship Id="rId7" Type="http://schemas.openxmlformats.org/officeDocument/2006/relationships/diagramColors" Target="../diagrams/colors5.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1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10.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hyperlink" Target="http://people.cs.uchicago.edu/~ckimes/poe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notesSlide" Target="../notesSlides/notesSlide3.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slideLayout" Target="../slideLayouts/slideLayout7.xml"/><Relationship Id="rId16" Type="http://schemas.openxmlformats.org/officeDocument/2006/relationships/image" Target="../media/image17.emf"/><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0.png"/><Relationship Id="rId7"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5.svg"/><Relationship Id="rId11" Type="http://schemas.openxmlformats.org/officeDocument/2006/relationships/image" Target="../media/image68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12" Type="http://schemas.openxmlformats.org/officeDocument/2006/relationships/image" Target="../media/image620.png"/><Relationship Id="rId2" Type="http://schemas.openxmlformats.org/officeDocument/2006/relationships/notesSlide" Target="../notesSlides/notesSlide54.xml"/><Relationship Id="rId1" Type="http://schemas.openxmlformats.org/officeDocument/2006/relationships/slideLayout" Target="../slideLayouts/slideLayout2.xml"/><Relationship Id="rId11" Type="http://schemas.openxmlformats.org/officeDocument/2006/relationships/image" Target="../media/image610.png"/><Relationship Id="rId4" Type="http://schemas.openxmlformats.org/officeDocument/2006/relationships/image" Target="../media/image600.png"/></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diagramQuickStyle" Target="../diagrams/quickStyle3.xml"/><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diagramLayout" Target="../diagrams/layout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diagramData" Target="../diagrams/data3.xml"/><Relationship Id="rId5" Type="http://schemas.openxmlformats.org/officeDocument/2006/relationships/image" Target="../media/image20.png"/><Relationship Id="rId15" Type="http://schemas.microsoft.com/office/2007/relationships/diagramDrawing" Target="../diagrams/drawing3.xml"/><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diagramColors" Target="../diagrams/colors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9.xml"/><Relationship Id="rId7" Type="http://schemas.openxmlformats.org/officeDocument/2006/relationships/diagramColors" Target="../diagrams/colors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90A0D-081D-49EA-FC24-F39D6CE51105}"/>
              </a:ext>
            </a:extLst>
          </p:cNvPr>
          <p:cNvSpPr>
            <a:spLocks noGrp="1"/>
          </p:cNvSpPr>
          <p:nvPr>
            <p:ph type="ctrTitle"/>
          </p:nvPr>
        </p:nvSpPr>
        <p:spPr>
          <a:xfrm>
            <a:off x="1219199" y="1041400"/>
            <a:ext cx="9753600" cy="2387600"/>
          </a:xfrm>
        </p:spPr>
        <p:txBody>
          <a:bodyPr>
            <a:normAutofit fontScale="90000"/>
          </a:bodyPr>
          <a:lstStyle/>
          <a:p>
            <a:r>
              <a:rPr lang="en-US" altLang="zh-CN" dirty="0">
                <a:solidFill>
                  <a:schemeClr val="tx2"/>
                </a:solidFill>
              </a:rPr>
              <a:t>A</a:t>
            </a:r>
            <a:r>
              <a:rPr lang="zh-CN" altLang="en-US" dirty="0">
                <a:solidFill>
                  <a:schemeClr val="tx2"/>
                </a:solidFill>
              </a:rPr>
              <a:t> </a:t>
            </a:r>
            <a:r>
              <a:rPr lang="en-US" altLang="zh-CN" dirty="0">
                <a:solidFill>
                  <a:schemeClr val="tx2"/>
                </a:solidFill>
              </a:rPr>
              <a:t>Holistic</a:t>
            </a:r>
            <a:r>
              <a:rPr lang="zh-CN" altLang="en-US" dirty="0">
                <a:solidFill>
                  <a:schemeClr val="tx2"/>
                </a:solidFill>
              </a:rPr>
              <a:t> </a:t>
            </a:r>
            <a:r>
              <a:rPr lang="en-US" altLang="zh-CN" dirty="0">
                <a:solidFill>
                  <a:schemeClr val="tx2"/>
                </a:solidFill>
              </a:rPr>
              <a:t>View</a:t>
            </a:r>
            <a:r>
              <a:rPr lang="zh-CN" altLang="en-US" dirty="0">
                <a:solidFill>
                  <a:schemeClr val="tx2"/>
                </a:solidFill>
              </a:rPr>
              <a:t> </a:t>
            </a:r>
            <a:r>
              <a:rPr lang="en-US" altLang="zh-CN" dirty="0">
                <a:solidFill>
                  <a:schemeClr val="tx2"/>
                </a:solidFill>
              </a:rPr>
              <a:t>on</a:t>
            </a:r>
            <a:r>
              <a:rPr lang="zh-CN" altLang="en-US" dirty="0">
                <a:solidFill>
                  <a:schemeClr val="tx2"/>
                </a:solidFill>
              </a:rPr>
              <a:t> </a:t>
            </a:r>
            <a:r>
              <a:rPr lang="en-US" altLang="zh-CN" dirty="0">
                <a:solidFill>
                  <a:schemeClr val="tx2"/>
                </a:solidFill>
              </a:rPr>
              <a:t>Machine</a:t>
            </a:r>
            <a:r>
              <a:rPr lang="zh-CN" altLang="en-US" dirty="0">
                <a:solidFill>
                  <a:schemeClr val="tx2"/>
                </a:solidFill>
              </a:rPr>
              <a:t> </a:t>
            </a:r>
            <a:r>
              <a:rPr lang="en-US" altLang="zh-CN" dirty="0">
                <a:solidFill>
                  <a:schemeClr val="tx2"/>
                </a:solidFill>
              </a:rPr>
              <a:t>Learning</a:t>
            </a:r>
            <a:r>
              <a:rPr lang="zh-CN" altLang="en-US" dirty="0">
                <a:solidFill>
                  <a:schemeClr val="tx2"/>
                </a:solidFill>
              </a:rPr>
              <a:t> </a:t>
            </a:r>
            <a:r>
              <a:rPr lang="en-US" altLang="zh-CN" dirty="0">
                <a:solidFill>
                  <a:schemeClr val="tx2"/>
                </a:solidFill>
              </a:rPr>
              <a:t>for</a:t>
            </a:r>
            <a:r>
              <a:rPr lang="zh-CN" altLang="en-US" dirty="0">
                <a:solidFill>
                  <a:schemeClr val="tx2"/>
                </a:solidFill>
              </a:rPr>
              <a:t> </a:t>
            </a:r>
            <a:r>
              <a:rPr lang="en-US" altLang="zh-CN" dirty="0">
                <a:solidFill>
                  <a:schemeClr val="tx2"/>
                </a:solidFill>
              </a:rPr>
              <a:t>Systems</a:t>
            </a:r>
            <a:endParaRPr lang="en-US" dirty="0">
              <a:solidFill>
                <a:schemeClr val="tx2"/>
              </a:solidFill>
            </a:endParaRPr>
          </a:p>
        </p:txBody>
      </p:sp>
      <p:sp>
        <p:nvSpPr>
          <p:cNvPr id="3" name="Subtitle 2">
            <a:extLst>
              <a:ext uri="{FF2B5EF4-FFF2-40B4-BE49-F238E27FC236}">
                <a16:creationId xmlns:a16="http://schemas.microsoft.com/office/drawing/2014/main" id="{AB84FB09-AC4B-DAB7-7999-E5676F2CA5CE}"/>
              </a:ext>
            </a:extLst>
          </p:cNvPr>
          <p:cNvSpPr>
            <a:spLocks noGrp="1"/>
          </p:cNvSpPr>
          <p:nvPr>
            <p:ph type="subTitle" idx="1"/>
          </p:nvPr>
        </p:nvSpPr>
        <p:spPr>
          <a:xfrm>
            <a:off x="1524000" y="3918856"/>
            <a:ext cx="9144000" cy="1338944"/>
          </a:xfrm>
        </p:spPr>
        <p:txBody>
          <a:bodyPr>
            <a:normAutofit/>
          </a:bodyPr>
          <a:lstStyle/>
          <a:p>
            <a:r>
              <a:rPr lang="en-US" altLang="zh-CN" sz="4000" dirty="0">
                <a:solidFill>
                  <a:schemeClr val="tx2"/>
                </a:solidFill>
              </a:rPr>
              <a:t>Yi</a:t>
            </a:r>
            <a:r>
              <a:rPr lang="zh-CN" altLang="en-US" sz="4000" dirty="0">
                <a:solidFill>
                  <a:schemeClr val="tx2"/>
                </a:solidFill>
              </a:rPr>
              <a:t> </a:t>
            </a:r>
            <a:r>
              <a:rPr lang="en-US" altLang="zh-CN" sz="4000" dirty="0">
                <a:solidFill>
                  <a:schemeClr val="tx2"/>
                </a:solidFill>
              </a:rPr>
              <a:t>Ding</a:t>
            </a:r>
          </a:p>
          <a:p>
            <a:r>
              <a:rPr lang="en-US" altLang="zh-CN" sz="4000" dirty="0">
                <a:solidFill>
                  <a:schemeClr val="tx2"/>
                </a:solidFill>
              </a:rPr>
              <a:t>MIT CSAIL</a:t>
            </a:r>
          </a:p>
        </p:txBody>
      </p:sp>
    </p:spTree>
    <p:extLst>
      <p:ext uri="{BB962C8B-B14F-4D97-AF65-F5344CB8AC3E}">
        <p14:creationId xmlns:p14="http://schemas.microsoft.com/office/powerpoint/2010/main" val="1351700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16321-865D-51B2-9D41-D87C5E60561D}"/>
              </a:ext>
            </a:extLst>
          </p:cNvPr>
          <p:cNvSpPr>
            <a:spLocks noGrp="1"/>
          </p:cNvSpPr>
          <p:nvPr>
            <p:ph type="sldNum" sz="quarter" idx="12"/>
          </p:nvPr>
        </p:nvSpPr>
        <p:spPr/>
        <p:txBody>
          <a:bodyPr/>
          <a:lstStyle/>
          <a:p>
            <a:fld id="{E19705F5-30C7-4043-8814-377DC0E18AF3}" type="slidenum">
              <a:rPr lang="en-US" smtClean="0"/>
              <a:t>10</a:t>
            </a:fld>
            <a:endParaRPr lang="en-US"/>
          </a:p>
        </p:txBody>
      </p:sp>
      <p:graphicFrame>
        <p:nvGraphicFramePr>
          <p:cNvPr id="3" name="Diagram 2">
            <a:extLst>
              <a:ext uri="{FF2B5EF4-FFF2-40B4-BE49-F238E27FC236}">
                <a16:creationId xmlns:a16="http://schemas.microsoft.com/office/drawing/2014/main" id="{CF201A71-2BBF-E38B-3DF1-33876C5D5695}"/>
              </a:ext>
            </a:extLst>
          </p:cNvPr>
          <p:cNvGraphicFramePr/>
          <p:nvPr>
            <p:extLst>
              <p:ext uri="{D42A27DB-BD31-4B8C-83A1-F6EECF244321}">
                <p14:modId xmlns:p14="http://schemas.microsoft.com/office/powerpoint/2010/main" val="604502347"/>
              </p:ext>
            </p:extLst>
          </p:nvPr>
        </p:nvGraphicFramePr>
        <p:xfrm>
          <a:off x="548640" y="109728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3A543186-020A-5FD1-0FD2-762DC39995AB}"/>
              </a:ext>
            </a:extLst>
          </p:cNvPr>
          <p:cNvSpPr txBox="1">
            <a:spLocks/>
          </p:cNvSpPr>
          <p:nvPr/>
        </p:nvSpPr>
        <p:spPr>
          <a:xfrm>
            <a:off x="146757" y="218340"/>
            <a:ext cx="12045243"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dirty="0">
                <a:solidFill>
                  <a:schemeClr val="tx2"/>
                </a:solidFill>
              </a:rPr>
              <a:t>Tradeoffs</a:t>
            </a:r>
            <a:r>
              <a:rPr lang="zh-CN" altLang="en-US" dirty="0">
                <a:solidFill>
                  <a:schemeClr val="tx2"/>
                </a:solidFill>
              </a:rPr>
              <a:t> </a:t>
            </a:r>
            <a:r>
              <a:rPr lang="en-US" altLang="zh-CN" dirty="0">
                <a:solidFill>
                  <a:schemeClr val="tx2"/>
                </a:solidFill>
              </a:rPr>
              <a:t>between</a:t>
            </a:r>
            <a:r>
              <a:rPr lang="zh-CN" altLang="en-US" dirty="0">
                <a:solidFill>
                  <a:schemeClr val="tx2"/>
                </a:solidFill>
              </a:rPr>
              <a:t> </a:t>
            </a:r>
            <a:r>
              <a:rPr lang="en-US" altLang="zh-CN" dirty="0">
                <a:solidFill>
                  <a:schemeClr val="tx2"/>
                </a:solidFill>
              </a:rPr>
              <a:t>Steps</a:t>
            </a:r>
            <a:endParaRPr lang="en-US" dirty="0">
              <a:solidFill>
                <a:schemeClr val="tx2"/>
              </a:solidFill>
            </a:endParaRPr>
          </a:p>
        </p:txBody>
      </p:sp>
      <p:grpSp>
        <p:nvGrpSpPr>
          <p:cNvPr id="8" name="Group 7">
            <a:extLst>
              <a:ext uri="{FF2B5EF4-FFF2-40B4-BE49-F238E27FC236}">
                <a16:creationId xmlns:a16="http://schemas.microsoft.com/office/drawing/2014/main" id="{510C2935-01C0-2F45-C5F3-37902839E2F3}"/>
              </a:ext>
            </a:extLst>
          </p:cNvPr>
          <p:cNvGrpSpPr/>
          <p:nvPr/>
        </p:nvGrpSpPr>
        <p:grpSpPr>
          <a:xfrm>
            <a:off x="4769844" y="1442545"/>
            <a:ext cx="6583956" cy="1448277"/>
            <a:chOff x="4769844" y="1442545"/>
            <a:chExt cx="6583956" cy="1448277"/>
          </a:xfrm>
        </p:grpSpPr>
        <p:sp>
          <p:nvSpPr>
            <p:cNvPr id="5" name="Right Bracket 4">
              <a:extLst>
                <a:ext uri="{FF2B5EF4-FFF2-40B4-BE49-F238E27FC236}">
                  <a16:creationId xmlns:a16="http://schemas.microsoft.com/office/drawing/2014/main" id="{DF403240-F215-F96D-CBF4-6BEE5156159F}"/>
                </a:ext>
              </a:extLst>
            </p:cNvPr>
            <p:cNvSpPr/>
            <p:nvPr/>
          </p:nvSpPr>
          <p:spPr>
            <a:xfrm>
              <a:off x="4769844" y="1442545"/>
              <a:ext cx="225778" cy="1448277"/>
            </a:xfrm>
            <a:prstGeom prst="rightBracket">
              <a:avLst/>
            </a:prstGeom>
            <a:ln w="50800">
              <a:solidFill>
                <a:schemeClr val="tx2"/>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schemeClr val="tx2"/>
                </a:solidFill>
              </a:endParaRPr>
            </a:p>
          </p:txBody>
        </p:sp>
        <p:sp>
          <p:nvSpPr>
            <p:cNvPr id="7" name="TextBox 6">
              <a:extLst>
                <a:ext uri="{FF2B5EF4-FFF2-40B4-BE49-F238E27FC236}">
                  <a16:creationId xmlns:a16="http://schemas.microsoft.com/office/drawing/2014/main" id="{E2C25F3C-CD0A-044E-FB5B-7F4FC4EDCC04}"/>
                </a:ext>
              </a:extLst>
            </p:cNvPr>
            <p:cNvSpPr txBox="1"/>
            <p:nvPr/>
          </p:nvSpPr>
          <p:spPr>
            <a:xfrm>
              <a:off x="4995622" y="1677269"/>
              <a:ext cx="6358178" cy="830997"/>
            </a:xfrm>
            <a:prstGeom prst="rect">
              <a:avLst/>
            </a:prstGeom>
            <a:noFill/>
          </p:spPr>
          <p:txBody>
            <a:bodyPr wrap="square" rtlCol="0">
              <a:spAutoFit/>
            </a:bodyPr>
            <a:lstStyle/>
            <a:p>
              <a:r>
                <a:rPr lang="en-US" altLang="zh-CN" sz="2400" dirty="0">
                  <a:solidFill>
                    <a:schemeClr val="tx2"/>
                  </a:solidFill>
                </a:rPr>
                <a:t>Trade</a:t>
              </a:r>
              <a:r>
                <a:rPr lang="zh-CN" altLang="en-US" sz="2400" dirty="0">
                  <a:solidFill>
                    <a:schemeClr val="tx2"/>
                  </a:solidFill>
                </a:rPr>
                <a:t> </a:t>
              </a:r>
              <a:r>
                <a:rPr lang="en-US" altLang="zh-CN" sz="2400" dirty="0">
                  <a:solidFill>
                    <a:schemeClr val="tx2"/>
                  </a:solidFill>
                </a:rPr>
                <a:t>model</a:t>
              </a:r>
              <a:r>
                <a:rPr lang="zh-CN" altLang="en-US" sz="2400" dirty="0">
                  <a:solidFill>
                    <a:schemeClr val="tx2"/>
                  </a:solidFill>
                </a:rPr>
                <a:t> </a:t>
              </a:r>
              <a:r>
                <a:rPr lang="en-US" altLang="zh-CN" sz="2400" dirty="0">
                  <a:solidFill>
                    <a:schemeClr val="tx2"/>
                  </a:solidFill>
                </a:rPr>
                <a:t>accuracy</a:t>
              </a:r>
              <a:r>
                <a:rPr lang="zh-CN" altLang="en-US" sz="2400" dirty="0">
                  <a:solidFill>
                    <a:schemeClr val="tx2"/>
                  </a:solidFill>
                </a:rPr>
                <a:t> </a:t>
              </a:r>
              <a:r>
                <a:rPr lang="en-US" altLang="zh-CN" sz="2400" dirty="0">
                  <a:solidFill>
                    <a:schemeClr val="tx2"/>
                  </a:solidFill>
                </a:rPr>
                <a:t>for</a:t>
              </a:r>
              <a:r>
                <a:rPr lang="zh-CN" altLang="en-US" sz="2400" dirty="0">
                  <a:solidFill>
                    <a:schemeClr val="tx2"/>
                  </a:solidFill>
                </a:rPr>
                <a:t> </a:t>
              </a:r>
              <a:r>
                <a:rPr lang="en-US" altLang="zh-CN" sz="2400" dirty="0">
                  <a:solidFill>
                    <a:schemeClr val="tx2"/>
                  </a:solidFill>
                </a:rPr>
                <a:t>reduced</a:t>
              </a:r>
              <a:r>
                <a:rPr lang="zh-CN" altLang="en-US" sz="2400" dirty="0">
                  <a:solidFill>
                    <a:schemeClr val="tx2"/>
                  </a:solidFill>
                </a:rPr>
                <a:t> </a:t>
              </a:r>
              <a:r>
                <a:rPr lang="en-US" altLang="zh-CN" sz="2400" dirty="0">
                  <a:solidFill>
                    <a:schemeClr val="tx2"/>
                  </a:solidFill>
                </a:rPr>
                <a:t>data</a:t>
              </a:r>
              <a:r>
                <a:rPr lang="zh-CN" altLang="en-US" sz="2400" dirty="0">
                  <a:solidFill>
                    <a:schemeClr val="tx2"/>
                  </a:solidFill>
                </a:rPr>
                <a:t> </a:t>
              </a:r>
              <a:r>
                <a:rPr lang="en-US" altLang="zh-CN" sz="2400" dirty="0">
                  <a:solidFill>
                    <a:schemeClr val="tx2"/>
                  </a:solidFill>
                </a:rPr>
                <a:t>collection,</a:t>
              </a:r>
              <a:r>
                <a:rPr lang="zh-CN" altLang="en-US" sz="2400" dirty="0">
                  <a:solidFill>
                    <a:schemeClr val="tx2"/>
                  </a:solidFill>
                </a:rPr>
                <a:t> </a:t>
              </a:r>
              <a:r>
                <a:rPr lang="en-US" altLang="zh-CN" sz="2400" dirty="0">
                  <a:solidFill>
                    <a:schemeClr val="tx2"/>
                  </a:solidFill>
                </a:rPr>
                <a:t>e.g.,</a:t>
              </a:r>
              <a:r>
                <a:rPr lang="zh-CN" altLang="en-US" sz="2400" dirty="0">
                  <a:solidFill>
                    <a:schemeClr val="tx2"/>
                  </a:solidFill>
                </a:rPr>
                <a:t> </a:t>
              </a:r>
              <a:r>
                <a:rPr lang="en-US" altLang="zh-CN" sz="2400" dirty="0">
                  <a:solidFill>
                    <a:schemeClr val="tx2"/>
                  </a:solidFill>
                </a:rPr>
                <a:t>not</a:t>
              </a:r>
              <a:r>
                <a:rPr lang="zh-CN" altLang="en-US" sz="2400" dirty="0">
                  <a:solidFill>
                    <a:schemeClr val="tx2"/>
                  </a:solidFill>
                </a:rPr>
                <a:t> </a:t>
              </a:r>
              <a:r>
                <a:rPr lang="en-US" altLang="zh-CN" sz="2400" dirty="0">
                  <a:solidFill>
                    <a:schemeClr val="tx2"/>
                  </a:solidFill>
                </a:rPr>
                <a:t>all</a:t>
              </a:r>
              <a:r>
                <a:rPr lang="zh-CN" altLang="en-US" sz="2400" dirty="0">
                  <a:solidFill>
                    <a:schemeClr val="tx2"/>
                  </a:solidFill>
                </a:rPr>
                <a:t> </a:t>
              </a:r>
              <a:r>
                <a:rPr lang="en-US" altLang="zh-CN" sz="2400" dirty="0">
                  <a:solidFill>
                    <a:schemeClr val="tx2"/>
                  </a:solidFill>
                </a:rPr>
                <a:t>samples</a:t>
              </a:r>
              <a:r>
                <a:rPr lang="zh-CN" altLang="en-US" sz="2400" dirty="0">
                  <a:solidFill>
                    <a:schemeClr val="tx2"/>
                  </a:solidFill>
                </a:rPr>
                <a:t> </a:t>
              </a:r>
              <a:r>
                <a:rPr lang="en-US" altLang="zh-CN" sz="2400" dirty="0">
                  <a:solidFill>
                    <a:schemeClr val="tx2"/>
                  </a:solidFill>
                </a:rPr>
                <a:t>are</a:t>
              </a:r>
              <a:r>
                <a:rPr lang="zh-CN" altLang="en-US" sz="2400" dirty="0">
                  <a:solidFill>
                    <a:schemeClr val="tx2"/>
                  </a:solidFill>
                </a:rPr>
                <a:t> </a:t>
              </a:r>
              <a:r>
                <a:rPr lang="en-US" altLang="zh-CN" sz="2400" dirty="0">
                  <a:solidFill>
                    <a:schemeClr val="tx2"/>
                  </a:solidFill>
                </a:rPr>
                <a:t>useful</a:t>
              </a:r>
              <a:endParaRPr lang="en-US" sz="2400" dirty="0">
                <a:solidFill>
                  <a:schemeClr val="tx2"/>
                </a:solidFill>
              </a:endParaRPr>
            </a:p>
          </p:txBody>
        </p:sp>
      </p:grpSp>
      <p:grpSp>
        <p:nvGrpSpPr>
          <p:cNvPr id="15" name="Group 14">
            <a:extLst>
              <a:ext uri="{FF2B5EF4-FFF2-40B4-BE49-F238E27FC236}">
                <a16:creationId xmlns:a16="http://schemas.microsoft.com/office/drawing/2014/main" id="{B34ACF45-9B61-C2A1-A555-20E512E6F762}"/>
              </a:ext>
            </a:extLst>
          </p:cNvPr>
          <p:cNvGrpSpPr/>
          <p:nvPr/>
        </p:nvGrpSpPr>
        <p:grpSpPr>
          <a:xfrm>
            <a:off x="6358075" y="2890822"/>
            <a:ext cx="5892294" cy="1332098"/>
            <a:chOff x="4817142" y="1547010"/>
            <a:chExt cx="5892294" cy="1332098"/>
          </a:xfrm>
        </p:grpSpPr>
        <p:sp>
          <p:nvSpPr>
            <p:cNvPr id="16" name="Right Bracket 15">
              <a:extLst>
                <a:ext uri="{FF2B5EF4-FFF2-40B4-BE49-F238E27FC236}">
                  <a16:creationId xmlns:a16="http://schemas.microsoft.com/office/drawing/2014/main" id="{690EBB94-7457-AB8B-AAEC-6FD38BD81EA2}"/>
                </a:ext>
              </a:extLst>
            </p:cNvPr>
            <p:cNvSpPr/>
            <p:nvPr/>
          </p:nvSpPr>
          <p:spPr>
            <a:xfrm>
              <a:off x="4817142" y="1547010"/>
              <a:ext cx="225778" cy="1332098"/>
            </a:xfrm>
            <a:prstGeom prst="rightBracket">
              <a:avLst/>
            </a:prstGeom>
            <a:ln w="50800">
              <a:solidFill>
                <a:schemeClr val="tx2"/>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BAAAF34-597F-F3D2-4A15-4E8666D810A0}"/>
                </a:ext>
              </a:extLst>
            </p:cNvPr>
            <p:cNvSpPr txBox="1"/>
            <p:nvPr/>
          </p:nvSpPr>
          <p:spPr>
            <a:xfrm>
              <a:off x="5042920" y="1612894"/>
              <a:ext cx="5666516" cy="1200329"/>
            </a:xfrm>
            <a:prstGeom prst="rect">
              <a:avLst/>
            </a:prstGeom>
            <a:noFill/>
          </p:spPr>
          <p:txBody>
            <a:bodyPr wrap="square" rtlCol="0">
              <a:spAutoFit/>
            </a:bodyPr>
            <a:lstStyle/>
            <a:p>
              <a:r>
                <a:rPr lang="en-US" altLang="zh-CN" sz="2400" dirty="0">
                  <a:solidFill>
                    <a:schemeClr val="tx2"/>
                  </a:solidFill>
                </a:rPr>
                <a:t>Trade</a:t>
              </a:r>
              <a:r>
                <a:rPr lang="zh-CN" altLang="en-US" sz="2400" dirty="0">
                  <a:solidFill>
                    <a:schemeClr val="tx2"/>
                  </a:solidFill>
                </a:rPr>
                <a:t> </a:t>
              </a:r>
              <a:r>
                <a:rPr lang="en-US" altLang="zh-CN" sz="2400" dirty="0">
                  <a:solidFill>
                    <a:schemeClr val="tx2"/>
                  </a:solidFill>
                </a:rPr>
                <a:t>model</a:t>
              </a:r>
              <a:r>
                <a:rPr lang="zh-CN" altLang="en-US" sz="2400" dirty="0">
                  <a:solidFill>
                    <a:schemeClr val="tx2"/>
                  </a:solidFill>
                </a:rPr>
                <a:t> </a:t>
              </a:r>
              <a:r>
                <a:rPr lang="en-US" altLang="zh-CN" sz="2400" dirty="0">
                  <a:solidFill>
                    <a:schemeClr val="tx2"/>
                  </a:solidFill>
                </a:rPr>
                <a:t>accuracy</a:t>
              </a:r>
              <a:r>
                <a:rPr lang="zh-CN" altLang="en-US" sz="2400" dirty="0">
                  <a:solidFill>
                    <a:schemeClr val="tx2"/>
                  </a:solidFill>
                </a:rPr>
                <a:t> </a:t>
              </a:r>
              <a:r>
                <a:rPr lang="en-US" altLang="zh-CN" sz="2400" dirty="0">
                  <a:solidFill>
                    <a:schemeClr val="tx2"/>
                  </a:solidFill>
                </a:rPr>
                <a:t>for</a:t>
              </a:r>
              <a:r>
                <a:rPr lang="zh-CN" altLang="en-US" sz="2400" dirty="0">
                  <a:solidFill>
                    <a:schemeClr val="tx2"/>
                  </a:solidFill>
                </a:rPr>
                <a:t> </a:t>
              </a:r>
              <a:r>
                <a:rPr lang="en-US" altLang="zh-CN" sz="2400" dirty="0">
                  <a:solidFill>
                    <a:schemeClr val="tx2"/>
                  </a:solidFill>
                </a:rPr>
                <a:t>improved</a:t>
              </a:r>
              <a:r>
                <a:rPr lang="zh-CN" altLang="en-US" sz="2400" dirty="0">
                  <a:solidFill>
                    <a:schemeClr val="tx2"/>
                  </a:solidFill>
                </a:rPr>
                <a:t> </a:t>
              </a:r>
              <a:r>
                <a:rPr lang="en-US" altLang="zh-CN" sz="2400" dirty="0">
                  <a:solidFill>
                    <a:schemeClr val="tx2"/>
                  </a:solidFill>
                </a:rPr>
                <a:t>system</a:t>
              </a:r>
              <a:r>
                <a:rPr lang="zh-CN" altLang="en-US" sz="2400" dirty="0">
                  <a:solidFill>
                    <a:schemeClr val="tx2"/>
                  </a:solidFill>
                </a:rPr>
                <a:t> </a:t>
              </a:r>
              <a:r>
                <a:rPr lang="en-US" altLang="zh-CN" sz="2400" dirty="0">
                  <a:solidFill>
                    <a:schemeClr val="tx2"/>
                  </a:solidFill>
                </a:rPr>
                <a:t>outcomes,</a:t>
              </a:r>
              <a:r>
                <a:rPr lang="zh-CN" altLang="en-US" sz="2400" dirty="0">
                  <a:solidFill>
                    <a:schemeClr val="tx2"/>
                  </a:solidFill>
                </a:rPr>
                <a:t> </a:t>
              </a:r>
              <a:r>
                <a:rPr lang="en-US" altLang="zh-CN" sz="2400" dirty="0">
                  <a:solidFill>
                    <a:schemeClr val="tx2"/>
                  </a:solidFill>
                </a:rPr>
                <a:t>e.g.,</a:t>
              </a:r>
              <a:r>
                <a:rPr lang="zh-CN" altLang="en-US" sz="2400" dirty="0">
                  <a:solidFill>
                    <a:schemeClr val="tx2"/>
                  </a:solidFill>
                </a:rPr>
                <a:t> </a:t>
              </a:r>
              <a:r>
                <a:rPr lang="en-US" altLang="zh-CN" sz="2400" dirty="0">
                  <a:solidFill>
                    <a:schemeClr val="tx2"/>
                  </a:solidFill>
                </a:rPr>
                <a:t>asymmetric</a:t>
              </a:r>
              <a:r>
                <a:rPr lang="zh-CN" altLang="en-US" sz="2400" kern="1200" dirty="0">
                  <a:solidFill>
                    <a:schemeClr val="tx2"/>
                  </a:solidFill>
                </a:rPr>
                <a:t> </a:t>
              </a:r>
              <a:r>
                <a:rPr lang="en-US" altLang="zh-CN" sz="2400" kern="1200" dirty="0">
                  <a:solidFill>
                    <a:schemeClr val="tx2"/>
                  </a:solidFill>
                </a:rPr>
                <a:t>costs</a:t>
              </a:r>
              <a:r>
                <a:rPr lang="zh-CN" altLang="en-US" sz="2400" kern="1200" dirty="0">
                  <a:solidFill>
                    <a:schemeClr val="tx2"/>
                  </a:solidFill>
                </a:rPr>
                <a:t> </a:t>
              </a:r>
              <a:r>
                <a:rPr lang="en-US" altLang="zh-CN" sz="2400" kern="1200" dirty="0">
                  <a:solidFill>
                    <a:schemeClr val="tx2"/>
                  </a:solidFill>
                </a:rPr>
                <a:t>btw.</a:t>
              </a:r>
              <a:r>
                <a:rPr lang="zh-CN" altLang="en-US" sz="2400" kern="1200" dirty="0">
                  <a:solidFill>
                    <a:schemeClr val="tx2"/>
                  </a:solidFill>
                </a:rPr>
                <a:t> </a:t>
              </a:r>
              <a:r>
                <a:rPr lang="en-US" altLang="zh-CN" sz="2400" kern="1200" dirty="0">
                  <a:solidFill>
                    <a:schemeClr val="tx2"/>
                  </a:solidFill>
                </a:rPr>
                <a:t>under-</a:t>
              </a:r>
              <a:r>
                <a:rPr lang="zh-CN" altLang="en-US" sz="2400" kern="1200" dirty="0">
                  <a:solidFill>
                    <a:schemeClr val="tx2"/>
                  </a:solidFill>
                </a:rPr>
                <a:t> </a:t>
              </a:r>
              <a:r>
                <a:rPr lang="en-US" altLang="zh-CN" sz="2400" kern="1200" dirty="0">
                  <a:solidFill>
                    <a:schemeClr val="tx2"/>
                  </a:solidFill>
                </a:rPr>
                <a:t>and</a:t>
              </a:r>
              <a:r>
                <a:rPr lang="zh-CN" altLang="en-US" sz="2400" kern="1200" dirty="0">
                  <a:solidFill>
                    <a:schemeClr val="tx2"/>
                  </a:solidFill>
                </a:rPr>
                <a:t> </a:t>
              </a:r>
              <a:r>
                <a:rPr lang="en-US" altLang="zh-CN" sz="2400" kern="1200" dirty="0">
                  <a:solidFill>
                    <a:schemeClr val="tx2"/>
                  </a:solidFill>
                </a:rPr>
                <a:t>overprediction</a:t>
              </a:r>
              <a:endParaRPr lang="en-US" sz="2400" dirty="0">
                <a:solidFill>
                  <a:schemeClr val="tx2"/>
                </a:solidFill>
              </a:endParaRPr>
            </a:p>
          </p:txBody>
        </p:sp>
      </p:grpSp>
    </p:spTree>
    <p:custDataLst>
      <p:tags r:id="rId1"/>
    </p:custDataLst>
    <p:extLst>
      <p:ext uri="{BB962C8B-B14F-4D97-AF65-F5344CB8AC3E}">
        <p14:creationId xmlns:p14="http://schemas.microsoft.com/office/powerpoint/2010/main" val="377770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802213-2028-FE65-1DE3-F0CD9DDE6750}"/>
              </a:ext>
            </a:extLst>
          </p:cNvPr>
          <p:cNvSpPr>
            <a:spLocks noGrp="1"/>
          </p:cNvSpPr>
          <p:nvPr>
            <p:ph type="sldNum" sz="quarter" idx="12"/>
          </p:nvPr>
        </p:nvSpPr>
        <p:spPr>
          <a:xfrm>
            <a:off x="8013914" y="6380437"/>
            <a:ext cx="2743200" cy="365125"/>
          </a:xfrm>
        </p:spPr>
        <p:txBody>
          <a:bodyPr/>
          <a:lstStyle/>
          <a:p>
            <a:fld id="{E19705F5-30C7-4043-8814-377DC0E18AF3}" type="slidenum">
              <a:rPr lang="en-US" smtClean="0">
                <a:solidFill>
                  <a:schemeClr val="tx2"/>
                </a:solidFill>
              </a:rPr>
              <a:t>11</a:t>
            </a:fld>
            <a:endParaRPr lang="en-US">
              <a:solidFill>
                <a:schemeClr val="tx2"/>
              </a:solidFill>
            </a:endParaRPr>
          </a:p>
        </p:txBody>
      </p:sp>
      <p:sp>
        <p:nvSpPr>
          <p:cNvPr id="62" name="Title 1">
            <a:extLst>
              <a:ext uri="{FF2B5EF4-FFF2-40B4-BE49-F238E27FC236}">
                <a16:creationId xmlns:a16="http://schemas.microsoft.com/office/drawing/2014/main" id="{1C864F28-7559-C07C-016D-8285E0C9E959}"/>
              </a:ext>
            </a:extLst>
          </p:cNvPr>
          <p:cNvSpPr txBox="1">
            <a:spLocks/>
          </p:cNvSpPr>
          <p:nvPr/>
        </p:nvSpPr>
        <p:spPr>
          <a:xfrm>
            <a:off x="133803" y="137536"/>
            <a:ext cx="10216535"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4800" dirty="0">
                <a:solidFill>
                  <a:schemeClr val="tx2"/>
                </a:solidFill>
              </a:rPr>
              <a:t>My</a:t>
            </a:r>
            <a:r>
              <a:rPr lang="zh-CN" altLang="en-US" sz="4800" dirty="0">
                <a:solidFill>
                  <a:schemeClr val="tx2"/>
                </a:solidFill>
              </a:rPr>
              <a:t> </a:t>
            </a:r>
            <a:r>
              <a:rPr lang="en-US" altLang="zh-CN" sz="4800" dirty="0">
                <a:solidFill>
                  <a:schemeClr val="tx2"/>
                </a:solidFill>
              </a:rPr>
              <a:t>Research</a:t>
            </a:r>
            <a:endParaRPr lang="en-US" sz="4800" dirty="0">
              <a:solidFill>
                <a:schemeClr val="tx2"/>
              </a:solidFill>
            </a:endParaRPr>
          </a:p>
        </p:txBody>
      </p:sp>
      <p:grpSp>
        <p:nvGrpSpPr>
          <p:cNvPr id="9" name="Group 8">
            <a:extLst>
              <a:ext uri="{FF2B5EF4-FFF2-40B4-BE49-F238E27FC236}">
                <a16:creationId xmlns:a16="http://schemas.microsoft.com/office/drawing/2014/main" id="{93FE5EF8-8F2B-E5F2-5CE9-A3FE2787C0F3}"/>
              </a:ext>
            </a:extLst>
          </p:cNvPr>
          <p:cNvGrpSpPr/>
          <p:nvPr/>
        </p:nvGrpSpPr>
        <p:grpSpPr>
          <a:xfrm>
            <a:off x="238975" y="961385"/>
            <a:ext cx="11672677" cy="4298914"/>
            <a:chOff x="-3209" y="1425674"/>
            <a:chExt cx="11672677" cy="4298914"/>
          </a:xfrm>
        </p:grpSpPr>
        <p:sp>
          <p:nvSpPr>
            <p:cNvPr id="18" name="Notched Right Arrow 17">
              <a:extLst>
                <a:ext uri="{FF2B5EF4-FFF2-40B4-BE49-F238E27FC236}">
                  <a16:creationId xmlns:a16="http://schemas.microsoft.com/office/drawing/2014/main" id="{6029C936-1FA1-8DE4-406F-23C9D255FD62}"/>
                </a:ext>
              </a:extLst>
            </p:cNvPr>
            <p:cNvSpPr/>
            <p:nvPr/>
          </p:nvSpPr>
          <p:spPr>
            <a:xfrm>
              <a:off x="3554188" y="1425674"/>
              <a:ext cx="4166417"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19" name="Rectangle 18">
              <a:extLst>
                <a:ext uri="{FF2B5EF4-FFF2-40B4-BE49-F238E27FC236}">
                  <a16:creationId xmlns:a16="http://schemas.microsoft.com/office/drawing/2014/main" id="{FF014C9E-5F0D-D69F-FF73-C14ED642FAA0}"/>
                </a:ext>
              </a:extLst>
            </p:cNvPr>
            <p:cNvSpPr/>
            <p:nvPr/>
          </p:nvSpPr>
          <p:spPr>
            <a:xfrm rot="19669927">
              <a:off x="1759366" y="2218997"/>
              <a:ext cx="2115741"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5" name="Notched Right Arrow 4">
              <a:extLst>
                <a:ext uri="{FF2B5EF4-FFF2-40B4-BE49-F238E27FC236}">
                  <a16:creationId xmlns:a16="http://schemas.microsoft.com/office/drawing/2014/main" id="{EBDAB865-A08F-EFA4-522C-FE021A55DD40}"/>
                </a:ext>
              </a:extLst>
            </p:cNvPr>
            <p:cNvSpPr/>
            <p:nvPr/>
          </p:nvSpPr>
          <p:spPr>
            <a:xfrm>
              <a:off x="-3209" y="2492390"/>
              <a:ext cx="11672677" cy="1097280"/>
            </a:xfrm>
            <a:prstGeom prst="notched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22" name="Group 21">
              <a:extLst>
                <a:ext uri="{FF2B5EF4-FFF2-40B4-BE49-F238E27FC236}">
                  <a16:creationId xmlns:a16="http://schemas.microsoft.com/office/drawing/2014/main" id="{9D7D912A-1501-2650-73CE-B3DA9AFED55E}"/>
                </a:ext>
              </a:extLst>
            </p:cNvPr>
            <p:cNvGrpSpPr/>
            <p:nvPr/>
          </p:nvGrpSpPr>
          <p:grpSpPr>
            <a:xfrm>
              <a:off x="6927094" y="2202622"/>
              <a:ext cx="1587022" cy="1066199"/>
              <a:chOff x="4005408" y="1985317"/>
              <a:chExt cx="1587022" cy="1066199"/>
            </a:xfrm>
          </p:grpSpPr>
          <p:sp>
            <p:nvSpPr>
              <p:cNvPr id="6" name="Freeform 5">
                <a:extLst>
                  <a:ext uri="{FF2B5EF4-FFF2-40B4-BE49-F238E27FC236}">
                    <a16:creationId xmlns:a16="http://schemas.microsoft.com/office/drawing/2014/main" id="{9E5D0748-83A1-D166-9D00-F3600F0AEA93}"/>
                  </a:ext>
                </a:extLst>
              </p:cNvPr>
              <p:cNvSpPr/>
              <p:nvPr/>
            </p:nvSpPr>
            <p:spPr>
              <a:xfrm>
                <a:off x="4005408" y="1985317"/>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NURD</a:t>
                </a:r>
              </a:p>
              <a:p>
                <a:pPr marL="0" lvl="0" indent="0" algn="ctr" defTabSz="889000">
                  <a:lnSpc>
                    <a:spcPct val="90000"/>
                  </a:lnSpc>
                  <a:spcBef>
                    <a:spcPct val="0"/>
                  </a:spcBef>
                  <a:spcAft>
                    <a:spcPct val="35000"/>
                  </a:spcAft>
                  <a:buNone/>
                </a:pPr>
                <a:r>
                  <a:rPr lang="en-US" sz="1600" dirty="0">
                    <a:solidFill>
                      <a:schemeClr val="tx2"/>
                    </a:solidFill>
                  </a:rPr>
                  <a:t>[MLSys’22]</a:t>
                </a:r>
                <a:endParaRPr lang="en-US" sz="1600" kern="1200" dirty="0">
                  <a:solidFill>
                    <a:schemeClr val="tx2"/>
                  </a:solidFill>
                </a:endParaRPr>
              </a:p>
            </p:txBody>
          </p:sp>
          <p:sp>
            <p:nvSpPr>
              <p:cNvPr id="7" name="Oval 6">
                <a:extLst>
                  <a:ext uri="{FF2B5EF4-FFF2-40B4-BE49-F238E27FC236}">
                    <a16:creationId xmlns:a16="http://schemas.microsoft.com/office/drawing/2014/main" id="{380AF3F7-B930-2319-46A6-1E896D13A7A5}"/>
                  </a:ext>
                </a:extLst>
              </p:cNvPr>
              <p:cNvSpPr/>
              <p:nvPr/>
            </p:nvSpPr>
            <p:spPr>
              <a:xfrm>
                <a:off x="4593423" y="259431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8" name="Freeform 7">
              <a:extLst>
                <a:ext uri="{FF2B5EF4-FFF2-40B4-BE49-F238E27FC236}">
                  <a16:creationId xmlns:a16="http://schemas.microsoft.com/office/drawing/2014/main" id="{F2CB8D89-A3CB-5130-D18D-FB1397DE4499}"/>
                </a:ext>
              </a:extLst>
            </p:cNvPr>
            <p:cNvSpPr/>
            <p:nvPr/>
          </p:nvSpPr>
          <p:spPr>
            <a:xfrm>
              <a:off x="4114800" y="2847137"/>
              <a:ext cx="2008640"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kern="1200" dirty="0">
                  <a:solidFill>
                    <a:schemeClr val="tx2"/>
                  </a:solidFill>
                </a:rPr>
                <a:t>Performance</a:t>
              </a:r>
            </a:p>
          </p:txBody>
        </p:sp>
        <p:sp>
          <p:nvSpPr>
            <p:cNvPr id="12" name="Freeform 11">
              <a:extLst>
                <a:ext uri="{FF2B5EF4-FFF2-40B4-BE49-F238E27FC236}">
                  <a16:creationId xmlns:a16="http://schemas.microsoft.com/office/drawing/2014/main" id="{D526AEEA-9D74-95A4-26BF-FC30A852735D}"/>
                </a:ext>
              </a:extLst>
            </p:cNvPr>
            <p:cNvSpPr/>
            <p:nvPr/>
          </p:nvSpPr>
          <p:spPr>
            <a:xfrm>
              <a:off x="6490662" y="3082180"/>
              <a:ext cx="1587022" cy="786384"/>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endParaRPr lang="en-US" sz="2800" kern="1200">
                <a:solidFill>
                  <a:schemeClr val="tx2"/>
                </a:solidFill>
              </a:endParaRPr>
            </a:p>
          </p:txBody>
        </p:sp>
        <p:sp>
          <p:nvSpPr>
            <p:cNvPr id="14" name="Freeform 13">
              <a:extLst>
                <a:ext uri="{FF2B5EF4-FFF2-40B4-BE49-F238E27FC236}">
                  <a16:creationId xmlns:a16="http://schemas.microsoft.com/office/drawing/2014/main" id="{D318242D-A455-0865-35A4-BF7022B5E0C4}"/>
                </a:ext>
              </a:extLst>
            </p:cNvPr>
            <p:cNvSpPr/>
            <p:nvPr/>
          </p:nvSpPr>
          <p:spPr>
            <a:xfrm>
              <a:off x="8157036" y="1902604"/>
              <a:ext cx="1587022" cy="786384"/>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136" tIns="199136" rIns="199136" bIns="199136" numCol="1" spcCol="1270" anchor="b" anchorCtr="0">
              <a:noAutofit/>
            </a:bodyPr>
            <a:lstStyle/>
            <a:p>
              <a:pPr marL="0" lvl="0" indent="0" algn="ctr" defTabSz="1244600">
                <a:lnSpc>
                  <a:spcPct val="90000"/>
                </a:lnSpc>
                <a:spcBef>
                  <a:spcPct val="0"/>
                </a:spcBef>
                <a:spcAft>
                  <a:spcPct val="35000"/>
                </a:spcAft>
                <a:buNone/>
              </a:pPr>
              <a:endParaRPr lang="en-US" sz="2800" kern="1200">
                <a:solidFill>
                  <a:schemeClr val="tx2"/>
                </a:solidFill>
              </a:endParaRPr>
            </a:p>
          </p:txBody>
        </p:sp>
        <p:grpSp>
          <p:nvGrpSpPr>
            <p:cNvPr id="23" name="Group 22">
              <a:extLst>
                <a:ext uri="{FF2B5EF4-FFF2-40B4-BE49-F238E27FC236}">
                  <a16:creationId xmlns:a16="http://schemas.microsoft.com/office/drawing/2014/main" id="{00AF6956-6B5A-85D3-650C-7F5BEB076F99}"/>
                </a:ext>
              </a:extLst>
            </p:cNvPr>
            <p:cNvGrpSpPr/>
            <p:nvPr/>
          </p:nvGrpSpPr>
          <p:grpSpPr>
            <a:xfrm>
              <a:off x="9694162" y="2194390"/>
              <a:ext cx="1587022" cy="1066199"/>
              <a:chOff x="4005408" y="1985317"/>
              <a:chExt cx="1587022" cy="1066199"/>
            </a:xfrm>
          </p:grpSpPr>
          <p:sp>
            <p:nvSpPr>
              <p:cNvPr id="24" name="Freeform 23">
                <a:extLst>
                  <a:ext uri="{FF2B5EF4-FFF2-40B4-BE49-F238E27FC236}">
                    <a16:creationId xmlns:a16="http://schemas.microsoft.com/office/drawing/2014/main" id="{FCB1BAF3-5CC3-91D2-3FD6-A96AD5AF1990}"/>
                  </a:ext>
                </a:extLst>
              </p:cNvPr>
              <p:cNvSpPr/>
              <p:nvPr/>
            </p:nvSpPr>
            <p:spPr>
              <a:xfrm>
                <a:off x="4005408" y="1985317"/>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CAFQA</a:t>
                </a:r>
              </a:p>
              <a:p>
                <a:pPr marL="0" lvl="0" indent="0" algn="ctr" defTabSz="889000">
                  <a:lnSpc>
                    <a:spcPct val="90000"/>
                  </a:lnSpc>
                  <a:spcBef>
                    <a:spcPct val="0"/>
                  </a:spcBef>
                  <a:spcAft>
                    <a:spcPct val="35000"/>
                  </a:spcAft>
                  <a:buNone/>
                </a:pPr>
                <a:r>
                  <a:rPr lang="en-US" sz="1600" dirty="0">
                    <a:solidFill>
                      <a:schemeClr val="tx2"/>
                    </a:solidFill>
                  </a:rPr>
                  <a:t>[ASPLOS’23]</a:t>
                </a:r>
                <a:endParaRPr lang="en-US" sz="1600" kern="1200" dirty="0">
                  <a:solidFill>
                    <a:schemeClr val="tx2"/>
                  </a:solidFill>
                </a:endParaRPr>
              </a:p>
            </p:txBody>
          </p:sp>
          <p:sp>
            <p:nvSpPr>
              <p:cNvPr id="25" name="Oval 24">
                <a:extLst>
                  <a:ext uri="{FF2B5EF4-FFF2-40B4-BE49-F238E27FC236}">
                    <a16:creationId xmlns:a16="http://schemas.microsoft.com/office/drawing/2014/main" id="{5C98FEFE-826E-4129-F773-0514C7BE770D}"/>
                  </a:ext>
                </a:extLst>
              </p:cNvPr>
              <p:cNvSpPr/>
              <p:nvPr/>
            </p:nvSpPr>
            <p:spPr>
              <a:xfrm>
                <a:off x="4593423" y="2594316"/>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nvGrpSpPr>
            <p:cNvPr id="26" name="Group 25">
              <a:extLst>
                <a:ext uri="{FF2B5EF4-FFF2-40B4-BE49-F238E27FC236}">
                  <a16:creationId xmlns:a16="http://schemas.microsoft.com/office/drawing/2014/main" id="{75C6D5E7-D753-D909-A84A-073CF49F1BF5}"/>
                </a:ext>
              </a:extLst>
            </p:cNvPr>
            <p:cNvGrpSpPr/>
            <p:nvPr/>
          </p:nvGrpSpPr>
          <p:grpSpPr>
            <a:xfrm>
              <a:off x="5043275" y="2217415"/>
              <a:ext cx="2299142" cy="1054373"/>
              <a:chOff x="3584348" y="1997143"/>
              <a:chExt cx="2299142" cy="1054373"/>
            </a:xfrm>
          </p:grpSpPr>
          <p:sp>
            <p:nvSpPr>
              <p:cNvPr id="27" name="Freeform 26">
                <a:extLst>
                  <a:ext uri="{FF2B5EF4-FFF2-40B4-BE49-F238E27FC236}">
                    <a16:creationId xmlns:a16="http://schemas.microsoft.com/office/drawing/2014/main" id="{AAD0EDD3-0374-60E7-6212-1CAD76D5D9F2}"/>
                  </a:ext>
                </a:extLst>
              </p:cNvPr>
              <p:cNvSpPr/>
              <p:nvPr/>
            </p:nvSpPr>
            <p:spPr>
              <a:xfrm>
                <a:off x="3584348" y="1997143"/>
                <a:ext cx="229914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Neural Surrogates</a:t>
                </a:r>
              </a:p>
              <a:p>
                <a:pPr marL="0" lvl="0" indent="0" algn="ctr" defTabSz="889000">
                  <a:lnSpc>
                    <a:spcPct val="90000"/>
                  </a:lnSpc>
                  <a:spcBef>
                    <a:spcPct val="0"/>
                  </a:spcBef>
                  <a:spcAft>
                    <a:spcPct val="35000"/>
                  </a:spcAft>
                  <a:buNone/>
                </a:pPr>
                <a:r>
                  <a:rPr lang="en-US" sz="1600" dirty="0">
                    <a:solidFill>
                      <a:schemeClr val="tx2"/>
                    </a:solidFill>
                  </a:rPr>
                  <a:t>[Onward’21]</a:t>
                </a:r>
                <a:endParaRPr lang="en-US" sz="1600" kern="1200" dirty="0">
                  <a:solidFill>
                    <a:schemeClr val="tx2"/>
                  </a:solidFill>
                </a:endParaRPr>
              </a:p>
            </p:txBody>
          </p:sp>
          <p:sp>
            <p:nvSpPr>
              <p:cNvPr id="28" name="Oval 27">
                <a:extLst>
                  <a:ext uri="{FF2B5EF4-FFF2-40B4-BE49-F238E27FC236}">
                    <a16:creationId xmlns:a16="http://schemas.microsoft.com/office/drawing/2014/main" id="{333E4267-1823-2C56-A7E7-5C0BF4DE52C1}"/>
                  </a:ext>
                </a:extLst>
              </p:cNvPr>
              <p:cNvSpPr/>
              <p:nvPr/>
            </p:nvSpPr>
            <p:spPr>
              <a:xfrm>
                <a:off x="4593423" y="2594316"/>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29" name="Freeform 28">
              <a:extLst>
                <a:ext uri="{FF2B5EF4-FFF2-40B4-BE49-F238E27FC236}">
                  <a16:creationId xmlns:a16="http://schemas.microsoft.com/office/drawing/2014/main" id="{DA378F55-7DC4-7979-F6CD-3FABC67EAA14}"/>
                </a:ext>
              </a:extLst>
            </p:cNvPr>
            <p:cNvSpPr/>
            <p:nvPr/>
          </p:nvSpPr>
          <p:spPr>
            <a:xfrm>
              <a:off x="4111963" y="1739962"/>
              <a:ext cx="1222248"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kern="1200" dirty="0">
                  <a:solidFill>
                    <a:schemeClr val="tx2"/>
                  </a:solidFill>
                </a:rPr>
                <a:t>Energy</a:t>
              </a:r>
            </a:p>
          </p:txBody>
        </p:sp>
        <p:sp>
          <p:nvSpPr>
            <p:cNvPr id="32" name="Oval 31">
              <a:extLst>
                <a:ext uri="{FF2B5EF4-FFF2-40B4-BE49-F238E27FC236}">
                  <a16:creationId xmlns:a16="http://schemas.microsoft.com/office/drawing/2014/main" id="{5C9F761D-7D15-E401-23C7-2799D1349AC1}"/>
                </a:ext>
              </a:extLst>
            </p:cNvPr>
            <p:cNvSpPr/>
            <p:nvPr/>
          </p:nvSpPr>
          <p:spPr>
            <a:xfrm>
              <a:off x="5733447" y="1746201"/>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grpSp>
          <p:nvGrpSpPr>
            <p:cNvPr id="41" name="Group 40">
              <a:extLst>
                <a:ext uri="{FF2B5EF4-FFF2-40B4-BE49-F238E27FC236}">
                  <a16:creationId xmlns:a16="http://schemas.microsoft.com/office/drawing/2014/main" id="{6FFAF56F-DFAB-8E99-B8D8-E3EED3A7AAEF}"/>
                </a:ext>
              </a:extLst>
            </p:cNvPr>
            <p:cNvGrpSpPr/>
            <p:nvPr/>
          </p:nvGrpSpPr>
          <p:grpSpPr>
            <a:xfrm>
              <a:off x="1775709" y="3213189"/>
              <a:ext cx="6883163" cy="1384375"/>
              <a:chOff x="1727437" y="3133699"/>
              <a:chExt cx="6883163" cy="1384375"/>
            </a:xfrm>
          </p:grpSpPr>
          <p:sp>
            <p:nvSpPr>
              <p:cNvPr id="34" name="Notched Right Arrow 17">
                <a:extLst>
                  <a:ext uri="{FF2B5EF4-FFF2-40B4-BE49-F238E27FC236}">
                    <a16:creationId xmlns:a16="http://schemas.microsoft.com/office/drawing/2014/main" id="{A297C175-B586-0F6F-CD41-C471255DFF71}"/>
                  </a:ext>
                </a:extLst>
              </p:cNvPr>
              <p:cNvSpPr/>
              <p:nvPr/>
            </p:nvSpPr>
            <p:spPr>
              <a:xfrm>
                <a:off x="3956182" y="3420794"/>
                <a:ext cx="4654418"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35" name="Rectangle 34">
                <a:extLst>
                  <a:ext uri="{FF2B5EF4-FFF2-40B4-BE49-F238E27FC236}">
                    <a16:creationId xmlns:a16="http://schemas.microsoft.com/office/drawing/2014/main" id="{C9DBD670-61D0-BB35-0F34-42CAD74085B5}"/>
                  </a:ext>
                </a:extLst>
              </p:cNvPr>
              <p:cNvSpPr/>
              <p:nvPr/>
            </p:nvSpPr>
            <p:spPr>
              <a:xfrm rot="1695908">
                <a:off x="1727437" y="3133699"/>
                <a:ext cx="2506606"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grpSp>
        <p:sp>
          <p:nvSpPr>
            <p:cNvPr id="36" name="Freeform 35">
              <a:extLst>
                <a:ext uri="{FF2B5EF4-FFF2-40B4-BE49-F238E27FC236}">
                  <a16:creationId xmlns:a16="http://schemas.microsoft.com/office/drawing/2014/main" id="{46DC8362-C6A1-F316-2838-1EAF29548406}"/>
                </a:ext>
              </a:extLst>
            </p:cNvPr>
            <p:cNvSpPr/>
            <p:nvPr/>
          </p:nvSpPr>
          <p:spPr>
            <a:xfrm>
              <a:off x="4118872" y="3841600"/>
              <a:ext cx="2238232"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kern="1200" dirty="0">
                  <a:solidFill>
                    <a:schemeClr val="tx2"/>
                  </a:solidFill>
                </a:rPr>
                <a:t>Interpretability</a:t>
              </a:r>
            </a:p>
          </p:txBody>
        </p:sp>
        <p:grpSp>
          <p:nvGrpSpPr>
            <p:cNvPr id="37" name="Group 36">
              <a:extLst>
                <a:ext uri="{FF2B5EF4-FFF2-40B4-BE49-F238E27FC236}">
                  <a16:creationId xmlns:a16="http://schemas.microsoft.com/office/drawing/2014/main" id="{225082AD-ED49-8193-F204-33D0836A8214}"/>
                </a:ext>
              </a:extLst>
            </p:cNvPr>
            <p:cNvGrpSpPr/>
            <p:nvPr/>
          </p:nvGrpSpPr>
          <p:grpSpPr>
            <a:xfrm>
              <a:off x="6001894" y="3260589"/>
              <a:ext cx="1778458" cy="1014984"/>
              <a:chOff x="4119550" y="1870238"/>
              <a:chExt cx="1778458" cy="1014984"/>
            </a:xfrm>
          </p:grpSpPr>
          <p:sp>
            <p:nvSpPr>
              <p:cNvPr id="38" name="Freeform 37">
                <a:extLst>
                  <a:ext uri="{FF2B5EF4-FFF2-40B4-BE49-F238E27FC236}">
                    <a16:creationId xmlns:a16="http://schemas.microsoft.com/office/drawing/2014/main" id="{36C78655-CEB2-408D-F5DC-F713C424DFCE}"/>
                  </a:ext>
                </a:extLst>
              </p:cNvPr>
              <p:cNvSpPr/>
              <p:nvPr/>
            </p:nvSpPr>
            <p:spPr>
              <a:xfrm>
                <a:off x="4119550" y="187023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GIL+</a:t>
                </a:r>
              </a:p>
              <a:p>
                <a:pPr marL="0" lvl="0" indent="0" algn="ctr" defTabSz="889000">
                  <a:lnSpc>
                    <a:spcPct val="90000"/>
                  </a:lnSpc>
                  <a:spcBef>
                    <a:spcPct val="0"/>
                  </a:spcBef>
                  <a:spcAft>
                    <a:spcPct val="35000"/>
                  </a:spcAft>
                  <a:buNone/>
                </a:pPr>
                <a:r>
                  <a:rPr lang="en-US" sz="1600" dirty="0">
                    <a:solidFill>
                      <a:schemeClr val="tx2"/>
                    </a:solidFill>
                  </a:rPr>
                  <a:t>[ESEC/FSE’21]</a:t>
                </a:r>
                <a:endParaRPr lang="en-US" sz="1600" kern="1200" dirty="0">
                  <a:solidFill>
                    <a:schemeClr val="tx2"/>
                  </a:solidFill>
                </a:endParaRPr>
              </a:p>
            </p:txBody>
          </p:sp>
          <p:sp>
            <p:nvSpPr>
              <p:cNvPr id="39" name="Oval 38">
                <a:extLst>
                  <a:ext uri="{FF2B5EF4-FFF2-40B4-BE49-F238E27FC236}">
                    <a16:creationId xmlns:a16="http://schemas.microsoft.com/office/drawing/2014/main" id="{E1CAAADD-478F-DA8A-1DD0-24C307D7A680}"/>
                  </a:ext>
                </a:extLst>
              </p:cNvPr>
              <p:cNvSpPr/>
              <p:nvPr/>
            </p:nvSpPr>
            <p:spPr>
              <a:xfrm>
                <a:off x="4779079" y="2428022"/>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44" name="Notched Right Arrow 17">
              <a:extLst>
                <a:ext uri="{FF2B5EF4-FFF2-40B4-BE49-F238E27FC236}">
                  <a16:creationId xmlns:a16="http://schemas.microsoft.com/office/drawing/2014/main" id="{6607E00A-BA4A-A307-53F4-B1119056480C}"/>
                </a:ext>
              </a:extLst>
            </p:cNvPr>
            <p:cNvSpPr/>
            <p:nvPr/>
          </p:nvSpPr>
          <p:spPr>
            <a:xfrm>
              <a:off x="3780759" y="4627308"/>
              <a:ext cx="5508728"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45" name="Rectangle 44">
              <a:extLst>
                <a:ext uri="{FF2B5EF4-FFF2-40B4-BE49-F238E27FC236}">
                  <a16:creationId xmlns:a16="http://schemas.microsoft.com/office/drawing/2014/main" id="{DD5DD5E9-D377-9B06-45CA-18D25677D625}"/>
                </a:ext>
              </a:extLst>
            </p:cNvPr>
            <p:cNvSpPr/>
            <p:nvPr/>
          </p:nvSpPr>
          <p:spPr>
            <a:xfrm rot="2951490">
              <a:off x="1558877" y="3886458"/>
              <a:ext cx="2944463"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46" name="Freeform 45">
              <a:extLst>
                <a:ext uri="{FF2B5EF4-FFF2-40B4-BE49-F238E27FC236}">
                  <a16:creationId xmlns:a16="http://schemas.microsoft.com/office/drawing/2014/main" id="{E0219059-750B-4C93-0744-D75F1B79A789}"/>
                </a:ext>
              </a:extLst>
            </p:cNvPr>
            <p:cNvSpPr/>
            <p:nvPr/>
          </p:nvSpPr>
          <p:spPr>
            <a:xfrm>
              <a:off x="4082378" y="4974567"/>
              <a:ext cx="1542473"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dirty="0">
                  <a:solidFill>
                    <a:schemeClr val="tx2"/>
                  </a:solidFill>
                </a:rPr>
                <a:t>Reliability</a:t>
              </a:r>
              <a:endParaRPr lang="en-US" sz="2000" kern="1200" dirty="0">
                <a:solidFill>
                  <a:schemeClr val="tx2"/>
                </a:solidFill>
              </a:endParaRPr>
            </a:p>
          </p:txBody>
        </p:sp>
        <p:grpSp>
          <p:nvGrpSpPr>
            <p:cNvPr id="47" name="Group 46">
              <a:extLst>
                <a:ext uri="{FF2B5EF4-FFF2-40B4-BE49-F238E27FC236}">
                  <a16:creationId xmlns:a16="http://schemas.microsoft.com/office/drawing/2014/main" id="{3150789E-32C9-E29D-BAC7-1BE666CF4838}"/>
                </a:ext>
              </a:extLst>
            </p:cNvPr>
            <p:cNvGrpSpPr/>
            <p:nvPr/>
          </p:nvGrpSpPr>
          <p:grpSpPr>
            <a:xfrm>
              <a:off x="5148636" y="4359962"/>
              <a:ext cx="1778458" cy="1048148"/>
              <a:chOff x="4016170" y="2013628"/>
              <a:chExt cx="1778458" cy="1048148"/>
            </a:xfrm>
          </p:grpSpPr>
          <p:sp>
            <p:nvSpPr>
              <p:cNvPr id="48" name="Freeform 47">
                <a:extLst>
                  <a:ext uri="{FF2B5EF4-FFF2-40B4-BE49-F238E27FC236}">
                    <a16:creationId xmlns:a16="http://schemas.microsoft.com/office/drawing/2014/main" id="{64BC22E5-32A8-1EE0-AA4D-1EDC5138F34C}"/>
                  </a:ext>
                </a:extLst>
              </p:cNvPr>
              <p:cNvSpPr/>
              <p:nvPr/>
            </p:nvSpPr>
            <p:spPr>
              <a:xfrm>
                <a:off x="4016170" y="201362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Saxon</a:t>
                </a:r>
              </a:p>
              <a:p>
                <a:pPr marL="0" lvl="0" indent="0" algn="ctr" defTabSz="889000">
                  <a:lnSpc>
                    <a:spcPct val="90000"/>
                  </a:lnSpc>
                  <a:spcBef>
                    <a:spcPct val="0"/>
                  </a:spcBef>
                  <a:spcAft>
                    <a:spcPct val="35000"/>
                  </a:spcAft>
                  <a:buNone/>
                </a:pPr>
                <a:r>
                  <a:rPr lang="en-US" sz="1600" dirty="0">
                    <a:solidFill>
                      <a:schemeClr val="tx2"/>
                    </a:solidFill>
                  </a:rPr>
                  <a:t>[Arxiv’22]</a:t>
                </a:r>
                <a:endParaRPr lang="en-US" sz="1600" kern="1200" dirty="0">
                  <a:solidFill>
                    <a:schemeClr val="tx2"/>
                  </a:solidFill>
                </a:endParaRPr>
              </a:p>
            </p:txBody>
          </p:sp>
          <p:sp>
            <p:nvSpPr>
              <p:cNvPr id="49" name="Oval 48">
                <a:extLst>
                  <a:ext uri="{FF2B5EF4-FFF2-40B4-BE49-F238E27FC236}">
                    <a16:creationId xmlns:a16="http://schemas.microsoft.com/office/drawing/2014/main" id="{6E2B08A6-CC8B-4D3E-81EF-81D6172DDAC5}"/>
                  </a:ext>
                </a:extLst>
              </p:cNvPr>
              <p:cNvSpPr/>
              <p:nvPr/>
            </p:nvSpPr>
            <p:spPr>
              <a:xfrm>
                <a:off x="4721925" y="260457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nvGrpSpPr>
            <p:cNvPr id="50" name="Group 49">
              <a:extLst>
                <a:ext uri="{FF2B5EF4-FFF2-40B4-BE49-F238E27FC236}">
                  <a16:creationId xmlns:a16="http://schemas.microsoft.com/office/drawing/2014/main" id="{979191C2-8AFA-82C4-8A73-2E0908700F10}"/>
                </a:ext>
              </a:extLst>
            </p:cNvPr>
            <p:cNvGrpSpPr/>
            <p:nvPr/>
          </p:nvGrpSpPr>
          <p:grpSpPr>
            <a:xfrm>
              <a:off x="6394944" y="4365690"/>
              <a:ext cx="1778458" cy="1040568"/>
              <a:chOff x="4007593" y="2021208"/>
              <a:chExt cx="1778458" cy="1040568"/>
            </a:xfrm>
          </p:grpSpPr>
          <p:sp>
            <p:nvSpPr>
              <p:cNvPr id="51" name="Freeform 50">
                <a:extLst>
                  <a:ext uri="{FF2B5EF4-FFF2-40B4-BE49-F238E27FC236}">
                    <a16:creationId xmlns:a16="http://schemas.microsoft.com/office/drawing/2014/main" id="{F5DD2F1C-0914-3341-FE6F-252BA0B1E2F1}"/>
                  </a:ext>
                </a:extLst>
              </p:cNvPr>
              <p:cNvSpPr/>
              <p:nvPr/>
            </p:nvSpPr>
            <p:spPr>
              <a:xfrm>
                <a:off x="4007593" y="202120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Acela</a:t>
                </a:r>
              </a:p>
              <a:p>
                <a:pPr marL="0" lvl="0" indent="0" algn="ctr" defTabSz="889000">
                  <a:lnSpc>
                    <a:spcPct val="90000"/>
                  </a:lnSpc>
                  <a:spcBef>
                    <a:spcPct val="0"/>
                  </a:spcBef>
                  <a:spcAft>
                    <a:spcPct val="35000"/>
                  </a:spcAft>
                  <a:buNone/>
                </a:pPr>
                <a:r>
                  <a:rPr lang="en-US" sz="1600" dirty="0">
                    <a:solidFill>
                      <a:schemeClr val="tx2"/>
                    </a:solidFill>
                  </a:rPr>
                  <a:t>[Arxiv’22]</a:t>
                </a:r>
                <a:endParaRPr lang="en-US" sz="1600" kern="1200" dirty="0">
                  <a:solidFill>
                    <a:schemeClr val="tx2"/>
                  </a:solidFill>
                </a:endParaRPr>
              </a:p>
            </p:txBody>
          </p:sp>
          <p:sp>
            <p:nvSpPr>
              <p:cNvPr id="52" name="Oval 51">
                <a:extLst>
                  <a:ext uri="{FF2B5EF4-FFF2-40B4-BE49-F238E27FC236}">
                    <a16:creationId xmlns:a16="http://schemas.microsoft.com/office/drawing/2014/main" id="{38C06893-E631-F8CA-B774-437A0EB01B93}"/>
                  </a:ext>
                </a:extLst>
              </p:cNvPr>
              <p:cNvSpPr/>
              <p:nvPr/>
            </p:nvSpPr>
            <p:spPr>
              <a:xfrm>
                <a:off x="4721925" y="260457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54" name="Freeform 53">
              <a:extLst>
                <a:ext uri="{FF2B5EF4-FFF2-40B4-BE49-F238E27FC236}">
                  <a16:creationId xmlns:a16="http://schemas.microsoft.com/office/drawing/2014/main" id="{BCDC5B17-D0F4-6909-2144-4B9071D45808}"/>
                </a:ext>
              </a:extLst>
            </p:cNvPr>
            <p:cNvSpPr/>
            <p:nvPr/>
          </p:nvSpPr>
          <p:spPr>
            <a:xfrm>
              <a:off x="272599" y="2847137"/>
              <a:ext cx="2810228"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kern="1200" dirty="0">
                  <a:solidFill>
                    <a:schemeClr val="tx2"/>
                  </a:solidFill>
                </a:rPr>
                <a:t>Meet System Goals</a:t>
              </a:r>
            </a:p>
          </p:txBody>
        </p:sp>
        <p:grpSp>
          <p:nvGrpSpPr>
            <p:cNvPr id="63" name="Group 62">
              <a:extLst>
                <a:ext uri="{FF2B5EF4-FFF2-40B4-BE49-F238E27FC236}">
                  <a16:creationId xmlns:a16="http://schemas.microsoft.com/office/drawing/2014/main" id="{4DC12435-0698-64D9-C242-800587B086FA}"/>
                </a:ext>
              </a:extLst>
            </p:cNvPr>
            <p:cNvGrpSpPr/>
            <p:nvPr/>
          </p:nvGrpSpPr>
          <p:grpSpPr>
            <a:xfrm>
              <a:off x="8315945" y="2203487"/>
              <a:ext cx="1587022" cy="1075077"/>
              <a:chOff x="4005408" y="1976439"/>
              <a:chExt cx="1587022" cy="1075077"/>
            </a:xfrm>
          </p:grpSpPr>
          <p:sp>
            <p:nvSpPr>
              <p:cNvPr id="64" name="Freeform 63">
                <a:extLst>
                  <a:ext uri="{FF2B5EF4-FFF2-40B4-BE49-F238E27FC236}">
                    <a16:creationId xmlns:a16="http://schemas.microsoft.com/office/drawing/2014/main" id="{B0F073E9-BA51-99DB-26E7-6115EFEE11F0}"/>
                  </a:ext>
                </a:extLst>
              </p:cNvPr>
              <p:cNvSpPr/>
              <p:nvPr/>
            </p:nvSpPr>
            <p:spPr>
              <a:xfrm>
                <a:off x="4005408" y="1976439"/>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Cello</a:t>
                </a:r>
              </a:p>
              <a:p>
                <a:pPr marL="0" lvl="0" indent="0" algn="ctr" defTabSz="889000">
                  <a:lnSpc>
                    <a:spcPct val="90000"/>
                  </a:lnSpc>
                  <a:spcBef>
                    <a:spcPct val="0"/>
                  </a:spcBef>
                  <a:spcAft>
                    <a:spcPct val="35000"/>
                  </a:spcAft>
                  <a:buNone/>
                </a:pPr>
                <a:r>
                  <a:rPr lang="en-US" sz="1600" dirty="0">
                    <a:solidFill>
                      <a:schemeClr val="tx2"/>
                    </a:solidFill>
                  </a:rPr>
                  <a:t>[Arxiv’22]</a:t>
                </a:r>
                <a:endParaRPr lang="en-US" sz="1600" kern="1200" dirty="0">
                  <a:solidFill>
                    <a:schemeClr val="tx2"/>
                  </a:solidFill>
                </a:endParaRPr>
              </a:p>
            </p:txBody>
          </p:sp>
          <p:sp>
            <p:nvSpPr>
              <p:cNvPr id="65" name="Oval 64">
                <a:extLst>
                  <a:ext uri="{FF2B5EF4-FFF2-40B4-BE49-F238E27FC236}">
                    <a16:creationId xmlns:a16="http://schemas.microsoft.com/office/drawing/2014/main" id="{42FD7288-8AFC-53D8-84D9-B63CAAD46A6B}"/>
                  </a:ext>
                </a:extLst>
              </p:cNvPr>
              <p:cNvSpPr/>
              <p:nvPr/>
            </p:nvSpPr>
            <p:spPr>
              <a:xfrm>
                <a:off x="4593423" y="259431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sp>
        <p:nvSpPr>
          <p:cNvPr id="10" name="Freeform 9">
            <a:extLst>
              <a:ext uri="{FF2B5EF4-FFF2-40B4-BE49-F238E27FC236}">
                <a16:creationId xmlns:a16="http://schemas.microsoft.com/office/drawing/2014/main" id="{052741B5-CC35-9012-4DA1-B922FFE91A54}"/>
              </a:ext>
            </a:extLst>
          </p:cNvPr>
          <p:cNvSpPr/>
          <p:nvPr/>
        </p:nvSpPr>
        <p:spPr>
          <a:xfrm>
            <a:off x="62477" y="1310087"/>
            <a:ext cx="3657633" cy="429768"/>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altLang="zh-CN" sz="2400" u="sng" kern="1200" dirty="0">
                <a:solidFill>
                  <a:schemeClr val="tx2"/>
                </a:solidFill>
              </a:rPr>
              <a:t>ML</a:t>
            </a:r>
            <a:r>
              <a:rPr lang="zh-CN" altLang="en-US" sz="2400" u="sng" kern="1200" dirty="0">
                <a:solidFill>
                  <a:schemeClr val="tx2"/>
                </a:solidFill>
              </a:rPr>
              <a:t> </a:t>
            </a:r>
            <a:r>
              <a:rPr lang="en-US" altLang="zh-CN" sz="2400" u="sng" kern="1200" dirty="0">
                <a:solidFill>
                  <a:schemeClr val="tx2"/>
                </a:solidFill>
              </a:rPr>
              <a:t>for</a:t>
            </a:r>
            <a:r>
              <a:rPr lang="zh-CN" altLang="en-US" sz="2400" u="sng" kern="1200" dirty="0">
                <a:solidFill>
                  <a:schemeClr val="tx2"/>
                </a:solidFill>
              </a:rPr>
              <a:t> </a:t>
            </a:r>
            <a:r>
              <a:rPr lang="en-US" altLang="zh-CN" sz="2400" u="sng" kern="1200" dirty="0">
                <a:solidFill>
                  <a:schemeClr val="tx2"/>
                </a:solidFill>
              </a:rPr>
              <a:t>Systems</a:t>
            </a:r>
            <a:r>
              <a:rPr lang="zh-CN" altLang="en-US" sz="2400" u="sng" kern="1200" dirty="0">
                <a:solidFill>
                  <a:schemeClr val="tx2"/>
                </a:solidFill>
              </a:rPr>
              <a:t> </a:t>
            </a:r>
            <a:r>
              <a:rPr lang="en-US" altLang="zh-CN" sz="2400" u="sng" kern="1200" dirty="0">
                <a:solidFill>
                  <a:schemeClr val="tx2"/>
                </a:solidFill>
              </a:rPr>
              <a:t>Thrust</a:t>
            </a:r>
            <a:endParaRPr lang="en-US" sz="2400" u="sng" kern="1200" dirty="0">
              <a:solidFill>
                <a:schemeClr val="tx2"/>
              </a:solidFill>
            </a:endParaRPr>
          </a:p>
        </p:txBody>
      </p:sp>
      <p:sp>
        <p:nvSpPr>
          <p:cNvPr id="11" name="Freeform 10">
            <a:extLst>
              <a:ext uri="{FF2B5EF4-FFF2-40B4-BE49-F238E27FC236}">
                <a16:creationId xmlns:a16="http://schemas.microsoft.com/office/drawing/2014/main" id="{90FBB357-95F9-211E-F72D-8B2796AB5833}"/>
              </a:ext>
            </a:extLst>
          </p:cNvPr>
          <p:cNvSpPr/>
          <p:nvPr/>
        </p:nvSpPr>
        <p:spPr>
          <a:xfrm>
            <a:off x="138220" y="4906585"/>
            <a:ext cx="3903963"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altLang="zh-CN" sz="2400" u="sng" kern="1200" dirty="0">
                <a:solidFill>
                  <a:schemeClr val="tx2"/>
                </a:solidFill>
              </a:rPr>
              <a:t>Fundamental</a:t>
            </a:r>
            <a:r>
              <a:rPr lang="zh-CN" altLang="en-US" sz="2400" u="sng" kern="1200" dirty="0">
                <a:solidFill>
                  <a:schemeClr val="tx2"/>
                </a:solidFill>
              </a:rPr>
              <a:t> </a:t>
            </a:r>
            <a:r>
              <a:rPr lang="en-US" altLang="zh-CN" sz="2400" u="sng" kern="1200" dirty="0">
                <a:solidFill>
                  <a:schemeClr val="tx2"/>
                </a:solidFill>
              </a:rPr>
              <a:t>ML</a:t>
            </a:r>
            <a:r>
              <a:rPr lang="zh-CN" altLang="en-US" sz="2400" u="sng" kern="1200" dirty="0">
                <a:solidFill>
                  <a:schemeClr val="tx2"/>
                </a:solidFill>
              </a:rPr>
              <a:t> </a:t>
            </a:r>
            <a:r>
              <a:rPr lang="en-US" altLang="zh-CN" sz="2400" u="sng" kern="1200" dirty="0">
                <a:solidFill>
                  <a:schemeClr val="tx2"/>
                </a:solidFill>
              </a:rPr>
              <a:t>Thrust</a:t>
            </a:r>
            <a:endParaRPr lang="en-US" sz="2400" u="sng" kern="1200" dirty="0">
              <a:solidFill>
                <a:schemeClr val="tx2"/>
              </a:solidFill>
            </a:endParaRPr>
          </a:p>
        </p:txBody>
      </p:sp>
      <p:grpSp>
        <p:nvGrpSpPr>
          <p:cNvPr id="81" name="Group 80">
            <a:extLst>
              <a:ext uri="{FF2B5EF4-FFF2-40B4-BE49-F238E27FC236}">
                <a16:creationId xmlns:a16="http://schemas.microsoft.com/office/drawing/2014/main" id="{CC93C2ED-5414-E95A-ECAB-CEF8433B577B}"/>
              </a:ext>
            </a:extLst>
          </p:cNvPr>
          <p:cNvGrpSpPr/>
          <p:nvPr/>
        </p:nvGrpSpPr>
        <p:grpSpPr>
          <a:xfrm>
            <a:off x="345194" y="5310492"/>
            <a:ext cx="11672677" cy="1390139"/>
            <a:chOff x="345195" y="5213920"/>
            <a:chExt cx="11672677" cy="1390139"/>
          </a:xfrm>
        </p:grpSpPr>
        <p:sp>
          <p:nvSpPr>
            <p:cNvPr id="3" name="Notched Right Arrow 2">
              <a:extLst>
                <a:ext uri="{FF2B5EF4-FFF2-40B4-BE49-F238E27FC236}">
                  <a16:creationId xmlns:a16="http://schemas.microsoft.com/office/drawing/2014/main" id="{0508DDCB-E2B8-973C-C2BD-CEB810D4AB8E}"/>
                </a:ext>
              </a:extLst>
            </p:cNvPr>
            <p:cNvSpPr/>
            <p:nvPr/>
          </p:nvSpPr>
          <p:spPr>
            <a:xfrm>
              <a:off x="345195" y="5506779"/>
              <a:ext cx="11672677" cy="1097280"/>
            </a:xfrm>
            <a:prstGeom prst="notched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43" name="Group 42">
              <a:extLst>
                <a:ext uri="{FF2B5EF4-FFF2-40B4-BE49-F238E27FC236}">
                  <a16:creationId xmlns:a16="http://schemas.microsoft.com/office/drawing/2014/main" id="{01F8D54E-B1A8-22A8-E4AE-B2A3A4F40D57}"/>
                </a:ext>
              </a:extLst>
            </p:cNvPr>
            <p:cNvGrpSpPr/>
            <p:nvPr/>
          </p:nvGrpSpPr>
          <p:grpSpPr>
            <a:xfrm>
              <a:off x="745733" y="5235320"/>
              <a:ext cx="1778458" cy="1062028"/>
              <a:chOff x="-12631" y="5221991"/>
              <a:chExt cx="1778458" cy="1062028"/>
            </a:xfrm>
          </p:grpSpPr>
          <p:sp>
            <p:nvSpPr>
              <p:cNvPr id="13" name="Oval 12">
                <a:extLst>
                  <a:ext uri="{FF2B5EF4-FFF2-40B4-BE49-F238E27FC236}">
                    <a16:creationId xmlns:a16="http://schemas.microsoft.com/office/drawing/2014/main" id="{834CCE00-19AB-BAC9-42E3-226AA9017C57}"/>
                  </a:ext>
                </a:extLst>
              </p:cNvPr>
              <p:cNvSpPr/>
              <p:nvPr/>
            </p:nvSpPr>
            <p:spPr>
              <a:xfrm>
                <a:off x="647369" y="5826819"/>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0" name="Freeform 39">
                <a:extLst>
                  <a:ext uri="{FF2B5EF4-FFF2-40B4-BE49-F238E27FC236}">
                    <a16:creationId xmlns:a16="http://schemas.microsoft.com/office/drawing/2014/main" id="{F5DBFA16-E60E-DB87-C54C-A3B4B1E78BFF}"/>
                  </a:ext>
                </a:extLst>
              </p:cNvPr>
              <p:cNvSpPr/>
              <p:nvPr/>
            </p:nvSpPr>
            <p:spPr>
              <a:xfrm>
                <a:off x="-12631" y="5221991"/>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SDCA</a:t>
                </a:r>
              </a:p>
              <a:p>
                <a:pPr marL="0" lvl="0" indent="0" algn="ctr" defTabSz="889000">
                  <a:lnSpc>
                    <a:spcPct val="90000"/>
                  </a:lnSpc>
                  <a:spcBef>
                    <a:spcPct val="0"/>
                  </a:spcBef>
                  <a:spcAft>
                    <a:spcPct val="35000"/>
                  </a:spcAft>
                  <a:buNone/>
                </a:pPr>
                <a:r>
                  <a:rPr lang="en-US" sz="1600" dirty="0">
                    <a:solidFill>
                      <a:schemeClr val="tx2"/>
                    </a:solidFill>
                  </a:rPr>
                  <a:t>[</a:t>
                </a:r>
                <a:r>
                  <a:rPr lang="en-US" altLang="zh-CN" sz="1600" dirty="0">
                    <a:solidFill>
                      <a:schemeClr val="tx2"/>
                    </a:solidFill>
                  </a:rPr>
                  <a:t>AAAI</a:t>
                </a:r>
                <a:r>
                  <a:rPr lang="en-US" sz="1600" dirty="0">
                    <a:solidFill>
                      <a:schemeClr val="tx2"/>
                    </a:solidFill>
                  </a:rPr>
                  <a:t>’14]</a:t>
                </a:r>
                <a:endParaRPr lang="en-US" sz="1600" kern="1200" dirty="0">
                  <a:solidFill>
                    <a:schemeClr val="tx2"/>
                  </a:solidFill>
                </a:endParaRPr>
              </a:p>
            </p:txBody>
          </p:sp>
        </p:grpSp>
        <p:grpSp>
          <p:nvGrpSpPr>
            <p:cNvPr id="59" name="Group 58">
              <a:extLst>
                <a:ext uri="{FF2B5EF4-FFF2-40B4-BE49-F238E27FC236}">
                  <a16:creationId xmlns:a16="http://schemas.microsoft.com/office/drawing/2014/main" id="{C27B3F8B-ABD5-027F-947E-57C2703E2907}"/>
                </a:ext>
              </a:extLst>
            </p:cNvPr>
            <p:cNvGrpSpPr/>
            <p:nvPr/>
          </p:nvGrpSpPr>
          <p:grpSpPr>
            <a:xfrm>
              <a:off x="2054646" y="5237149"/>
              <a:ext cx="1778458" cy="1068946"/>
              <a:chOff x="1101222" y="5213920"/>
              <a:chExt cx="1778458" cy="1068946"/>
            </a:xfrm>
          </p:grpSpPr>
          <p:sp>
            <p:nvSpPr>
              <p:cNvPr id="15" name="Oval 14">
                <a:extLst>
                  <a:ext uri="{FF2B5EF4-FFF2-40B4-BE49-F238E27FC236}">
                    <a16:creationId xmlns:a16="http://schemas.microsoft.com/office/drawing/2014/main" id="{208772C5-CFF4-CC9F-588D-50DAD3B17FBC}"/>
                  </a:ext>
                </a:extLst>
              </p:cNvPr>
              <p:cNvSpPr/>
              <p:nvPr/>
            </p:nvSpPr>
            <p:spPr>
              <a:xfrm>
                <a:off x="1788193" y="582566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5" name="Freeform 54">
                <a:extLst>
                  <a:ext uri="{FF2B5EF4-FFF2-40B4-BE49-F238E27FC236}">
                    <a16:creationId xmlns:a16="http://schemas.microsoft.com/office/drawing/2014/main" id="{A1EBE623-BEED-8BAB-84E6-DD99F4495CF4}"/>
                  </a:ext>
                </a:extLst>
              </p:cNvPr>
              <p:cNvSpPr/>
              <p:nvPr/>
            </p:nvSpPr>
            <p:spPr>
              <a:xfrm>
                <a:off x="1101222" y="5213920"/>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AdaOAM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a:t>
                </a:r>
                <a:r>
                  <a:rPr lang="en-US" altLang="zh-CN" sz="1600" dirty="0">
                    <a:solidFill>
                      <a:schemeClr val="tx2"/>
                    </a:solidFill>
                  </a:rPr>
                  <a:t>AAAI</a:t>
                </a:r>
                <a:r>
                  <a:rPr lang="en-US" sz="1600" dirty="0">
                    <a:solidFill>
                      <a:schemeClr val="tx2"/>
                    </a:solidFill>
                  </a:rPr>
                  <a:t>’15]</a:t>
                </a:r>
                <a:endParaRPr lang="en-US" sz="1600" kern="1200" dirty="0">
                  <a:solidFill>
                    <a:schemeClr val="tx2"/>
                  </a:solidFill>
                </a:endParaRPr>
              </a:p>
            </p:txBody>
          </p:sp>
        </p:grpSp>
        <p:grpSp>
          <p:nvGrpSpPr>
            <p:cNvPr id="71" name="Group 70">
              <a:extLst>
                <a:ext uri="{FF2B5EF4-FFF2-40B4-BE49-F238E27FC236}">
                  <a16:creationId xmlns:a16="http://schemas.microsoft.com/office/drawing/2014/main" id="{BC30435A-80F1-54D6-A696-72F8E98CD32B}"/>
                </a:ext>
              </a:extLst>
            </p:cNvPr>
            <p:cNvGrpSpPr/>
            <p:nvPr/>
          </p:nvGrpSpPr>
          <p:grpSpPr>
            <a:xfrm>
              <a:off x="3643265" y="5227354"/>
              <a:ext cx="1778458" cy="1068946"/>
              <a:chOff x="2322490" y="5213920"/>
              <a:chExt cx="1778458" cy="1068946"/>
            </a:xfrm>
          </p:grpSpPr>
          <p:sp>
            <p:nvSpPr>
              <p:cNvPr id="16" name="Oval 15">
                <a:extLst>
                  <a:ext uri="{FF2B5EF4-FFF2-40B4-BE49-F238E27FC236}">
                    <a16:creationId xmlns:a16="http://schemas.microsoft.com/office/drawing/2014/main" id="{29DCC938-07F8-96CA-E702-4D73C610435E}"/>
                  </a:ext>
                </a:extLst>
              </p:cNvPr>
              <p:cNvSpPr/>
              <p:nvPr/>
            </p:nvSpPr>
            <p:spPr>
              <a:xfrm>
                <a:off x="2995984" y="582566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6" name="Freeform 65">
                <a:extLst>
                  <a:ext uri="{FF2B5EF4-FFF2-40B4-BE49-F238E27FC236}">
                    <a16:creationId xmlns:a16="http://schemas.microsoft.com/office/drawing/2014/main" id="{917BEE9D-81E2-9BC7-C00A-B8D05F1DCF5C}"/>
                  </a:ext>
                </a:extLst>
              </p:cNvPr>
              <p:cNvSpPr/>
              <p:nvPr/>
            </p:nvSpPr>
            <p:spPr>
              <a:xfrm>
                <a:off x="2322490" y="5213920"/>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Kernel </a:t>
                </a:r>
                <a:r>
                  <a:rPr lang="en-US" sz="1600" dirty="0">
                    <a:solidFill>
                      <a:schemeClr val="tx2"/>
                    </a:solidFill>
                  </a:rPr>
                  <a:t>OAM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[ICDM’17]</a:t>
                </a:r>
                <a:endParaRPr lang="en-US" sz="1600" kern="1200" dirty="0">
                  <a:solidFill>
                    <a:schemeClr val="tx2"/>
                  </a:solidFill>
                </a:endParaRPr>
              </a:p>
            </p:txBody>
          </p:sp>
        </p:grpSp>
        <p:grpSp>
          <p:nvGrpSpPr>
            <p:cNvPr id="80" name="Group 79">
              <a:extLst>
                <a:ext uri="{FF2B5EF4-FFF2-40B4-BE49-F238E27FC236}">
                  <a16:creationId xmlns:a16="http://schemas.microsoft.com/office/drawing/2014/main" id="{610BBA33-CC3A-BA26-2AA3-CEB7C94FED69}"/>
                </a:ext>
              </a:extLst>
            </p:cNvPr>
            <p:cNvGrpSpPr/>
            <p:nvPr/>
          </p:nvGrpSpPr>
          <p:grpSpPr>
            <a:xfrm>
              <a:off x="5141696" y="5227354"/>
              <a:ext cx="1778458" cy="1081345"/>
              <a:chOff x="3432265" y="5200368"/>
              <a:chExt cx="1778458" cy="1081345"/>
            </a:xfrm>
          </p:grpSpPr>
          <p:sp>
            <p:nvSpPr>
              <p:cNvPr id="17" name="Oval 16">
                <a:extLst>
                  <a:ext uri="{FF2B5EF4-FFF2-40B4-BE49-F238E27FC236}">
                    <a16:creationId xmlns:a16="http://schemas.microsoft.com/office/drawing/2014/main" id="{D5DF6276-B583-DA98-E7BA-05653FFEB4F9}"/>
                  </a:ext>
                </a:extLst>
              </p:cNvPr>
              <p:cNvSpPr/>
              <p:nvPr/>
            </p:nvSpPr>
            <p:spPr>
              <a:xfrm>
                <a:off x="4131356" y="5824513"/>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3" name="Freeform 72">
                <a:extLst>
                  <a:ext uri="{FF2B5EF4-FFF2-40B4-BE49-F238E27FC236}">
                    <a16:creationId xmlns:a16="http://schemas.microsoft.com/office/drawing/2014/main" id="{22AC7FA8-8F52-4EFD-45C2-121ABAF517BA}"/>
                  </a:ext>
                </a:extLst>
              </p:cNvPr>
              <p:cNvSpPr/>
              <p:nvPr/>
            </p:nvSpPr>
            <p:spPr>
              <a:xfrm>
                <a:off x="3432265" y="520036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MKA</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[NeurIPS’17]</a:t>
                </a:r>
                <a:endParaRPr lang="en-US" sz="1600" kern="1200" dirty="0">
                  <a:solidFill>
                    <a:schemeClr val="tx2"/>
                  </a:solidFill>
                </a:endParaRPr>
              </a:p>
            </p:txBody>
          </p:sp>
        </p:grpSp>
        <p:grpSp>
          <p:nvGrpSpPr>
            <p:cNvPr id="75" name="Group 74">
              <a:extLst>
                <a:ext uri="{FF2B5EF4-FFF2-40B4-BE49-F238E27FC236}">
                  <a16:creationId xmlns:a16="http://schemas.microsoft.com/office/drawing/2014/main" id="{4FCAF412-AA6E-69ED-D556-64392F774FEA}"/>
                </a:ext>
              </a:extLst>
            </p:cNvPr>
            <p:cNvGrpSpPr/>
            <p:nvPr/>
          </p:nvGrpSpPr>
          <p:grpSpPr>
            <a:xfrm>
              <a:off x="6738369" y="5224070"/>
              <a:ext cx="1778458" cy="1080192"/>
              <a:chOff x="4799115" y="5200368"/>
              <a:chExt cx="1778458" cy="1080192"/>
            </a:xfrm>
          </p:grpSpPr>
          <p:sp>
            <p:nvSpPr>
              <p:cNvPr id="20" name="Oval 19">
                <a:extLst>
                  <a:ext uri="{FF2B5EF4-FFF2-40B4-BE49-F238E27FC236}">
                    <a16:creationId xmlns:a16="http://schemas.microsoft.com/office/drawing/2014/main" id="{3CBCE9D3-1927-ADF7-5C43-6C9000171DFE}"/>
                  </a:ext>
                </a:extLst>
              </p:cNvPr>
              <p:cNvSpPr/>
              <p:nvPr/>
            </p:nvSpPr>
            <p:spPr>
              <a:xfrm>
                <a:off x="5520596" y="5823360"/>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4" name="Freeform 73">
                <a:extLst>
                  <a:ext uri="{FF2B5EF4-FFF2-40B4-BE49-F238E27FC236}">
                    <a16:creationId xmlns:a16="http://schemas.microsoft.com/office/drawing/2014/main" id="{0FB478BA-21D9-4AB1-595F-57B96D392150}"/>
                  </a:ext>
                </a:extLst>
              </p:cNvPr>
              <p:cNvSpPr/>
              <p:nvPr/>
            </p:nvSpPr>
            <p:spPr>
              <a:xfrm>
                <a:off x="4799115" y="520036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CCM+SCM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[AISTATS’20]</a:t>
                </a:r>
                <a:endParaRPr lang="en-US" sz="1600" kern="1200" dirty="0">
                  <a:solidFill>
                    <a:schemeClr val="tx2"/>
                  </a:solidFill>
                </a:endParaRPr>
              </a:p>
            </p:txBody>
          </p:sp>
        </p:grpSp>
        <p:grpSp>
          <p:nvGrpSpPr>
            <p:cNvPr id="77" name="Group 76">
              <a:extLst>
                <a:ext uri="{FF2B5EF4-FFF2-40B4-BE49-F238E27FC236}">
                  <a16:creationId xmlns:a16="http://schemas.microsoft.com/office/drawing/2014/main" id="{BE03CB67-305C-E42A-6980-AA3AD448841E}"/>
                </a:ext>
              </a:extLst>
            </p:cNvPr>
            <p:cNvGrpSpPr/>
            <p:nvPr/>
          </p:nvGrpSpPr>
          <p:grpSpPr>
            <a:xfrm>
              <a:off x="8221852" y="5224562"/>
              <a:ext cx="1778458" cy="1073379"/>
              <a:chOff x="6122550" y="5201112"/>
              <a:chExt cx="1778458" cy="1073379"/>
            </a:xfrm>
          </p:grpSpPr>
          <p:sp>
            <p:nvSpPr>
              <p:cNvPr id="21" name="Oval 20">
                <a:extLst>
                  <a:ext uri="{FF2B5EF4-FFF2-40B4-BE49-F238E27FC236}">
                    <a16:creationId xmlns:a16="http://schemas.microsoft.com/office/drawing/2014/main" id="{D84D0B9E-AEA5-ED32-2656-61DBEF433A04}"/>
                  </a:ext>
                </a:extLst>
              </p:cNvPr>
              <p:cNvSpPr/>
              <p:nvPr/>
            </p:nvSpPr>
            <p:spPr>
              <a:xfrm>
                <a:off x="6805765" y="5817291"/>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6" name="Freeform 75">
                <a:extLst>
                  <a:ext uri="{FF2B5EF4-FFF2-40B4-BE49-F238E27FC236}">
                    <a16:creationId xmlns:a16="http://schemas.microsoft.com/office/drawing/2014/main" id="{8EAA0ADF-1645-963C-7DAB-85CF80397B63}"/>
                  </a:ext>
                </a:extLst>
              </p:cNvPr>
              <p:cNvSpPr/>
              <p:nvPr/>
            </p:nvSpPr>
            <p:spPr>
              <a:xfrm>
                <a:off x="6122550" y="5201112"/>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NPVAR</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[NeurIPS’20]</a:t>
                </a:r>
                <a:endParaRPr lang="en-US" sz="1600" kern="1200" dirty="0">
                  <a:solidFill>
                    <a:schemeClr val="tx2"/>
                  </a:solidFill>
                </a:endParaRPr>
              </a:p>
            </p:txBody>
          </p:sp>
        </p:grpSp>
        <p:grpSp>
          <p:nvGrpSpPr>
            <p:cNvPr id="79" name="Group 78">
              <a:extLst>
                <a:ext uri="{FF2B5EF4-FFF2-40B4-BE49-F238E27FC236}">
                  <a16:creationId xmlns:a16="http://schemas.microsoft.com/office/drawing/2014/main" id="{B89245A6-B635-DC38-1330-1C2F85690CA3}"/>
                </a:ext>
              </a:extLst>
            </p:cNvPr>
            <p:cNvGrpSpPr/>
            <p:nvPr/>
          </p:nvGrpSpPr>
          <p:grpSpPr>
            <a:xfrm>
              <a:off x="9840628" y="5213920"/>
              <a:ext cx="1778458" cy="1072452"/>
              <a:chOff x="7525702" y="5202613"/>
              <a:chExt cx="1778458" cy="1072452"/>
            </a:xfrm>
          </p:grpSpPr>
          <p:sp>
            <p:nvSpPr>
              <p:cNvPr id="33" name="Oval 32">
                <a:extLst>
                  <a:ext uri="{FF2B5EF4-FFF2-40B4-BE49-F238E27FC236}">
                    <a16:creationId xmlns:a16="http://schemas.microsoft.com/office/drawing/2014/main" id="{B925908D-02F5-EC44-D724-842F93643D9F}"/>
                  </a:ext>
                </a:extLst>
              </p:cNvPr>
              <p:cNvSpPr/>
              <p:nvPr/>
            </p:nvSpPr>
            <p:spPr>
              <a:xfrm>
                <a:off x="8195147" y="5817865"/>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8" name="Freeform 77">
                <a:extLst>
                  <a:ext uri="{FF2B5EF4-FFF2-40B4-BE49-F238E27FC236}">
                    <a16:creationId xmlns:a16="http://schemas.microsoft.com/office/drawing/2014/main" id="{E7555DA0-2C95-4552-0694-85381F1F654D}"/>
                  </a:ext>
                </a:extLst>
              </p:cNvPr>
              <p:cNvSpPr/>
              <p:nvPr/>
            </p:nvSpPr>
            <p:spPr>
              <a:xfrm>
                <a:off x="7525702" y="5202613"/>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Minimax</a:t>
                </a:r>
              </a:p>
              <a:p>
                <a:pPr marL="0" lvl="0" indent="0" algn="ctr" defTabSz="889000">
                  <a:lnSpc>
                    <a:spcPct val="90000"/>
                  </a:lnSpc>
                  <a:spcBef>
                    <a:spcPct val="0"/>
                  </a:spcBef>
                  <a:spcAft>
                    <a:spcPct val="35000"/>
                  </a:spcAft>
                  <a:buNone/>
                </a:pPr>
                <a:r>
                  <a:rPr lang="en-US" sz="1600" dirty="0">
                    <a:solidFill>
                      <a:schemeClr val="tx2"/>
                    </a:solidFill>
                  </a:rPr>
                  <a:t>[Biometrika’22]</a:t>
                </a:r>
                <a:endParaRPr lang="en-US" sz="1600" kern="1200" dirty="0">
                  <a:solidFill>
                    <a:schemeClr val="tx2"/>
                  </a:solidFill>
                </a:endParaRPr>
              </a:p>
            </p:txBody>
          </p:sp>
        </p:grpSp>
      </p:grpSp>
      <p:grpSp>
        <p:nvGrpSpPr>
          <p:cNvPr id="82" name="Group 81">
            <a:extLst>
              <a:ext uri="{FF2B5EF4-FFF2-40B4-BE49-F238E27FC236}">
                <a16:creationId xmlns:a16="http://schemas.microsoft.com/office/drawing/2014/main" id="{925AD3B1-0A5D-B232-12AA-77A9E0C6BFF4}"/>
              </a:ext>
            </a:extLst>
          </p:cNvPr>
          <p:cNvGrpSpPr/>
          <p:nvPr/>
        </p:nvGrpSpPr>
        <p:grpSpPr>
          <a:xfrm>
            <a:off x="8855074" y="1074"/>
            <a:ext cx="2777916" cy="1056461"/>
            <a:chOff x="884264" y="830783"/>
            <a:chExt cx="2777916" cy="1056461"/>
          </a:xfrm>
        </p:grpSpPr>
        <p:sp>
          <p:nvSpPr>
            <p:cNvPr id="83" name="Oval 82">
              <a:extLst>
                <a:ext uri="{FF2B5EF4-FFF2-40B4-BE49-F238E27FC236}">
                  <a16:creationId xmlns:a16="http://schemas.microsoft.com/office/drawing/2014/main" id="{8C0D252F-88FF-D7AD-3ED1-C48BC7B01175}"/>
                </a:ext>
              </a:extLst>
            </p:cNvPr>
            <p:cNvSpPr/>
            <p:nvPr/>
          </p:nvSpPr>
          <p:spPr>
            <a:xfrm>
              <a:off x="884265" y="883854"/>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4" name="Oval 83">
              <a:extLst>
                <a:ext uri="{FF2B5EF4-FFF2-40B4-BE49-F238E27FC236}">
                  <a16:creationId xmlns:a16="http://schemas.microsoft.com/office/drawing/2014/main" id="{C8D6E2E7-62B7-279E-2158-8F9F69D95B98}"/>
                </a:ext>
              </a:extLst>
            </p:cNvPr>
            <p:cNvSpPr/>
            <p:nvPr/>
          </p:nvSpPr>
          <p:spPr>
            <a:xfrm>
              <a:off x="884264" y="1397573"/>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85" name="Freeform 84">
              <a:extLst>
                <a:ext uri="{FF2B5EF4-FFF2-40B4-BE49-F238E27FC236}">
                  <a16:creationId xmlns:a16="http://schemas.microsoft.com/office/drawing/2014/main" id="{B7AE45A7-C771-5A04-16EC-2264A2EC3DB6}"/>
                </a:ext>
              </a:extLst>
            </p:cNvPr>
            <p:cNvSpPr/>
            <p:nvPr/>
          </p:nvSpPr>
          <p:spPr>
            <a:xfrm>
              <a:off x="1243336" y="830783"/>
              <a:ext cx="2418844"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1600" kern="1200" dirty="0">
                  <a:solidFill>
                    <a:schemeClr val="tx2"/>
                  </a:solidFill>
                </a:rPr>
                <a:t>First-authored </a:t>
              </a:r>
              <a:r>
                <a:rPr lang="en-US" altLang="zh-CN" sz="1600" kern="1200" dirty="0">
                  <a:solidFill>
                    <a:schemeClr val="tx2"/>
                  </a:solidFill>
                </a:rPr>
                <a:t>P</a:t>
              </a:r>
              <a:r>
                <a:rPr lang="en-US" sz="1600" kern="1200" dirty="0">
                  <a:solidFill>
                    <a:schemeClr val="tx2"/>
                  </a:solidFill>
                </a:rPr>
                <a:t>apers</a:t>
              </a:r>
            </a:p>
          </p:txBody>
        </p:sp>
        <p:sp>
          <p:nvSpPr>
            <p:cNvPr id="86" name="Freeform 85">
              <a:extLst>
                <a:ext uri="{FF2B5EF4-FFF2-40B4-BE49-F238E27FC236}">
                  <a16:creationId xmlns:a16="http://schemas.microsoft.com/office/drawing/2014/main" id="{17A56F3B-3F06-C45E-4A32-87FA78F87BD1}"/>
                </a:ext>
              </a:extLst>
            </p:cNvPr>
            <p:cNvSpPr/>
            <p:nvPr/>
          </p:nvSpPr>
          <p:spPr>
            <a:xfrm>
              <a:off x="1243336" y="1319735"/>
              <a:ext cx="2418844"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1600" kern="1200" dirty="0">
                  <a:solidFill>
                    <a:schemeClr val="tx2"/>
                  </a:solidFill>
                </a:rPr>
                <a:t>Co-authored </a:t>
              </a:r>
              <a:r>
                <a:rPr lang="en-US" altLang="zh-CN" sz="1600" kern="1200" dirty="0">
                  <a:solidFill>
                    <a:schemeClr val="tx2"/>
                  </a:solidFill>
                </a:rPr>
                <a:t>P</a:t>
              </a:r>
              <a:r>
                <a:rPr lang="en-US" sz="1600" kern="1200" dirty="0">
                  <a:solidFill>
                    <a:schemeClr val="tx2"/>
                  </a:solidFill>
                </a:rPr>
                <a:t>apers</a:t>
              </a:r>
            </a:p>
          </p:txBody>
        </p:sp>
      </p:grpSp>
      <p:sp>
        <p:nvSpPr>
          <p:cNvPr id="42" name="Freeform 41">
            <a:extLst>
              <a:ext uri="{FF2B5EF4-FFF2-40B4-BE49-F238E27FC236}">
                <a16:creationId xmlns:a16="http://schemas.microsoft.com/office/drawing/2014/main" id="{E05EA485-F205-3A6E-5CD7-B766F2A831F5}"/>
              </a:ext>
            </a:extLst>
          </p:cNvPr>
          <p:cNvSpPr/>
          <p:nvPr/>
        </p:nvSpPr>
        <p:spPr>
          <a:xfrm>
            <a:off x="4823929" y="679029"/>
            <a:ext cx="2635920"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Multi-phase Sampling</a:t>
            </a:r>
          </a:p>
          <a:p>
            <a:pPr marL="0" lvl="0" indent="0" algn="ctr" defTabSz="889000">
              <a:lnSpc>
                <a:spcPct val="90000"/>
              </a:lnSpc>
              <a:spcBef>
                <a:spcPct val="0"/>
              </a:spcBef>
              <a:spcAft>
                <a:spcPct val="35000"/>
              </a:spcAft>
              <a:buNone/>
            </a:pPr>
            <a:r>
              <a:rPr lang="en-US" sz="1600" dirty="0">
                <a:solidFill>
                  <a:schemeClr val="tx2"/>
                </a:solidFill>
              </a:rPr>
              <a:t>[ISCA’19]</a:t>
            </a:r>
            <a:endParaRPr lang="en-US" sz="1600" kern="1200" dirty="0">
              <a:solidFill>
                <a:schemeClr val="tx2"/>
              </a:solidFill>
            </a:endParaRPr>
          </a:p>
        </p:txBody>
      </p:sp>
    </p:spTree>
    <p:extLst>
      <p:ext uri="{BB962C8B-B14F-4D97-AF65-F5344CB8AC3E}">
        <p14:creationId xmlns:p14="http://schemas.microsoft.com/office/powerpoint/2010/main" val="325910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802213-2028-FE65-1DE3-F0CD9DDE6750}"/>
              </a:ext>
            </a:extLst>
          </p:cNvPr>
          <p:cNvSpPr>
            <a:spLocks noGrp="1"/>
          </p:cNvSpPr>
          <p:nvPr>
            <p:ph type="sldNum" sz="quarter" idx="12"/>
          </p:nvPr>
        </p:nvSpPr>
        <p:spPr>
          <a:xfrm>
            <a:off x="8013914" y="6380437"/>
            <a:ext cx="2743200" cy="365125"/>
          </a:xfrm>
        </p:spPr>
        <p:txBody>
          <a:bodyPr/>
          <a:lstStyle/>
          <a:p>
            <a:fld id="{E19705F5-30C7-4043-8814-377DC0E18AF3}" type="slidenum">
              <a:rPr lang="en-US" smtClean="0">
                <a:solidFill>
                  <a:schemeClr val="tx2"/>
                </a:solidFill>
              </a:rPr>
              <a:t>12</a:t>
            </a:fld>
            <a:endParaRPr lang="en-US">
              <a:solidFill>
                <a:schemeClr val="tx2"/>
              </a:solidFill>
            </a:endParaRPr>
          </a:p>
        </p:txBody>
      </p:sp>
      <p:sp>
        <p:nvSpPr>
          <p:cNvPr id="62" name="Title 1">
            <a:extLst>
              <a:ext uri="{FF2B5EF4-FFF2-40B4-BE49-F238E27FC236}">
                <a16:creationId xmlns:a16="http://schemas.microsoft.com/office/drawing/2014/main" id="{1C864F28-7559-C07C-016D-8285E0C9E959}"/>
              </a:ext>
            </a:extLst>
          </p:cNvPr>
          <p:cNvSpPr txBox="1">
            <a:spLocks/>
          </p:cNvSpPr>
          <p:nvPr/>
        </p:nvSpPr>
        <p:spPr>
          <a:xfrm>
            <a:off x="133803" y="137536"/>
            <a:ext cx="10216535"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4800" dirty="0">
                <a:solidFill>
                  <a:schemeClr val="tx2"/>
                </a:solidFill>
              </a:rPr>
              <a:t>My</a:t>
            </a:r>
            <a:r>
              <a:rPr lang="zh-CN" altLang="en-US" sz="4800" dirty="0">
                <a:solidFill>
                  <a:schemeClr val="tx2"/>
                </a:solidFill>
              </a:rPr>
              <a:t> </a:t>
            </a:r>
            <a:r>
              <a:rPr lang="en-US" altLang="zh-CN" sz="4800" dirty="0">
                <a:solidFill>
                  <a:schemeClr val="tx2"/>
                </a:solidFill>
              </a:rPr>
              <a:t>Research</a:t>
            </a:r>
            <a:endParaRPr lang="en-US" sz="4800" dirty="0">
              <a:solidFill>
                <a:schemeClr val="tx2"/>
              </a:solidFill>
            </a:endParaRPr>
          </a:p>
        </p:txBody>
      </p:sp>
      <p:grpSp>
        <p:nvGrpSpPr>
          <p:cNvPr id="9" name="Group 8">
            <a:extLst>
              <a:ext uri="{FF2B5EF4-FFF2-40B4-BE49-F238E27FC236}">
                <a16:creationId xmlns:a16="http://schemas.microsoft.com/office/drawing/2014/main" id="{93FE5EF8-8F2B-E5F2-5CE9-A3FE2787C0F3}"/>
              </a:ext>
            </a:extLst>
          </p:cNvPr>
          <p:cNvGrpSpPr/>
          <p:nvPr/>
        </p:nvGrpSpPr>
        <p:grpSpPr>
          <a:xfrm>
            <a:off x="238975" y="679029"/>
            <a:ext cx="11672677" cy="4581270"/>
            <a:chOff x="-3209" y="1143318"/>
            <a:chExt cx="11672677" cy="4581270"/>
          </a:xfrm>
        </p:grpSpPr>
        <p:sp>
          <p:nvSpPr>
            <p:cNvPr id="18" name="Notched Right Arrow 17">
              <a:extLst>
                <a:ext uri="{FF2B5EF4-FFF2-40B4-BE49-F238E27FC236}">
                  <a16:creationId xmlns:a16="http://schemas.microsoft.com/office/drawing/2014/main" id="{6029C936-1FA1-8DE4-406F-23C9D255FD62}"/>
                </a:ext>
              </a:extLst>
            </p:cNvPr>
            <p:cNvSpPr/>
            <p:nvPr/>
          </p:nvSpPr>
          <p:spPr>
            <a:xfrm>
              <a:off x="3554188" y="1425674"/>
              <a:ext cx="4166417"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19" name="Rectangle 18">
              <a:extLst>
                <a:ext uri="{FF2B5EF4-FFF2-40B4-BE49-F238E27FC236}">
                  <a16:creationId xmlns:a16="http://schemas.microsoft.com/office/drawing/2014/main" id="{FF014C9E-5F0D-D69F-FF73-C14ED642FAA0}"/>
                </a:ext>
              </a:extLst>
            </p:cNvPr>
            <p:cNvSpPr/>
            <p:nvPr/>
          </p:nvSpPr>
          <p:spPr>
            <a:xfrm rot="19669927">
              <a:off x="1759366" y="2218997"/>
              <a:ext cx="2115741"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5" name="Notched Right Arrow 4">
              <a:extLst>
                <a:ext uri="{FF2B5EF4-FFF2-40B4-BE49-F238E27FC236}">
                  <a16:creationId xmlns:a16="http://schemas.microsoft.com/office/drawing/2014/main" id="{EBDAB865-A08F-EFA4-522C-FE021A55DD40}"/>
                </a:ext>
              </a:extLst>
            </p:cNvPr>
            <p:cNvSpPr/>
            <p:nvPr/>
          </p:nvSpPr>
          <p:spPr>
            <a:xfrm>
              <a:off x="-3209" y="2492390"/>
              <a:ext cx="11672677" cy="1097280"/>
            </a:xfrm>
            <a:prstGeom prst="notched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22" name="Group 21">
              <a:extLst>
                <a:ext uri="{FF2B5EF4-FFF2-40B4-BE49-F238E27FC236}">
                  <a16:creationId xmlns:a16="http://schemas.microsoft.com/office/drawing/2014/main" id="{9D7D912A-1501-2650-73CE-B3DA9AFED55E}"/>
                </a:ext>
              </a:extLst>
            </p:cNvPr>
            <p:cNvGrpSpPr/>
            <p:nvPr/>
          </p:nvGrpSpPr>
          <p:grpSpPr>
            <a:xfrm>
              <a:off x="6927094" y="2202622"/>
              <a:ext cx="1587022" cy="1066199"/>
              <a:chOff x="4005408" y="1985317"/>
              <a:chExt cx="1587022" cy="1066199"/>
            </a:xfrm>
          </p:grpSpPr>
          <p:sp>
            <p:nvSpPr>
              <p:cNvPr id="6" name="Freeform 5">
                <a:extLst>
                  <a:ext uri="{FF2B5EF4-FFF2-40B4-BE49-F238E27FC236}">
                    <a16:creationId xmlns:a16="http://schemas.microsoft.com/office/drawing/2014/main" id="{9E5D0748-83A1-D166-9D00-F3600F0AEA93}"/>
                  </a:ext>
                </a:extLst>
              </p:cNvPr>
              <p:cNvSpPr/>
              <p:nvPr/>
            </p:nvSpPr>
            <p:spPr>
              <a:xfrm>
                <a:off x="4005408" y="1985317"/>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b="1" kern="1200" dirty="0">
                    <a:solidFill>
                      <a:schemeClr val="tx2"/>
                    </a:solidFill>
                  </a:rPr>
                  <a:t>NURD</a:t>
                </a:r>
              </a:p>
              <a:p>
                <a:pPr marL="0" lvl="0" indent="0" algn="ctr" defTabSz="889000">
                  <a:lnSpc>
                    <a:spcPct val="90000"/>
                  </a:lnSpc>
                  <a:spcBef>
                    <a:spcPct val="0"/>
                  </a:spcBef>
                  <a:spcAft>
                    <a:spcPct val="35000"/>
                  </a:spcAft>
                  <a:buNone/>
                </a:pPr>
                <a:r>
                  <a:rPr lang="en-US" sz="1600" b="1" dirty="0">
                    <a:solidFill>
                      <a:schemeClr val="tx2"/>
                    </a:solidFill>
                  </a:rPr>
                  <a:t>[MLSys’22]</a:t>
                </a:r>
                <a:endParaRPr lang="en-US" sz="1600" b="1" kern="1200" dirty="0">
                  <a:solidFill>
                    <a:schemeClr val="tx2"/>
                  </a:solidFill>
                </a:endParaRPr>
              </a:p>
            </p:txBody>
          </p:sp>
          <p:sp>
            <p:nvSpPr>
              <p:cNvPr id="7" name="Oval 6">
                <a:extLst>
                  <a:ext uri="{FF2B5EF4-FFF2-40B4-BE49-F238E27FC236}">
                    <a16:creationId xmlns:a16="http://schemas.microsoft.com/office/drawing/2014/main" id="{380AF3F7-B930-2319-46A6-1E896D13A7A5}"/>
                  </a:ext>
                </a:extLst>
              </p:cNvPr>
              <p:cNvSpPr/>
              <p:nvPr/>
            </p:nvSpPr>
            <p:spPr>
              <a:xfrm>
                <a:off x="4593423" y="2594316"/>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8" name="Freeform 7">
              <a:extLst>
                <a:ext uri="{FF2B5EF4-FFF2-40B4-BE49-F238E27FC236}">
                  <a16:creationId xmlns:a16="http://schemas.microsoft.com/office/drawing/2014/main" id="{F2CB8D89-A3CB-5130-D18D-FB1397DE4499}"/>
                </a:ext>
              </a:extLst>
            </p:cNvPr>
            <p:cNvSpPr/>
            <p:nvPr/>
          </p:nvSpPr>
          <p:spPr>
            <a:xfrm>
              <a:off x="4114800" y="2847137"/>
              <a:ext cx="2008640"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b="1" kern="1200" dirty="0">
                  <a:solidFill>
                    <a:schemeClr val="tx2"/>
                  </a:solidFill>
                </a:rPr>
                <a:t>Performance</a:t>
              </a:r>
            </a:p>
          </p:txBody>
        </p:sp>
        <p:sp>
          <p:nvSpPr>
            <p:cNvPr id="12" name="Freeform 11">
              <a:extLst>
                <a:ext uri="{FF2B5EF4-FFF2-40B4-BE49-F238E27FC236}">
                  <a16:creationId xmlns:a16="http://schemas.microsoft.com/office/drawing/2014/main" id="{D526AEEA-9D74-95A4-26BF-FC30A852735D}"/>
                </a:ext>
              </a:extLst>
            </p:cNvPr>
            <p:cNvSpPr/>
            <p:nvPr/>
          </p:nvSpPr>
          <p:spPr>
            <a:xfrm>
              <a:off x="6490662" y="3082180"/>
              <a:ext cx="1587022" cy="786384"/>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endParaRPr lang="en-US" sz="2800" kern="1200">
                <a:solidFill>
                  <a:schemeClr val="tx2"/>
                </a:solidFill>
              </a:endParaRPr>
            </a:p>
          </p:txBody>
        </p:sp>
        <p:sp>
          <p:nvSpPr>
            <p:cNvPr id="14" name="Freeform 13">
              <a:extLst>
                <a:ext uri="{FF2B5EF4-FFF2-40B4-BE49-F238E27FC236}">
                  <a16:creationId xmlns:a16="http://schemas.microsoft.com/office/drawing/2014/main" id="{D318242D-A455-0865-35A4-BF7022B5E0C4}"/>
                </a:ext>
              </a:extLst>
            </p:cNvPr>
            <p:cNvSpPr/>
            <p:nvPr/>
          </p:nvSpPr>
          <p:spPr>
            <a:xfrm>
              <a:off x="8157036" y="1902604"/>
              <a:ext cx="1587022" cy="786384"/>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136" tIns="199136" rIns="199136" bIns="199136" numCol="1" spcCol="1270" anchor="b" anchorCtr="0">
              <a:noAutofit/>
            </a:bodyPr>
            <a:lstStyle/>
            <a:p>
              <a:pPr marL="0" lvl="0" indent="0" algn="ctr" defTabSz="1244600">
                <a:lnSpc>
                  <a:spcPct val="90000"/>
                </a:lnSpc>
                <a:spcBef>
                  <a:spcPct val="0"/>
                </a:spcBef>
                <a:spcAft>
                  <a:spcPct val="35000"/>
                </a:spcAft>
                <a:buNone/>
              </a:pPr>
              <a:endParaRPr lang="en-US" sz="2800" kern="1200">
                <a:solidFill>
                  <a:schemeClr val="tx2"/>
                </a:solidFill>
              </a:endParaRPr>
            </a:p>
          </p:txBody>
        </p:sp>
        <p:grpSp>
          <p:nvGrpSpPr>
            <p:cNvPr id="23" name="Group 22">
              <a:extLst>
                <a:ext uri="{FF2B5EF4-FFF2-40B4-BE49-F238E27FC236}">
                  <a16:creationId xmlns:a16="http://schemas.microsoft.com/office/drawing/2014/main" id="{00AF6956-6B5A-85D3-650C-7F5BEB076F99}"/>
                </a:ext>
              </a:extLst>
            </p:cNvPr>
            <p:cNvGrpSpPr/>
            <p:nvPr/>
          </p:nvGrpSpPr>
          <p:grpSpPr>
            <a:xfrm>
              <a:off x="9694162" y="2194390"/>
              <a:ext cx="1587022" cy="1066199"/>
              <a:chOff x="4005408" y="1985317"/>
              <a:chExt cx="1587022" cy="1066199"/>
            </a:xfrm>
          </p:grpSpPr>
          <p:sp>
            <p:nvSpPr>
              <p:cNvPr id="24" name="Freeform 23">
                <a:extLst>
                  <a:ext uri="{FF2B5EF4-FFF2-40B4-BE49-F238E27FC236}">
                    <a16:creationId xmlns:a16="http://schemas.microsoft.com/office/drawing/2014/main" id="{FCB1BAF3-5CC3-91D2-3FD6-A96AD5AF1990}"/>
                  </a:ext>
                </a:extLst>
              </p:cNvPr>
              <p:cNvSpPr/>
              <p:nvPr/>
            </p:nvSpPr>
            <p:spPr>
              <a:xfrm>
                <a:off x="4005408" y="1985317"/>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CAFQA</a:t>
                </a:r>
              </a:p>
              <a:p>
                <a:pPr marL="0" lvl="0" indent="0" algn="ctr" defTabSz="889000">
                  <a:lnSpc>
                    <a:spcPct val="90000"/>
                  </a:lnSpc>
                  <a:spcBef>
                    <a:spcPct val="0"/>
                  </a:spcBef>
                  <a:spcAft>
                    <a:spcPct val="35000"/>
                  </a:spcAft>
                  <a:buNone/>
                </a:pPr>
                <a:r>
                  <a:rPr lang="en-US" sz="1600" dirty="0">
                    <a:solidFill>
                      <a:schemeClr val="tx2"/>
                    </a:solidFill>
                  </a:rPr>
                  <a:t>[ASPLOS’23]</a:t>
                </a:r>
                <a:endParaRPr lang="en-US" sz="1600" kern="1200" dirty="0">
                  <a:solidFill>
                    <a:schemeClr val="tx2"/>
                  </a:solidFill>
                </a:endParaRPr>
              </a:p>
            </p:txBody>
          </p:sp>
          <p:sp>
            <p:nvSpPr>
              <p:cNvPr id="25" name="Oval 24">
                <a:extLst>
                  <a:ext uri="{FF2B5EF4-FFF2-40B4-BE49-F238E27FC236}">
                    <a16:creationId xmlns:a16="http://schemas.microsoft.com/office/drawing/2014/main" id="{5C98FEFE-826E-4129-F773-0514C7BE770D}"/>
                  </a:ext>
                </a:extLst>
              </p:cNvPr>
              <p:cNvSpPr/>
              <p:nvPr/>
            </p:nvSpPr>
            <p:spPr>
              <a:xfrm>
                <a:off x="4593423" y="2594316"/>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nvGrpSpPr>
            <p:cNvPr id="26" name="Group 25">
              <a:extLst>
                <a:ext uri="{FF2B5EF4-FFF2-40B4-BE49-F238E27FC236}">
                  <a16:creationId xmlns:a16="http://schemas.microsoft.com/office/drawing/2014/main" id="{75C6D5E7-D753-D909-A84A-073CF49F1BF5}"/>
                </a:ext>
              </a:extLst>
            </p:cNvPr>
            <p:cNvGrpSpPr/>
            <p:nvPr/>
          </p:nvGrpSpPr>
          <p:grpSpPr>
            <a:xfrm>
              <a:off x="5043275" y="2217415"/>
              <a:ext cx="2299142" cy="1054373"/>
              <a:chOff x="3584348" y="1997143"/>
              <a:chExt cx="2299142" cy="1054373"/>
            </a:xfrm>
          </p:grpSpPr>
          <p:sp>
            <p:nvSpPr>
              <p:cNvPr id="27" name="Freeform 26">
                <a:extLst>
                  <a:ext uri="{FF2B5EF4-FFF2-40B4-BE49-F238E27FC236}">
                    <a16:creationId xmlns:a16="http://schemas.microsoft.com/office/drawing/2014/main" id="{AAD0EDD3-0374-60E7-6212-1CAD76D5D9F2}"/>
                  </a:ext>
                </a:extLst>
              </p:cNvPr>
              <p:cNvSpPr/>
              <p:nvPr/>
            </p:nvSpPr>
            <p:spPr>
              <a:xfrm>
                <a:off x="3584348" y="1997143"/>
                <a:ext cx="229914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Neural Surrogates</a:t>
                </a:r>
              </a:p>
              <a:p>
                <a:pPr marL="0" lvl="0" indent="0" algn="ctr" defTabSz="889000">
                  <a:lnSpc>
                    <a:spcPct val="90000"/>
                  </a:lnSpc>
                  <a:spcBef>
                    <a:spcPct val="0"/>
                  </a:spcBef>
                  <a:spcAft>
                    <a:spcPct val="35000"/>
                  </a:spcAft>
                  <a:buNone/>
                </a:pPr>
                <a:r>
                  <a:rPr lang="en-US" sz="1600" dirty="0">
                    <a:solidFill>
                      <a:schemeClr val="tx2"/>
                    </a:solidFill>
                  </a:rPr>
                  <a:t>[Onward’21]</a:t>
                </a:r>
                <a:endParaRPr lang="en-US" sz="1600" kern="1200" dirty="0">
                  <a:solidFill>
                    <a:schemeClr val="tx2"/>
                  </a:solidFill>
                </a:endParaRPr>
              </a:p>
            </p:txBody>
          </p:sp>
          <p:sp>
            <p:nvSpPr>
              <p:cNvPr id="28" name="Oval 27">
                <a:extLst>
                  <a:ext uri="{FF2B5EF4-FFF2-40B4-BE49-F238E27FC236}">
                    <a16:creationId xmlns:a16="http://schemas.microsoft.com/office/drawing/2014/main" id="{333E4267-1823-2C56-A7E7-5C0BF4DE52C1}"/>
                  </a:ext>
                </a:extLst>
              </p:cNvPr>
              <p:cNvSpPr/>
              <p:nvPr/>
            </p:nvSpPr>
            <p:spPr>
              <a:xfrm>
                <a:off x="4593423" y="2594316"/>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29" name="Freeform 28">
              <a:extLst>
                <a:ext uri="{FF2B5EF4-FFF2-40B4-BE49-F238E27FC236}">
                  <a16:creationId xmlns:a16="http://schemas.microsoft.com/office/drawing/2014/main" id="{DA378F55-7DC4-7979-F6CD-3FABC67EAA14}"/>
                </a:ext>
              </a:extLst>
            </p:cNvPr>
            <p:cNvSpPr/>
            <p:nvPr/>
          </p:nvSpPr>
          <p:spPr>
            <a:xfrm>
              <a:off x="4111963" y="1739962"/>
              <a:ext cx="1222248"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b="1" kern="1200" dirty="0">
                  <a:solidFill>
                    <a:schemeClr val="tx2"/>
                  </a:solidFill>
                </a:rPr>
                <a:t>Energy</a:t>
              </a:r>
            </a:p>
          </p:txBody>
        </p:sp>
        <p:grpSp>
          <p:nvGrpSpPr>
            <p:cNvPr id="30" name="Group 29">
              <a:extLst>
                <a:ext uri="{FF2B5EF4-FFF2-40B4-BE49-F238E27FC236}">
                  <a16:creationId xmlns:a16="http://schemas.microsoft.com/office/drawing/2014/main" id="{6E14AD3B-9F7A-719B-5D70-5B06076F06F5}"/>
                </a:ext>
              </a:extLst>
            </p:cNvPr>
            <p:cNvGrpSpPr/>
            <p:nvPr/>
          </p:nvGrpSpPr>
          <p:grpSpPr>
            <a:xfrm>
              <a:off x="4581745" y="1143318"/>
              <a:ext cx="2635920" cy="1060083"/>
              <a:chOff x="3683440" y="2026945"/>
              <a:chExt cx="2635920" cy="1060083"/>
            </a:xfrm>
          </p:grpSpPr>
          <p:sp>
            <p:nvSpPr>
              <p:cNvPr id="31" name="Freeform 30">
                <a:extLst>
                  <a:ext uri="{FF2B5EF4-FFF2-40B4-BE49-F238E27FC236}">
                    <a16:creationId xmlns:a16="http://schemas.microsoft.com/office/drawing/2014/main" id="{F202465D-B066-5DC5-9A4B-7746E0215B70}"/>
                  </a:ext>
                </a:extLst>
              </p:cNvPr>
              <p:cNvSpPr/>
              <p:nvPr/>
            </p:nvSpPr>
            <p:spPr>
              <a:xfrm>
                <a:off x="3683440" y="2026945"/>
                <a:ext cx="2635920"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b="1" kern="1200" dirty="0">
                    <a:solidFill>
                      <a:schemeClr val="tx2"/>
                    </a:solidFill>
                  </a:rPr>
                  <a:t>Multi-phase Sampling</a:t>
                </a:r>
              </a:p>
              <a:p>
                <a:pPr marL="0" lvl="0" indent="0" algn="ctr" defTabSz="889000">
                  <a:lnSpc>
                    <a:spcPct val="90000"/>
                  </a:lnSpc>
                  <a:spcBef>
                    <a:spcPct val="0"/>
                  </a:spcBef>
                  <a:spcAft>
                    <a:spcPct val="35000"/>
                  </a:spcAft>
                  <a:buNone/>
                </a:pPr>
                <a:r>
                  <a:rPr lang="en-US" sz="1600" b="1" dirty="0">
                    <a:solidFill>
                      <a:schemeClr val="tx2"/>
                    </a:solidFill>
                  </a:rPr>
                  <a:t>[ISCA’19]</a:t>
                </a:r>
                <a:endParaRPr lang="en-US" sz="1600" b="1" kern="1200" dirty="0">
                  <a:solidFill>
                    <a:schemeClr val="tx2"/>
                  </a:solidFill>
                </a:endParaRPr>
              </a:p>
            </p:txBody>
          </p:sp>
          <p:sp>
            <p:nvSpPr>
              <p:cNvPr id="32" name="Oval 31">
                <a:extLst>
                  <a:ext uri="{FF2B5EF4-FFF2-40B4-BE49-F238E27FC236}">
                    <a16:creationId xmlns:a16="http://schemas.microsoft.com/office/drawing/2014/main" id="{5C9F761D-7D15-E401-23C7-2799D1349AC1}"/>
                  </a:ext>
                </a:extLst>
              </p:cNvPr>
              <p:cNvSpPr/>
              <p:nvPr/>
            </p:nvSpPr>
            <p:spPr>
              <a:xfrm>
                <a:off x="4835142" y="2629828"/>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grpSp>
        <p:grpSp>
          <p:nvGrpSpPr>
            <p:cNvPr id="41" name="Group 40">
              <a:extLst>
                <a:ext uri="{FF2B5EF4-FFF2-40B4-BE49-F238E27FC236}">
                  <a16:creationId xmlns:a16="http://schemas.microsoft.com/office/drawing/2014/main" id="{6FFAF56F-DFAB-8E99-B8D8-E3EED3A7AAEF}"/>
                </a:ext>
              </a:extLst>
            </p:cNvPr>
            <p:cNvGrpSpPr/>
            <p:nvPr/>
          </p:nvGrpSpPr>
          <p:grpSpPr>
            <a:xfrm>
              <a:off x="1775709" y="3213189"/>
              <a:ext cx="6883163" cy="1384375"/>
              <a:chOff x="1727437" y="3133699"/>
              <a:chExt cx="6883163" cy="1384375"/>
            </a:xfrm>
          </p:grpSpPr>
          <p:sp>
            <p:nvSpPr>
              <p:cNvPr id="34" name="Notched Right Arrow 17">
                <a:extLst>
                  <a:ext uri="{FF2B5EF4-FFF2-40B4-BE49-F238E27FC236}">
                    <a16:creationId xmlns:a16="http://schemas.microsoft.com/office/drawing/2014/main" id="{A297C175-B586-0F6F-CD41-C471255DFF71}"/>
                  </a:ext>
                </a:extLst>
              </p:cNvPr>
              <p:cNvSpPr/>
              <p:nvPr/>
            </p:nvSpPr>
            <p:spPr>
              <a:xfrm>
                <a:off x="3956182" y="3420794"/>
                <a:ext cx="4654418"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35" name="Rectangle 34">
                <a:extLst>
                  <a:ext uri="{FF2B5EF4-FFF2-40B4-BE49-F238E27FC236}">
                    <a16:creationId xmlns:a16="http://schemas.microsoft.com/office/drawing/2014/main" id="{C9DBD670-61D0-BB35-0F34-42CAD74085B5}"/>
                  </a:ext>
                </a:extLst>
              </p:cNvPr>
              <p:cNvSpPr/>
              <p:nvPr/>
            </p:nvSpPr>
            <p:spPr>
              <a:xfrm rot="1695908">
                <a:off x="1727437" y="3133699"/>
                <a:ext cx="2506606"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grpSp>
        <p:sp>
          <p:nvSpPr>
            <p:cNvPr id="36" name="Freeform 35">
              <a:extLst>
                <a:ext uri="{FF2B5EF4-FFF2-40B4-BE49-F238E27FC236}">
                  <a16:creationId xmlns:a16="http://schemas.microsoft.com/office/drawing/2014/main" id="{46DC8362-C6A1-F316-2838-1EAF29548406}"/>
                </a:ext>
              </a:extLst>
            </p:cNvPr>
            <p:cNvSpPr/>
            <p:nvPr/>
          </p:nvSpPr>
          <p:spPr>
            <a:xfrm>
              <a:off x="4118872" y="3841600"/>
              <a:ext cx="2238232"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kern="1200" dirty="0">
                  <a:solidFill>
                    <a:schemeClr val="tx2"/>
                  </a:solidFill>
                </a:rPr>
                <a:t>Interpretability</a:t>
              </a:r>
            </a:p>
          </p:txBody>
        </p:sp>
        <p:grpSp>
          <p:nvGrpSpPr>
            <p:cNvPr id="37" name="Group 36">
              <a:extLst>
                <a:ext uri="{FF2B5EF4-FFF2-40B4-BE49-F238E27FC236}">
                  <a16:creationId xmlns:a16="http://schemas.microsoft.com/office/drawing/2014/main" id="{225082AD-ED49-8193-F204-33D0836A8214}"/>
                </a:ext>
              </a:extLst>
            </p:cNvPr>
            <p:cNvGrpSpPr/>
            <p:nvPr/>
          </p:nvGrpSpPr>
          <p:grpSpPr>
            <a:xfrm>
              <a:off x="6001894" y="3260589"/>
              <a:ext cx="1778458" cy="1014984"/>
              <a:chOff x="4119550" y="1870238"/>
              <a:chExt cx="1778458" cy="1014984"/>
            </a:xfrm>
          </p:grpSpPr>
          <p:sp>
            <p:nvSpPr>
              <p:cNvPr id="38" name="Freeform 37">
                <a:extLst>
                  <a:ext uri="{FF2B5EF4-FFF2-40B4-BE49-F238E27FC236}">
                    <a16:creationId xmlns:a16="http://schemas.microsoft.com/office/drawing/2014/main" id="{36C78655-CEB2-408D-F5DC-F713C424DFCE}"/>
                  </a:ext>
                </a:extLst>
              </p:cNvPr>
              <p:cNvSpPr/>
              <p:nvPr/>
            </p:nvSpPr>
            <p:spPr>
              <a:xfrm>
                <a:off x="4119550" y="187023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GIL+</a:t>
                </a:r>
              </a:p>
              <a:p>
                <a:pPr marL="0" lvl="0" indent="0" algn="ctr" defTabSz="889000">
                  <a:lnSpc>
                    <a:spcPct val="90000"/>
                  </a:lnSpc>
                  <a:spcBef>
                    <a:spcPct val="0"/>
                  </a:spcBef>
                  <a:spcAft>
                    <a:spcPct val="35000"/>
                  </a:spcAft>
                  <a:buNone/>
                </a:pPr>
                <a:r>
                  <a:rPr lang="en-US" sz="1600" dirty="0">
                    <a:solidFill>
                      <a:schemeClr val="tx2"/>
                    </a:solidFill>
                  </a:rPr>
                  <a:t>[ESEC/FSE’21]</a:t>
                </a:r>
                <a:endParaRPr lang="en-US" sz="1600" kern="1200" dirty="0">
                  <a:solidFill>
                    <a:schemeClr val="tx2"/>
                  </a:solidFill>
                </a:endParaRPr>
              </a:p>
            </p:txBody>
          </p:sp>
          <p:sp>
            <p:nvSpPr>
              <p:cNvPr id="39" name="Oval 38">
                <a:extLst>
                  <a:ext uri="{FF2B5EF4-FFF2-40B4-BE49-F238E27FC236}">
                    <a16:creationId xmlns:a16="http://schemas.microsoft.com/office/drawing/2014/main" id="{E1CAAADD-478F-DA8A-1DD0-24C307D7A680}"/>
                  </a:ext>
                </a:extLst>
              </p:cNvPr>
              <p:cNvSpPr/>
              <p:nvPr/>
            </p:nvSpPr>
            <p:spPr>
              <a:xfrm>
                <a:off x="4779079" y="2428022"/>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44" name="Notched Right Arrow 17">
              <a:extLst>
                <a:ext uri="{FF2B5EF4-FFF2-40B4-BE49-F238E27FC236}">
                  <a16:creationId xmlns:a16="http://schemas.microsoft.com/office/drawing/2014/main" id="{6607E00A-BA4A-A307-53F4-B1119056480C}"/>
                </a:ext>
              </a:extLst>
            </p:cNvPr>
            <p:cNvSpPr/>
            <p:nvPr/>
          </p:nvSpPr>
          <p:spPr>
            <a:xfrm>
              <a:off x="3780759" y="4627308"/>
              <a:ext cx="5508728"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45" name="Rectangle 44">
              <a:extLst>
                <a:ext uri="{FF2B5EF4-FFF2-40B4-BE49-F238E27FC236}">
                  <a16:creationId xmlns:a16="http://schemas.microsoft.com/office/drawing/2014/main" id="{DD5DD5E9-D377-9B06-45CA-18D25677D625}"/>
                </a:ext>
              </a:extLst>
            </p:cNvPr>
            <p:cNvSpPr/>
            <p:nvPr/>
          </p:nvSpPr>
          <p:spPr>
            <a:xfrm rot="2951490">
              <a:off x="1558877" y="3886458"/>
              <a:ext cx="2944463"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46" name="Freeform 45">
              <a:extLst>
                <a:ext uri="{FF2B5EF4-FFF2-40B4-BE49-F238E27FC236}">
                  <a16:creationId xmlns:a16="http://schemas.microsoft.com/office/drawing/2014/main" id="{E0219059-750B-4C93-0744-D75F1B79A789}"/>
                </a:ext>
              </a:extLst>
            </p:cNvPr>
            <p:cNvSpPr/>
            <p:nvPr/>
          </p:nvSpPr>
          <p:spPr>
            <a:xfrm>
              <a:off x="4082378" y="4974567"/>
              <a:ext cx="1542473"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b="1" dirty="0">
                  <a:solidFill>
                    <a:schemeClr val="tx2"/>
                  </a:solidFill>
                </a:rPr>
                <a:t>Reliability</a:t>
              </a:r>
              <a:endParaRPr lang="en-US" sz="2000" b="1" kern="1200" dirty="0">
                <a:solidFill>
                  <a:schemeClr val="tx2"/>
                </a:solidFill>
              </a:endParaRPr>
            </a:p>
          </p:txBody>
        </p:sp>
        <p:grpSp>
          <p:nvGrpSpPr>
            <p:cNvPr id="47" name="Group 46">
              <a:extLst>
                <a:ext uri="{FF2B5EF4-FFF2-40B4-BE49-F238E27FC236}">
                  <a16:creationId xmlns:a16="http://schemas.microsoft.com/office/drawing/2014/main" id="{3150789E-32C9-E29D-BAC7-1BE666CF4838}"/>
                </a:ext>
              </a:extLst>
            </p:cNvPr>
            <p:cNvGrpSpPr/>
            <p:nvPr/>
          </p:nvGrpSpPr>
          <p:grpSpPr>
            <a:xfrm>
              <a:off x="5148636" y="4359962"/>
              <a:ext cx="1778458" cy="1048148"/>
              <a:chOff x="4016170" y="2013628"/>
              <a:chExt cx="1778458" cy="1048148"/>
            </a:xfrm>
          </p:grpSpPr>
          <p:sp>
            <p:nvSpPr>
              <p:cNvPr id="48" name="Freeform 47">
                <a:extLst>
                  <a:ext uri="{FF2B5EF4-FFF2-40B4-BE49-F238E27FC236}">
                    <a16:creationId xmlns:a16="http://schemas.microsoft.com/office/drawing/2014/main" id="{64BC22E5-32A8-1EE0-AA4D-1EDC5138F34C}"/>
                  </a:ext>
                </a:extLst>
              </p:cNvPr>
              <p:cNvSpPr/>
              <p:nvPr/>
            </p:nvSpPr>
            <p:spPr>
              <a:xfrm>
                <a:off x="4016170" y="201362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Saxon</a:t>
                </a:r>
              </a:p>
              <a:p>
                <a:pPr marL="0" lvl="0" indent="0" algn="ctr" defTabSz="889000">
                  <a:lnSpc>
                    <a:spcPct val="90000"/>
                  </a:lnSpc>
                  <a:spcBef>
                    <a:spcPct val="0"/>
                  </a:spcBef>
                  <a:spcAft>
                    <a:spcPct val="35000"/>
                  </a:spcAft>
                  <a:buNone/>
                </a:pPr>
                <a:r>
                  <a:rPr lang="en-US" sz="1600" dirty="0">
                    <a:solidFill>
                      <a:schemeClr val="tx2"/>
                    </a:solidFill>
                  </a:rPr>
                  <a:t>[Arxiv’22]</a:t>
                </a:r>
                <a:endParaRPr lang="en-US" sz="1600" kern="1200" dirty="0">
                  <a:solidFill>
                    <a:schemeClr val="tx2"/>
                  </a:solidFill>
                </a:endParaRPr>
              </a:p>
            </p:txBody>
          </p:sp>
          <p:sp>
            <p:nvSpPr>
              <p:cNvPr id="49" name="Oval 48">
                <a:extLst>
                  <a:ext uri="{FF2B5EF4-FFF2-40B4-BE49-F238E27FC236}">
                    <a16:creationId xmlns:a16="http://schemas.microsoft.com/office/drawing/2014/main" id="{6E2B08A6-CC8B-4D3E-81EF-81D6172DDAC5}"/>
                  </a:ext>
                </a:extLst>
              </p:cNvPr>
              <p:cNvSpPr/>
              <p:nvPr/>
            </p:nvSpPr>
            <p:spPr>
              <a:xfrm>
                <a:off x="4721925" y="260457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nvGrpSpPr>
            <p:cNvPr id="50" name="Group 49">
              <a:extLst>
                <a:ext uri="{FF2B5EF4-FFF2-40B4-BE49-F238E27FC236}">
                  <a16:creationId xmlns:a16="http://schemas.microsoft.com/office/drawing/2014/main" id="{979191C2-8AFA-82C4-8A73-2E0908700F10}"/>
                </a:ext>
              </a:extLst>
            </p:cNvPr>
            <p:cNvGrpSpPr/>
            <p:nvPr/>
          </p:nvGrpSpPr>
          <p:grpSpPr>
            <a:xfrm>
              <a:off x="6394944" y="4365690"/>
              <a:ext cx="1778458" cy="1040568"/>
              <a:chOff x="4007593" y="2021208"/>
              <a:chExt cx="1778458" cy="1040568"/>
            </a:xfrm>
          </p:grpSpPr>
          <p:sp>
            <p:nvSpPr>
              <p:cNvPr id="51" name="Freeform 50">
                <a:extLst>
                  <a:ext uri="{FF2B5EF4-FFF2-40B4-BE49-F238E27FC236}">
                    <a16:creationId xmlns:a16="http://schemas.microsoft.com/office/drawing/2014/main" id="{F5DD2F1C-0914-3341-FE6F-252BA0B1E2F1}"/>
                  </a:ext>
                </a:extLst>
              </p:cNvPr>
              <p:cNvSpPr/>
              <p:nvPr/>
            </p:nvSpPr>
            <p:spPr>
              <a:xfrm>
                <a:off x="4007593" y="202120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b="1" kern="1200" dirty="0">
                    <a:solidFill>
                      <a:schemeClr val="tx2"/>
                    </a:solidFill>
                  </a:rPr>
                  <a:t>Acela</a:t>
                </a:r>
              </a:p>
              <a:p>
                <a:pPr marL="0" lvl="0" indent="0" algn="ctr" defTabSz="889000">
                  <a:lnSpc>
                    <a:spcPct val="90000"/>
                  </a:lnSpc>
                  <a:spcBef>
                    <a:spcPct val="0"/>
                  </a:spcBef>
                  <a:spcAft>
                    <a:spcPct val="35000"/>
                  </a:spcAft>
                  <a:buNone/>
                </a:pPr>
                <a:r>
                  <a:rPr lang="en-US" sz="1600" b="1" dirty="0">
                    <a:solidFill>
                      <a:schemeClr val="tx2"/>
                    </a:solidFill>
                  </a:rPr>
                  <a:t>[Arxiv’22]</a:t>
                </a:r>
                <a:endParaRPr lang="en-US" sz="1600" b="1" kern="1200" dirty="0">
                  <a:solidFill>
                    <a:schemeClr val="tx2"/>
                  </a:solidFill>
                </a:endParaRPr>
              </a:p>
            </p:txBody>
          </p:sp>
          <p:sp>
            <p:nvSpPr>
              <p:cNvPr id="52" name="Oval 51">
                <a:extLst>
                  <a:ext uri="{FF2B5EF4-FFF2-40B4-BE49-F238E27FC236}">
                    <a16:creationId xmlns:a16="http://schemas.microsoft.com/office/drawing/2014/main" id="{38C06893-E631-F8CA-B774-437A0EB01B93}"/>
                  </a:ext>
                </a:extLst>
              </p:cNvPr>
              <p:cNvSpPr/>
              <p:nvPr/>
            </p:nvSpPr>
            <p:spPr>
              <a:xfrm>
                <a:off x="4721925" y="2604576"/>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dirty="0"/>
              </a:p>
            </p:txBody>
          </p:sp>
        </p:grpSp>
        <p:sp>
          <p:nvSpPr>
            <p:cNvPr id="54" name="Freeform 53">
              <a:extLst>
                <a:ext uri="{FF2B5EF4-FFF2-40B4-BE49-F238E27FC236}">
                  <a16:creationId xmlns:a16="http://schemas.microsoft.com/office/drawing/2014/main" id="{BCDC5B17-D0F4-6909-2144-4B9071D45808}"/>
                </a:ext>
              </a:extLst>
            </p:cNvPr>
            <p:cNvSpPr/>
            <p:nvPr/>
          </p:nvSpPr>
          <p:spPr>
            <a:xfrm>
              <a:off x="272599" y="2847137"/>
              <a:ext cx="2810228"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kern="1200" dirty="0">
                  <a:solidFill>
                    <a:schemeClr val="tx2"/>
                  </a:solidFill>
                </a:rPr>
                <a:t>Meet System Goals</a:t>
              </a:r>
            </a:p>
          </p:txBody>
        </p:sp>
        <p:grpSp>
          <p:nvGrpSpPr>
            <p:cNvPr id="63" name="Group 62">
              <a:extLst>
                <a:ext uri="{FF2B5EF4-FFF2-40B4-BE49-F238E27FC236}">
                  <a16:creationId xmlns:a16="http://schemas.microsoft.com/office/drawing/2014/main" id="{4DC12435-0698-64D9-C242-800587B086FA}"/>
                </a:ext>
              </a:extLst>
            </p:cNvPr>
            <p:cNvGrpSpPr/>
            <p:nvPr/>
          </p:nvGrpSpPr>
          <p:grpSpPr>
            <a:xfrm>
              <a:off x="8315945" y="2203487"/>
              <a:ext cx="1587022" cy="1075077"/>
              <a:chOff x="4005408" y="1976439"/>
              <a:chExt cx="1587022" cy="1075077"/>
            </a:xfrm>
          </p:grpSpPr>
          <p:sp>
            <p:nvSpPr>
              <p:cNvPr id="64" name="Freeform 63">
                <a:extLst>
                  <a:ext uri="{FF2B5EF4-FFF2-40B4-BE49-F238E27FC236}">
                    <a16:creationId xmlns:a16="http://schemas.microsoft.com/office/drawing/2014/main" id="{B0F073E9-BA51-99DB-26E7-6115EFEE11F0}"/>
                  </a:ext>
                </a:extLst>
              </p:cNvPr>
              <p:cNvSpPr/>
              <p:nvPr/>
            </p:nvSpPr>
            <p:spPr>
              <a:xfrm>
                <a:off x="4005408" y="1976439"/>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Cello</a:t>
                </a:r>
              </a:p>
              <a:p>
                <a:pPr marL="0" lvl="0" indent="0" algn="ctr" defTabSz="889000">
                  <a:lnSpc>
                    <a:spcPct val="90000"/>
                  </a:lnSpc>
                  <a:spcBef>
                    <a:spcPct val="0"/>
                  </a:spcBef>
                  <a:spcAft>
                    <a:spcPct val="35000"/>
                  </a:spcAft>
                  <a:buNone/>
                </a:pPr>
                <a:r>
                  <a:rPr lang="en-US" sz="1600" dirty="0">
                    <a:solidFill>
                      <a:schemeClr val="tx2"/>
                    </a:solidFill>
                  </a:rPr>
                  <a:t>[Arxiv’22]</a:t>
                </a:r>
                <a:endParaRPr lang="en-US" sz="1600" kern="1200" dirty="0">
                  <a:solidFill>
                    <a:schemeClr val="tx2"/>
                  </a:solidFill>
                </a:endParaRPr>
              </a:p>
            </p:txBody>
          </p:sp>
          <p:sp>
            <p:nvSpPr>
              <p:cNvPr id="65" name="Oval 64">
                <a:extLst>
                  <a:ext uri="{FF2B5EF4-FFF2-40B4-BE49-F238E27FC236}">
                    <a16:creationId xmlns:a16="http://schemas.microsoft.com/office/drawing/2014/main" id="{42FD7288-8AFC-53D8-84D9-B63CAAD46A6B}"/>
                  </a:ext>
                </a:extLst>
              </p:cNvPr>
              <p:cNvSpPr/>
              <p:nvPr/>
            </p:nvSpPr>
            <p:spPr>
              <a:xfrm>
                <a:off x="4593423" y="259431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sp>
        <p:nvSpPr>
          <p:cNvPr id="10" name="Freeform 9">
            <a:extLst>
              <a:ext uri="{FF2B5EF4-FFF2-40B4-BE49-F238E27FC236}">
                <a16:creationId xmlns:a16="http://schemas.microsoft.com/office/drawing/2014/main" id="{052741B5-CC35-9012-4DA1-B922FFE91A54}"/>
              </a:ext>
            </a:extLst>
          </p:cNvPr>
          <p:cNvSpPr/>
          <p:nvPr/>
        </p:nvSpPr>
        <p:spPr>
          <a:xfrm>
            <a:off x="62477" y="1310087"/>
            <a:ext cx="3657633" cy="429768"/>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altLang="zh-CN" sz="2400" u="sng" kern="1200" dirty="0">
                <a:solidFill>
                  <a:schemeClr val="tx2"/>
                </a:solidFill>
              </a:rPr>
              <a:t>ML</a:t>
            </a:r>
            <a:r>
              <a:rPr lang="zh-CN" altLang="en-US" sz="2400" u="sng" kern="1200" dirty="0">
                <a:solidFill>
                  <a:schemeClr val="tx2"/>
                </a:solidFill>
              </a:rPr>
              <a:t> </a:t>
            </a:r>
            <a:r>
              <a:rPr lang="en-US" altLang="zh-CN" sz="2400" u="sng" kern="1200" dirty="0">
                <a:solidFill>
                  <a:schemeClr val="tx2"/>
                </a:solidFill>
              </a:rPr>
              <a:t>for</a:t>
            </a:r>
            <a:r>
              <a:rPr lang="zh-CN" altLang="en-US" sz="2400" u="sng" kern="1200" dirty="0">
                <a:solidFill>
                  <a:schemeClr val="tx2"/>
                </a:solidFill>
              </a:rPr>
              <a:t> </a:t>
            </a:r>
            <a:r>
              <a:rPr lang="en-US" altLang="zh-CN" sz="2400" u="sng" kern="1200" dirty="0">
                <a:solidFill>
                  <a:schemeClr val="tx2"/>
                </a:solidFill>
              </a:rPr>
              <a:t>Systems</a:t>
            </a:r>
            <a:r>
              <a:rPr lang="zh-CN" altLang="en-US" sz="2400" u="sng" kern="1200" dirty="0">
                <a:solidFill>
                  <a:schemeClr val="tx2"/>
                </a:solidFill>
              </a:rPr>
              <a:t> </a:t>
            </a:r>
            <a:r>
              <a:rPr lang="en-US" altLang="zh-CN" sz="2400" u="sng" kern="1200" dirty="0">
                <a:solidFill>
                  <a:schemeClr val="tx2"/>
                </a:solidFill>
              </a:rPr>
              <a:t>Thrust</a:t>
            </a:r>
            <a:endParaRPr lang="en-US" sz="2400" u="sng" kern="1200" dirty="0">
              <a:solidFill>
                <a:schemeClr val="tx2"/>
              </a:solidFill>
            </a:endParaRPr>
          </a:p>
        </p:txBody>
      </p:sp>
      <p:sp>
        <p:nvSpPr>
          <p:cNvPr id="11" name="Freeform 10">
            <a:extLst>
              <a:ext uri="{FF2B5EF4-FFF2-40B4-BE49-F238E27FC236}">
                <a16:creationId xmlns:a16="http://schemas.microsoft.com/office/drawing/2014/main" id="{90FBB357-95F9-211E-F72D-8B2796AB5833}"/>
              </a:ext>
            </a:extLst>
          </p:cNvPr>
          <p:cNvSpPr/>
          <p:nvPr/>
        </p:nvSpPr>
        <p:spPr>
          <a:xfrm>
            <a:off x="138220" y="4906585"/>
            <a:ext cx="3903963"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altLang="zh-CN" sz="2400" u="sng" kern="1200" dirty="0">
                <a:solidFill>
                  <a:schemeClr val="tx2"/>
                </a:solidFill>
              </a:rPr>
              <a:t>Fundamental</a:t>
            </a:r>
            <a:r>
              <a:rPr lang="zh-CN" altLang="en-US" sz="2400" u="sng" kern="1200" dirty="0">
                <a:solidFill>
                  <a:schemeClr val="tx2"/>
                </a:solidFill>
              </a:rPr>
              <a:t> </a:t>
            </a:r>
            <a:r>
              <a:rPr lang="en-US" altLang="zh-CN" sz="2400" u="sng" kern="1200" dirty="0">
                <a:solidFill>
                  <a:schemeClr val="tx2"/>
                </a:solidFill>
              </a:rPr>
              <a:t>ML</a:t>
            </a:r>
            <a:r>
              <a:rPr lang="zh-CN" altLang="en-US" sz="2400" u="sng" kern="1200" dirty="0">
                <a:solidFill>
                  <a:schemeClr val="tx2"/>
                </a:solidFill>
              </a:rPr>
              <a:t> </a:t>
            </a:r>
            <a:r>
              <a:rPr lang="en-US" altLang="zh-CN" sz="2400" u="sng" kern="1200" dirty="0">
                <a:solidFill>
                  <a:schemeClr val="tx2"/>
                </a:solidFill>
              </a:rPr>
              <a:t>Thrust</a:t>
            </a:r>
            <a:endParaRPr lang="en-US" sz="2400" u="sng" kern="1200" dirty="0">
              <a:solidFill>
                <a:schemeClr val="tx2"/>
              </a:solidFill>
            </a:endParaRPr>
          </a:p>
        </p:txBody>
      </p:sp>
      <p:grpSp>
        <p:nvGrpSpPr>
          <p:cNvPr id="81" name="Group 80">
            <a:extLst>
              <a:ext uri="{FF2B5EF4-FFF2-40B4-BE49-F238E27FC236}">
                <a16:creationId xmlns:a16="http://schemas.microsoft.com/office/drawing/2014/main" id="{CC93C2ED-5414-E95A-ECAB-CEF8433B577B}"/>
              </a:ext>
            </a:extLst>
          </p:cNvPr>
          <p:cNvGrpSpPr/>
          <p:nvPr/>
        </p:nvGrpSpPr>
        <p:grpSpPr>
          <a:xfrm>
            <a:off x="345194" y="5310492"/>
            <a:ext cx="11672677" cy="1390139"/>
            <a:chOff x="345195" y="5213920"/>
            <a:chExt cx="11672677" cy="1390139"/>
          </a:xfrm>
        </p:grpSpPr>
        <p:sp>
          <p:nvSpPr>
            <p:cNvPr id="3" name="Notched Right Arrow 2">
              <a:extLst>
                <a:ext uri="{FF2B5EF4-FFF2-40B4-BE49-F238E27FC236}">
                  <a16:creationId xmlns:a16="http://schemas.microsoft.com/office/drawing/2014/main" id="{0508DDCB-E2B8-973C-C2BD-CEB810D4AB8E}"/>
                </a:ext>
              </a:extLst>
            </p:cNvPr>
            <p:cNvSpPr/>
            <p:nvPr/>
          </p:nvSpPr>
          <p:spPr>
            <a:xfrm>
              <a:off x="345195" y="5506779"/>
              <a:ext cx="11672677" cy="1097280"/>
            </a:xfrm>
            <a:prstGeom prst="notched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43" name="Group 42">
              <a:extLst>
                <a:ext uri="{FF2B5EF4-FFF2-40B4-BE49-F238E27FC236}">
                  <a16:creationId xmlns:a16="http://schemas.microsoft.com/office/drawing/2014/main" id="{01F8D54E-B1A8-22A8-E4AE-B2A3A4F40D57}"/>
                </a:ext>
              </a:extLst>
            </p:cNvPr>
            <p:cNvGrpSpPr/>
            <p:nvPr/>
          </p:nvGrpSpPr>
          <p:grpSpPr>
            <a:xfrm>
              <a:off x="745733" y="5235320"/>
              <a:ext cx="1778458" cy="1062028"/>
              <a:chOff x="-12631" y="5221991"/>
              <a:chExt cx="1778458" cy="1062028"/>
            </a:xfrm>
          </p:grpSpPr>
          <p:sp>
            <p:nvSpPr>
              <p:cNvPr id="13" name="Oval 12">
                <a:extLst>
                  <a:ext uri="{FF2B5EF4-FFF2-40B4-BE49-F238E27FC236}">
                    <a16:creationId xmlns:a16="http://schemas.microsoft.com/office/drawing/2014/main" id="{834CCE00-19AB-BAC9-42E3-226AA9017C57}"/>
                  </a:ext>
                </a:extLst>
              </p:cNvPr>
              <p:cNvSpPr/>
              <p:nvPr/>
            </p:nvSpPr>
            <p:spPr>
              <a:xfrm>
                <a:off x="647369" y="5826819"/>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0" name="Freeform 39">
                <a:extLst>
                  <a:ext uri="{FF2B5EF4-FFF2-40B4-BE49-F238E27FC236}">
                    <a16:creationId xmlns:a16="http://schemas.microsoft.com/office/drawing/2014/main" id="{F5DBFA16-E60E-DB87-C54C-A3B4B1E78BFF}"/>
                  </a:ext>
                </a:extLst>
              </p:cNvPr>
              <p:cNvSpPr/>
              <p:nvPr/>
            </p:nvSpPr>
            <p:spPr>
              <a:xfrm>
                <a:off x="-12631" y="5221991"/>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SDCA</a:t>
                </a:r>
              </a:p>
              <a:p>
                <a:pPr marL="0" lvl="0" indent="0" algn="ctr" defTabSz="889000">
                  <a:lnSpc>
                    <a:spcPct val="90000"/>
                  </a:lnSpc>
                  <a:spcBef>
                    <a:spcPct val="0"/>
                  </a:spcBef>
                  <a:spcAft>
                    <a:spcPct val="35000"/>
                  </a:spcAft>
                  <a:buNone/>
                </a:pPr>
                <a:r>
                  <a:rPr lang="en-US" sz="1600" dirty="0">
                    <a:solidFill>
                      <a:schemeClr val="tx2"/>
                    </a:solidFill>
                  </a:rPr>
                  <a:t>[</a:t>
                </a:r>
                <a:r>
                  <a:rPr lang="en-US" altLang="zh-CN" sz="1600" dirty="0">
                    <a:solidFill>
                      <a:schemeClr val="tx2"/>
                    </a:solidFill>
                  </a:rPr>
                  <a:t>AAAI</a:t>
                </a:r>
                <a:r>
                  <a:rPr lang="en-US" sz="1600" dirty="0">
                    <a:solidFill>
                      <a:schemeClr val="tx2"/>
                    </a:solidFill>
                  </a:rPr>
                  <a:t>’14]</a:t>
                </a:r>
                <a:endParaRPr lang="en-US" sz="1600" kern="1200" dirty="0">
                  <a:solidFill>
                    <a:schemeClr val="tx2"/>
                  </a:solidFill>
                </a:endParaRPr>
              </a:p>
            </p:txBody>
          </p:sp>
        </p:grpSp>
        <p:grpSp>
          <p:nvGrpSpPr>
            <p:cNvPr id="59" name="Group 58">
              <a:extLst>
                <a:ext uri="{FF2B5EF4-FFF2-40B4-BE49-F238E27FC236}">
                  <a16:creationId xmlns:a16="http://schemas.microsoft.com/office/drawing/2014/main" id="{C27B3F8B-ABD5-027F-947E-57C2703E2907}"/>
                </a:ext>
              </a:extLst>
            </p:cNvPr>
            <p:cNvGrpSpPr/>
            <p:nvPr/>
          </p:nvGrpSpPr>
          <p:grpSpPr>
            <a:xfrm>
              <a:off x="2054646" y="5237149"/>
              <a:ext cx="1778458" cy="1068946"/>
              <a:chOff x="1101222" y="5213920"/>
              <a:chExt cx="1778458" cy="1068946"/>
            </a:xfrm>
          </p:grpSpPr>
          <p:sp>
            <p:nvSpPr>
              <p:cNvPr id="15" name="Oval 14">
                <a:extLst>
                  <a:ext uri="{FF2B5EF4-FFF2-40B4-BE49-F238E27FC236}">
                    <a16:creationId xmlns:a16="http://schemas.microsoft.com/office/drawing/2014/main" id="{208772C5-CFF4-CC9F-588D-50DAD3B17FBC}"/>
                  </a:ext>
                </a:extLst>
              </p:cNvPr>
              <p:cNvSpPr/>
              <p:nvPr/>
            </p:nvSpPr>
            <p:spPr>
              <a:xfrm>
                <a:off x="1788193" y="582566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5" name="Freeform 54">
                <a:extLst>
                  <a:ext uri="{FF2B5EF4-FFF2-40B4-BE49-F238E27FC236}">
                    <a16:creationId xmlns:a16="http://schemas.microsoft.com/office/drawing/2014/main" id="{A1EBE623-BEED-8BAB-84E6-DD99F4495CF4}"/>
                  </a:ext>
                </a:extLst>
              </p:cNvPr>
              <p:cNvSpPr/>
              <p:nvPr/>
            </p:nvSpPr>
            <p:spPr>
              <a:xfrm>
                <a:off x="1101222" y="5213920"/>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AdaOAM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a:t>
                </a:r>
                <a:r>
                  <a:rPr lang="en-US" altLang="zh-CN" sz="1600" dirty="0">
                    <a:solidFill>
                      <a:schemeClr val="tx2"/>
                    </a:solidFill>
                  </a:rPr>
                  <a:t>AAAI</a:t>
                </a:r>
                <a:r>
                  <a:rPr lang="en-US" sz="1600" dirty="0">
                    <a:solidFill>
                      <a:schemeClr val="tx2"/>
                    </a:solidFill>
                  </a:rPr>
                  <a:t>’15]</a:t>
                </a:r>
                <a:endParaRPr lang="en-US" sz="1600" kern="1200" dirty="0">
                  <a:solidFill>
                    <a:schemeClr val="tx2"/>
                  </a:solidFill>
                </a:endParaRPr>
              </a:p>
            </p:txBody>
          </p:sp>
        </p:grpSp>
        <p:grpSp>
          <p:nvGrpSpPr>
            <p:cNvPr id="71" name="Group 70">
              <a:extLst>
                <a:ext uri="{FF2B5EF4-FFF2-40B4-BE49-F238E27FC236}">
                  <a16:creationId xmlns:a16="http://schemas.microsoft.com/office/drawing/2014/main" id="{BC30435A-80F1-54D6-A696-72F8E98CD32B}"/>
                </a:ext>
              </a:extLst>
            </p:cNvPr>
            <p:cNvGrpSpPr/>
            <p:nvPr/>
          </p:nvGrpSpPr>
          <p:grpSpPr>
            <a:xfrm>
              <a:off x="3643265" y="5227354"/>
              <a:ext cx="1778458" cy="1068946"/>
              <a:chOff x="2322490" y="5213920"/>
              <a:chExt cx="1778458" cy="1068946"/>
            </a:xfrm>
          </p:grpSpPr>
          <p:sp>
            <p:nvSpPr>
              <p:cNvPr id="16" name="Oval 15">
                <a:extLst>
                  <a:ext uri="{FF2B5EF4-FFF2-40B4-BE49-F238E27FC236}">
                    <a16:creationId xmlns:a16="http://schemas.microsoft.com/office/drawing/2014/main" id="{29DCC938-07F8-96CA-E702-4D73C610435E}"/>
                  </a:ext>
                </a:extLst>
              </p:cNvPr>
              <p:cNvSpPr/>
              <p:nvPr/>
            </p:nvSpPr>
            <p:spPr>
              <a:xfrm>
                <a:off x="2995984" y="582566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6" name="Freeform 65">
                <a:extLst>
                  <a:ext uri="{FF2B5EF4-FFF2-40B4-BE49-F238E27FC236}">
                    <a16:creationId xmlns:a16="http://schemas.microsoft.com/office/drawing/2014/main" id="{917BEE9D-81E2-9BC7-C00A-B8D05F1DCF5C}"/>
                  </a:ext>
                </a:extLst>
              </p:cNvPr>
              <p:cNvSpPr/>
              <p:nvPr/>
            </p:nvSpPr>
            <p:spPr>
              <a:xfrm>
                <a:off x="2322490" y="5213920"/>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Kernel </a:t>
                </a:r>
                <a:r>
                  <a:rPr lang="en-US" sz="1600" dirty="0">
                    <a:solidFill>
                      <a:schemeClr val="tx2"/>
                    </a:solidFill>
                  </a:rPr>
                  <a:t>OAM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[ICDM’17]</a:t>
                </a:r>
                <a:endParaRPr lang="en-US" sz="1600" kern="1200" dirty="0">
                  <a:solidFill>
                    <a:schemeClr val="tx2"/>
                  </a:solidFill>
                </a:endParaRPr>
              </a:p>
            </p:txBody>
          </p:sp>
        </p:grpSp>
        <p:grpSp>
          <p:nvGrpSpPr>
            <p:cNvPr id="80" name="Group 79">
              <a:extLst>
                <a:ext uri="{FF2B5EF4-FFF2-40B4-BE49-F238E27FC236}">
                  <a16:creationId xmlns:a16="http://schemas.microsoft.com/office/drawing/2014/main" id="{610BBA33-CC3A-BA26-2AA3-CEB7C94FED69}"/>
                </a:ext>
              </a:extLst>
            </p:cNvPr>
            <p:cNvGrpSpPr/>
            <p:nvPr/>
          </p:nvGrpSpPr>
          <p:grpSpPr>
            <a:xfrm>
              <a:off x="5141696" y="5227354"/>
              <a:ext cx="1778458" cy="1081345"/>
              <a:chOff x="3432265" y="5200368"/>
              <a:chExt cx="1778458" cy="1081345"/>
            </a:xfrm>
          </p:grpSpPr>
          <p:sp>
            <p:nvSpPr>
              <p:cNvPr id="17" name="Oval 16">
                <a:extLst>
                  <a:ext uri="{FF2B5EF4-FFF2-40B4-BE49-F238E27FC236}">
                    <a16:creationId xmlns:a16="http://schemas.microsoft.com/office/drawing/2014/main" id="{D5DF6276-B583-DA98-E7BA-05653FFEB4F9}"/>
                  </a:ext>
                </a:extLst>
              </p:cNvPr>
              <p:cNvSpPr/>
              <p:nvPr/>
            </p:nvSpPr>
            <p:spPr>
              <a:xfrm>
                <a:off x="4131356" y="5824513"/>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3" name="Freeform 72">
                <a:extLst>
                  <a:ext uri="{FF2B5EF4-FFF2-40B4-BE49-F238E27FC236}">
                    <a16:creationId xmlns:a16="http://schemas.microsoft.com/office/drawing/2014/main" id="{22AC7FA8-8F52-4EFD-45C2-121ABAF517BA}"/>
                  </a:ext>
                </a:extLst>
              </p:cNvPr>
              <p:cNvSpPr/>
              <p:nvPr/>
            </p:nvSpPr>
            <p:spPr>
              <a:xfrm>
                <a:off x="3432265" y="520036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MKA</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[NeurIPS’17]</a:t>
                </a:r>
                <a:endParaRPr lang="en-US" sz="1600" kern="1200" dirty="0">
                  <a:solidFill>
                    <a:schemeClr val="tx2"/>
                  </a:solidFill>
                </a:endParaRPr>
              </a:p>
            </p:txBody>
          </p:sp>
        </p:grpSp>
        <p:grpSp>
          <p:nvGrpSpPr>
            <p:cNvPr id="75" name="Group 74">
              <a:extLst>
                <a:ext uri="{FF2B5EF4-FFF2-40B4-BE49-F238E27FC236}">
                  <a16:creationId xmlns:a16="http://schemas.microsoft.com/office/drawing/2014/main" id="{4FCAF412-AA6E-69ED-D556-64392F774FEA}"/>
                </a:ext>
              </a:extLst>
            </p:cNvPr>
            <p:cNvGrpSpPr/>
            <p:nvPr/>
          </p:nvGrpSpPr>
          <p:grpSpPr>
            <a:xfrm>
              <a:off x="6738369" y="5224070"/>
              <a:ext cx="1778458" cy="1080192"/>
              <a:chOff x="4799115" y="5200368"/>
              <a:chExt cx="1778458" cy="1080192"/>
            </a:xfrm>
          </p:grpSpPr>
          <p:sp>
            <p:nvSpPr>
              <p:cNvPr id="20" name="Oval 19">
                <a:extLst>
                  <a:ext uri="{FF2B5EF4-FFF2-40B4-BE49-F238E27FC236}">
                    <a16:creationId xmlns:a16="http://schemas.microsoft.com/office/drawing/2014/main" id="{3CBCE9D3-1927-ADF7-5C43-6C9000171DFE}"/>
                  </a:ext>
                </a:extLst>
              </p:cNvPr>
              <p:cNvSpPr/>
              <p:nvPr/>
            </p:nvSpPr>
            <p:spPr>
              <a:xfrm>
                <a:off x="5520596" y="5823360"/>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4" name="Freeform 73">
                <a:extLst>
                  <a:ext uri="{FF2B5EF4-FFF2-40B4-BE49-F238E27FC236}">
                    <a16:creationId xmlns:a16="http://schemas.microsoft.com/office/drawing/2014/main" id="{0FB478BA-21D9-4AB1-595F-57B96D392150}"/>
                  </a:ext>
                </a:extLst>
              </p:cNvPr>
              <p:cNvSpPr/>
              <p:nvPr/>
            </p:nvSpPr>
            <p:spPr>
              <a:xfrm>
                <a:off x="4799115" y="520036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CCM+SCM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[AISTATS’20]</a:t>
                </a:r>
                <a:endParaRPr lang="en-US" sz="1600" kern="1200" dirty="0">
                  <a:solidFill>
                    <a:schemeClr val="tx2"/>
                  </a:solidFill>
                </a:endParaRPr>
              </a:p>
            </p:txBody>
          </p:sp>
        </p:grpSp>
        <p:grpSp>
          <p:nvGrpSpPr>
            <p:cNvPr id="77" name="Group 76">
              <a:extLst>
                <a:ext uri="{FF2B5EF4-FFF2-40B4-BE49-F238E27FC236}">
                  <a16:creationId xmlns:a16="http://schemas.microsoft.com/office/drawing/2014/main" id="{BE03CB67-305C-E42A-6980-AA3AD448841E}"/>
                </a:ext>
              </a:extLst>
            </p:cNvPr>
            <p:cNvGrpSpPr/>
            <p:nvPr/>
          </p:nvGrpSpPr>
          <p:grpSpPr>
            <a:xfrm>
              <a:off x="8221852" y="5224562"/>
              <a:ext cx="1778458" cy="1073379"/>
              <a:chOff x="6122550" y="5201112"/>
              <a:chExt cx="1778458" cy="1073379"/>
            </a:xfrm>
          </p:grpSpPr>
          <p:sp>
            <p:nvSpPr>
              <p:cNvPr id="21" name="Oval 20">
                <a:extLst>
                  <a:ext uri="{FF2B5EF4-FFF2-40B4-BE49-F238E27FC236}">
                    <a16:creationId xmlns:a16="http://schemas.microsoft.com/office/drawing/2014/main" id="{D84D0B9E-AEA5-ED32-2656-61DBEF433A04}"/>
                  </a:ext>
                </a:extLst>
              </p:cNvPr>
              <p:cNvSpPr/>
              <p:nvPr/>
            </p:nvSpPr>
            <p:spPr>
              <a:xfrm>
                <a:off x="6805765" y="5817291"/>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6" name="Freeform 75">
                <a:extLst>
                  <a:ext uri="{FF2B5EF4-FFF2-40B4-BE49-F238E27FC236}">
                    <a16:creationId xmlns:a16="http://schemas.microsoft.com/office/drawing/2014/main" id="{8EAA0ADF-1645-963C-7DAB-85CF80397B63}"/>
                  </a:ext>
                </a:extLst>
              </p:cNvPr>
              <p:cNvSpPr/>
              <p:nvPr/>
            </p:nvSpPr>
            <p:spPr>
              <a:xfrm>
                <a:off x="6122550" y="5201112"/>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NPVAR</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[NeurIPS’20]</a:t>
                </a:r>
                <a:endParaRPr lang="en-US" sz="1600" kern="1200" dirty="0">
                  <a:solidFill>
                    <a:schemeClr val="tx2"/>
                  </a:solidFill>
                </a:endParaRPr>
              </a:p>
            </p:txBody>
          </p:sp>
        </p:grpSp>
        <p:grpSp>
          <p:nvGrpSpPr>
            <p:cNvPr id="79" name="Group 78">
              <a:extLst>
                <a:ext uri="{FF2B5EF4-FFF2-40B4-BE49-F238E27FC236}">
                  <a16:creationId xmlns:a16="http://schemas.microsoft.com/office/drawing/2014/main" id="{B89245A6-B635-DC38-1330-1C2F85690CA3}"/>
                </a:ext>
              </a:extLst>
            </p:cNvPr>
            <p:cNvGrpSpPr/>
            <p:nvPr/>
          </p:nvGrpSpPr>
          <p:grpSpPr>
            <a:xfrm>
              <a:off x="9840628" y="5213920"/>
              <a:ext cx="1778458" cy="1072452"/>
              <a:chOff x="7525702" y="5202613"/>
              <a:chExt cx="1778458" cy="1072452"/>
            </a:xfrm>
          </p:grpSpPr>
          <p:sp>
            <p:nvSpPr>
              <p:cNvPr id="33" name="Oval 32">
                <a:extLst>
                  <a:ext uri="{FF2B5EF4-FFF2-40B4-BE49-F238E27FC236}">
                    <a16:creationId xmlns:a16="http://schemas.microsoft.com/office/drawing/2014/main" id="{B925908D-02F5-EC44-D724-842F93643D9F}"/>
                  </a:ext>
                </a:extLst>
              </p:cNvPr>
              <p:cNvSpPr/>
              <p:nvPr/>
            </p:nvSpPr>
            <p:spPr>
              <a:xfrm>
                <a:off x="8195147" y="5817865"/>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8" name="Freeform 77">
                <a:extLst>
                  <a:ext uri="{FF2B5EF4-FFF2-40B4-BE49-F238E27FC236}">
                    <a16:creationId xmlns:a16="http://schemas.microsoft.com/office/drawing/2014/main" id="{E7555DA0-2C95-4552-0694-85381F1F654D}"/>
                  </a:ext>
                </a:extLst>
              </p:cNvPr>
              <p:cNvSpPr/>
              <p:nvPr/>
            </p:nvSpPr>
            <p:spPr>
              <a:xfrm>
                <a:off x="7525702" y="5202613"/>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Minimax</a:t>
                </a:r>
              </a:p>
              <a:p>
                <a:pPr marL="0" lvl="0" indent="0" algn="ctr" defTabSz="889000">
                  <a:lnSpc>
                    <a:spcPct val="90000"/>
                  </a:lnSpc>
                  <a:spcBef>
                    <a:spcPct val="0"/>
                  </a:spcBef>
                  <a:spcAft>
                    <a:spcPct val="35000"/>
                  </a:spcAft>
                  <a:buNone/>
                </a:pPr>
                <a:r>
                  <a:rPr lang="en-US" sz="1600" dirty="0">
                    <a:solidFill>
                      <a:schemeClr val="tx2"/>
                    </a:solidFill>
                  </a:rPr>
                  <a:t>[Biometrika’22]</a:t>
                </a:r>
                <a:endParaRPr lang="en-US" sz="1600" kern="1200" dirty="0">
                  <a:solidFill>
                    <a:schemeClr val="tx2"/>
                  </a:solidFill>
                </a:endParaRPr>
              </a:p>
            </p:txBody>
          </p:sp>
        </p:grpSp>
      </p:grpSp>
      <p:grpSp>
        <p:nvGrpSpPr>
          <p:cNvPr id="82" name="Group 81">
            <a:extLst>
              <a:ext uri="{FF2B5EF4-FFF2-40B4-BE49-F238E27FC236}">
                <a16:creationId xmlns:a16="http://schemas.microsoft.com/office/drawing/2014/main" id="{925AD3B1-0A5D-B232-12AA-77A9E0C6BFF4}"/>
              </a:ext>
            </a:extLst>
          </p:cNvPr>
          <p:cNvGrpSpPr/>
          <p:nvPr/>
        </p:nvGrpSpPr>
        <p:grpSpPr>
          <a:xfrm>
            <a:off x="8855074" y="1074"/>
            <a:ext cx="2777916" cy="1056461"/>
            <a:chOff x="884264" y="830783"/>
            <a:chExt cx="2777916" cy="1056461"/>
          </a:xfrm>
        </p:grpSpPr>
        <p:sp>
          <p:nvSpPr>
            <p:cNvPr id="83" name="Oval 82">
              <a:extLst>
                <a:ext uri="{FF2B5EF4-FFF2-40B4-BE49-F238E27FC236}">
                  <a16:creationId xmlns:a16="http://schemas.microsoft.com/office/drawing/2014/main" id="{8C0D252F-88FF-D7AD-3ED1-C48BC7B01175}"/>
                </a:ext>
              </a:extLst>
            </p:cNvPr>
            <p:cNvSpPr/>
            <p:nvPr/>
          </p:nvSpPr>
          <p:spPr>
            <a:xfrm>
              <a:off x="884265" y="883854"/>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4" name="Oval 83">
              <a:extLst>
                <a:ext uri="{FF2B5EF4-FFF2-40B4-BE49-F238E27FC236}">
                  <a16:creationId xmlns:a16="http://schemas.microsoft.com/office/drawing/2014/main" id="{C8D6E2E7-62B7-279E-2158-8F9F69D95B98}"/>
                </a:ext>
              </a:extLst>
            </p:cNvPr>
            <p:cNvSpPr/>
            <p:nvPr/>
          </p:nvSpPr>
          <p:spPr>
            <a:xfrm>
              <a:off x="884264" y="1397573"/>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5" name="Freeform 84">
              <a:extLst>
                <a:ext uri="{FF2B5EF4-FFF2-40B4-BE49-F238E27FC236}">
                  <a16:creationId xmlns:a16="http://schemas.microsoft.com/office/drawing/2014/main" id="{B7AE45A7-C771-5A04-16EC-2264A2EC3DB6}"/>
                </a:ext>
              </a:extLst>
            </p:cNvPr>
            <p:cNvSpPr/>
            <p:nvPr/>
          </p:nvSpPr>
          <p:spPr>
            <a:xfrm>
              <a:off x="1243336" y="830783"/>
              <a:ext cx="2418844"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1600" kern="1200" dirty="0">
                  <a:solidFill>
                    <a:schemeClr val="tx2"/>
                  </a:solidFill>
                </a:rPr>
                <a:t>First-authored </a:t>
              </a:r>
              <a:r>
                <a:rPr lang="en-US" altLang="zh-CN" sz="1600" kern="1200" dirty="0">
                  <a:solidFill>
                    <a:schemeClr val="tx2"/>
                  </a:solidFill>
                </a:rPr>
                <a:t>P</a:t>
              </a:r>
              <a:r>
                <a:rPr lang="en-US" sz="1600" kern="1200" dirty="0">
                  <a:solidFill>
                    <a:schemeClr val="tx2"/>
                  </a:solidFill>
                </a:rPr>
                <a:t>apers</a:t>
              </a:r>
            </a:p>
          </p:txBody>
        </p:sp>
        <p:sp>
          <p:nvSpPr>
            <p:cNvPr id="86" name="Freeform 85">
              <a:extLst>
                <a:ext uri="{FF2B5EF4-FFF2-40B4-BE49-F238E27FC236}">
                  <a16:creationId xmlns:a16="http://schemas.microsoft.com/office/drawing/2014/main" id="{17A56F3B-3F06-C45E-4A32-87FA78F87BD1}"/>
                </a:ext>
              </a:extLst>
            </p:cNvPr>
            <p:cNvSpPr/>
            <p:nvPr/>
          </p:nvSpPr>
          <p:spPr>
            <a:xfrm>
              <a:off x="1243336" y="1319735"/>
              <a:ext cx="2418844"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1600" kern="1200" dirty="0">
                  <a:solidFill>
                    <a:schemeClr val="tx2"/>
                  </a:solidFill>
                </a:rPr>
                <a:t>Co-authored </a:t>
              </a:r>
              <a:r>
                <a:rPr lang="en-US" altLang="zh-CN" sz="1600" kern="1200" dirty="0">
                  <a:solidFill>
                    <a:schemeClr val="tx2"/>
                  </a:solidFill>
                </a:rPr>
                <a:t>P</a:t>
              </a:r>
              <a:r>
                <a:rPr lang="en-US" sz="1600" kern="1200" dirty="0">
                  <a:solidFill>
                    <a:schemeClr val="tx2"/>
                  </a:solidFill>
                </a:rPr>
                <a:t>apers</a:t>
              </a:r>
            </a:p>
          </p:txBody>
        </p:sp>
      </p:grpSp>
      <p:sp>
        <p:nvSpPr>
          <p:cNvPr id="4" name="Oval 3">
            <a:extLst>
              <a:ext uri="{FF2B5EF4-FFF2-40B4-BE49-F238E27FC236}">
                <a16:creationId xmlns:a16="http://schemas.microsoft.com/office/drawing/2014/main" id="{169FA214-6B51-BE26-67A5-08745081D3FC}"/>
              </a:ext>
            </a:extLst>
          </p:cNvPr>
          <p:cNvSpPr/>
          <p:nvPr/>
        </p:nvSpPr>
        <p:spPr>
          <a:xfrm>
            <a:off x="8867332" y="1073165"/>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2" name="Freeform 41">
            <a:extLst>
              <a:ext uri="{FF2B5EF4-FFF2-40B4-BE49-F238E27FC236}">
                <a16:creationId xmlns:a16="http://schemas.microsoft.com/office/drawing/2014/main" id="{FCB97EBF-BEB7-74BB-5B87-1206DB9518F1}"/>
              </a:ext>
            </a:extLst>
          </p:cNvPr>
          <p:cNvSpPr/>
          <p:nvPr/>
        </p:nvSpPr>
        <p:spPr>
          <a:xfrm>
            <a:off x="9226403" y="1020094"/>
            <a:ext cx="2418844"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altLang="zh-CN" sz="1600" kern="1200" dirty="0">
                <a:solidFill>
                  <a:schemeClr val="tx2"/>
                </a:solidFill>
              </a:rPr>
              <a:t>Today’s</a:t>
            </a:r>
            <a:r>
              <a:rPr lang="zh-CN" altLang="en-US" sz="1600" kern="1200" dirty="0">
                <a:solidFill>
                  <a:schemeClr val="tx2"/>
                </a:solidFill>
              </a:rPr>
              <a:t> </a:t>
            </a:r>
            <a:r>
              <a:rPr lang="en-US" altLang="zh-CN" sz="1600" kern="1200" dirty="0">
                <a:solidFill>
                  <a:schemeClr val="tx2"/>
                </a:solidFill>
              </a:rPr>
              <a:t>Talk</a:t>
            </a:r>
            <a:endParaRPr lang="en-US" sz="1600" kern="1200" dirty="0">
              <a:solidFill>
                <a:schemeClr val="tx2"/>
              </a:solidFill>
            </a:endParaRPr>
          </a:p>
        </p:txBody>
      </p:sp>
      <p:sp>
        <p:nvSpPr>
          <p:cNvPr id="56" name="Rounded Rectangle 55">
            <a:extLst>
              <a:ext uri="{FF2B5EF4-FFF2-40B4-BE49-F238E27FC236}">
                <a16:creationId xmlns:a16="http://schemas.microsoft.com/office/drawing/2014/main" id="{23088D7A-D356-2661-B276-B956B7DB15E6}"/>
              </a:ext>
            </a:extLst>
          </p:cNvPr>
          <p:cNvSpPr/>
          <p:nvPr/>
        </p:nvSpPr>
        <p:spPr>
          <a:xfrm>
            <a:off x="4354147" y="567864"/>
            <a:ext cx="2891479" cy="1185262"/>
          </a:xfrm>
          <a:prstGeom prst="roundRect">
            <a:avLst/>
          </a:prstGeom>
          <a:noFill/>
          <a:ln w="38100">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6920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DBFABF-C290-1904-9EF8-D3C2A837D024}"/>
              </a:ext>
            </a:extLst>
          </p:cNvPr>
          <p:cNvSpPr>
            <a:spLocks noGrp="1"/>
          </p:cNvSpPr>
          <p:nvPr>
            <p:ph type="sldNum" sz="quarter" idx="12"/>
          </p:nvPr>
        </p:nvSpPr>
        <p:spPr/>
        <p:txBody>
          <a:bodyPr/>
          <a:lstStyle/>
          <a:p>
            <a:fld id="{E19705F5-30C7-4043-8814-377DC0E18AF3}" type="slidenum">
              <a:rPr lang="en-US" smtClean="0"/>
              <a:t>13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A012BE-0D62-2A1D-B62A-B2BAB2EE2A86}"/>
                  </a:ext>
                </a:extLst>
              </p:cNvPr>
              <p:cNvSpPr txBox="1"/>
              <p:nvPr/>
            </p:nvSpPr>
            <p:spPr>
              <a:xfrm>
                <a:off x="838199" y="1114097"/>
                <a:ext cx="10864274" cy="477053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dirty="0">
                    <a:solidFill>
                      <a:schemeClr val="accent2"/>
                    </a:solidFill>
                  </a:rPr>
                  <a:t>Generative and Multi-phase Learning for Computer Systems Optimization</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2"/>
                  </a:solidFill>
                </a:endParaRPr>
              </a:p>
              <a:p>
                <a:pPr marL="457200" indent="-457200">
                  <a:lnSpc>
                    <a:spcPct val="200000"/>
                  </a:lnSpc>
                  <a:buFont typeface="Wingdings" pitchFamily="2" charset="2"/>
                  <a:buChar char="§"/>
                </a:pPr>
                <a:r>
                  <a:rPr lang="en-US" altLang="zh-CN" sz="2400" dirty="0">
                    <a:solidFill>
                      <a:schemeClr val="tx2"/>
                    </a:solidFill>
                  </a:rPr>
                  <a:t>Better</a:t>
                </a:r>
                <a:r>
                  <a:rPr lang="zh-CN" altLang="en-US" sz="2400" dirty="0">
                    <a:solidFill>
                      <a:schemeClr val="tx2"/>
                    </a:solidFill>
                  </a:rPr>
                  <a:t> </a:t>
                </a:r>
                <a:r>
                  <a:rPr lang="en-US" altLang="zh-CN" sz="2400" dirty="0">
                    <a:solidFill>
                      <a:schemeClr val="tx2"/>
                    </a:solidFill>
                  </a:rPr>
                  <a:t>energy savings may</a:t>
                </a:r>
                <a:r>
                  <a:rPr lang="zh-CN" altLang="en-US" sz="2400" dirty="0">
                    <a:solidFill>
                      <a:schemeClr val="tx2"/>
                    </a:solidFill>
                  </a:rPr>
                  <a:t> </a:t>
                </a:r>
                <a:r>
                  <a:rPr lang="en-US" altLang="zh-CN" sz="2400" dirty="0">
                    <a:solidFill>
                      <a:schemeClr val="tx2"/>
                    </a:solidFill>
                  </a:rPr>
                  <a:t>not</a:t>
                </a:r>
                <a:r>
                  <a:rPr lang="zh-CN" altLang="en-US" sz="2400" dirty="0">
                    <a:solidFill>
                      <a:schemeClr val="tx2"/>
                    </a:solidFill>
                  </a:rPr>
                  <a:t> </a:t>
                </a:r>
                <a:r>
                  <a:rPr lang="en-US" altLang="zh-CN" sz="2400" dirty="0">
                    <a:solidFill>
                      <a:schemeClr val="tx2"/>
                    </a:solidFill>
                  </a:rPr>
                  <a:t>need</a:t>
                </a:r>
                <a:r>
                  <a:rPr lang="zh-CN" altLang="en-US" sz="2400" dirty="0">
                    <a:solidFill>
                      <a:schemeClr val="tx2"/>
                    </a:solidFill>
                  </a:rPr>
                  <a:t> </a:t>
                </a:r>
                <a:r>
                  <a:rPr lang="en-US" altLang="zh-CN" sz="2400" dirty="0">
                    <a:solidFill>
                      <a:schemeClr val="tx2"/>
                    </a:solidFill>
                  </a:rPr>
                  <a:t>higher</a:t>
                </a:r>
                <a:r>
                  <a:rPr lang="zh-CN" altLang="en-US" sz="2400" dirty="0">
                    <a:solidFill>
                      <a:schemeClr val="tx2"/>
                    </a:solidFill>
                  </a:rPr>
                  <a:t> </a:t>
                </a:r>
                <a:r>
                  <a:rPr lang="en-US" altLang="zh-CN" sz="2400" dirty="0">
                    <a:solidFill>
                      <a:schemeClr val="tx2"/>
                    </a:solidFill>
                  </a:rPr>
                  <a:t>overall</a:t>
                </a:r>
                <a:r>
                  <a:rPr lang="zh-CN" altLang="en-US" sz="2400" dirty="0">
                    <a:solidFill>
                      <a:schemeClr val="tx2"/>
                    </a:solidFill>
                  </a:rPr>
                  <a:t> </a:t>
                </a:r>
                <a:r>
                  <a:rPr lang="en-US" altLang="zh-CN" sz="2400" dirty="0">
                    <a:solidFill>
                      <a:schemeClr val="tx2"/>
                    </a:solidFill>
                  </a:rPr>
                  <a:t>pred.</a:t>
                </a:r>
                <a:r>
                  <a:rPr lang="zh-CN" altLang="en-US" sz="2400" dirty="0">
                    <a:solidFill>
                      <a:schemeClr val="tx2"/>
                    </a:solidFill>
                  </a:rPr>
                  <a:t> </a:t>
                </a:r>
                <a:r>
                  <a:rPr lang="en-US" altLang="zh-CN" sz="2400" dirty="0">
                    <a:solidFill>
                      <a:schemeClr val="tx2"/>
                    </a:solidFill>
                  </a:rPr>
                  <a:t>accuracy</a:t>
                </a:r>
                <a14:m>
                  <m:oMath xmlns:m="http://schemas.openxmlformats.org/officeDocument/2006/math">
                    <m:r>
                      <a:rPr lang="zh-CN" altLang="en-US" sz="2400">
                        <a:solidFill>
                          <a:schemeClr val="tx2"/>
                        </a:solidFill>
                        <a:latin typeface="Cambria Math" panose="02040503050406030204" pitchFamily="18" charset="0"/>
                        <a:ea typeface="Cambria Math" panose="02040503050406030204" pitchFamily="18" charset="0"/>
                      </a:rPr>
                      <m:t> </m:t>
                    </m:r>
                  </m:oMath>
                </a14:m>
                <a:endParaRPr lang="en-US" altLang="zh-CN" sz="2400" dirty="0">
                  <a:solidFill>
                    <a:schemeClr val="tx2"/>
                  </a:solidFill>
                </a:endParaRPr>
              </a:p>
              <a:p>
                <a:pPr marL="457200" indent="-457200">
                  <a:lnSpc>
                    <a:spcPct val="200000"/>
                  </a:lnSpc>
                  <a:buFont typeface="Wingdings" pitchFamily="2" charset="2"/>
                  <a:buChar char="§"/>
                </a:pPr>
                <a:r>
                  <a:rPr lang="en-US" altLang="zh-CN" sz="2400" dirty="0">
                    <a:solidFill>
                      <a:schemeClr val="tx2"/>
                    </a:solidFill>
                  </a:rPr>
                  <a:t>Identify</a:t>
                </a:r>
                <a:r>
                  <a:rPr lang="zh-CN" altLang="en-US" sz="2400" dirty="0">
                    <a:solidFill>
                      <a:schemeClr val="tx2"/>
                    </a:solidFill>
                  </a:rPr>
                  <a:t> </a:t>
                </a:r>
                <a:r>
                  <a:rPr lang="en-US" altLang="zh-CN" sz="2400" dirty="0">
                    <a:solidFill>
                      <a:schemeClr val="tx2"/>
                    </a:solidFill>
                  </a:rPr>
                  <a:t>geometry of</a:t>
                </a:r>
                <a:r>
                  <a:rPr lang="zh-CN" altLang="en-US" sz="2400" dirty="0">
                    <a:solidFill>
                      <a:schemeClr val="tx2"/>
                    </a:solidFill>
                  </a:rPr>
                  <a:t> </a:t>
                </a:r>
                <a:r>
                  <a:rPr lang="en-US" altLang="zh-CN" sz="2400" dirty="0">
                    <a:solidFill>
                      <a:schemeClr val="tx2"/>
                    </a:solidFill>
                  </a:rPr>
                  <a:t>optimal</a:t>
                </a:r>
                <a:r>
                  <a:rPr lang="zh-CN" altLang="en-US" sz="2400" dirty="0">
                    <a:solidFill>
                      <a:schemeClr val="tx2"/>
                    </a:solidFill>
                  </a:rPr>
                  <a:t> </a:t>
                </a:r>
                <a:r>
                  <a:rPr lang="en-US" altLang="zh-CN" sz="2400" dirty="0">
                    <a:solidFill>
                      <a:schemeClr val="tx2"/>
                    </a:solidFill>
                  </a:rPr>
                  <a:t>tradeoffs</a:t>
                </a:r>
                <a:r>
                  <a:rPr lang="zh-CN" altLang="en-US" sz="2400" dirty="0">
                    <a:solidFill>
                      <a:schemeClr val="tx2"/>
                    </a:solidFill>
                  </a:rPr>
                  <a:t> </a:t>
                </a:r>
                <a:r>
                  <a:rPr lang="en-US" altLang="zh-CN" sz="2400" dirty="0">
                    <a:solidFill>
                      <a:schemeClr val="tx2"/>
                    </a:solidFill>
                  </a:rPr>
                  <a:t>btw.</a:t>
                </a:r>
                <a:r>
                  <a:rPr lang="zh-CN" altLang="en-US" sz="2400" dirty="0">
                    <a:solidFill>
                      <a:schemeClr val="tx2"/>
                    </a:solidFill>
                  </a:rPr>
                  <a:t> </a:t>
                </a:r>
                <a:r>
                  <a:rPr lang="en-US" altLang="zh-CN" sz="2400" dirty="0">
                    <a:solidFill>
                      <a:schemeClr val="tx2"/>
                    </a:solidFill>
                  </a:rPr>
                  <a:t>performance</a:t>
                </a:r>
                <a:r>
                  <a:rPr lang="zh-CN" altLang="en-US" sz="2400" dirty="0">
                    <a:solidFill>
                      <a:schemeClr val="tx2"/>
                    </a:solidFill>
                  </a:rPr>
                  <a:t> </a:t>
                </a:r>
                <a:r>
                  <a:rPr lang="en-US" altLang="zh-CN" sz="2400" dirty="0">
                    <a:solidFill>
                      <a:schemeClr val="tx2"/>
                    </a:solidFill>
                  </a:rPr>
                  <a:t>and</a:t>
                </a:r>
                <a:r>
                  <a:rPr lang="zh-CN" altLang="en-US" sz="2400" dirty="0">
                    <a:solidFill>
                      <a:schemeClr val="tx2"/>
                    </a:solidFill>
                  </a:rPr>
                  <a:t> </a:t>
                </a:r>
                <a:r>
                  <a:rPr lang="en-US" altLang="zh-CN" sz="2400" dirty="0">
                    <a:solidFill>
                      <a:schemeClr val="tx2"/>
                    </a:solidFill>
                  </a:rPr>
                  <a:t>power</a:t>
                </a:r>
              </a:p>
              <a:p>
                <a:pPr marL="457200" indent="-457200">
                  <a:lnSpc>
                    <a:spcPct val="200000"/>
                  </a:lnSpc>
                  <a:buFont typeface="Wingdings" pitchFamily="2" charset="2"/>
                  <a:buChar char="§"/>
                </a:pPr>
                <a:r>
                  <a:rPr lang="en-US" altLang="zh-CN" sz="2400" dirty="0">
                    <a:solidFill>
                      <a:schemeClr val="tx2"/>
                    </a:solidFill>
                  </a:rPr>
                  <a:t>Design</a:t>
                </a:r>
                <a:r>
                  <a:rPr lang="zh-CN" altLang="en-US" sz="2400" dirty="0">
                    <a:solidFill>
                      <a:schemeClr val="tx2"/>
                    </a:solidFill>
                  </a:rPr>
                  <a:t> </a:t>
                </a:r>
                <a:r>
                  <a:rPr lang="en-US" altLang="zh-CN" sz="2400" dirty="0">
                    <a:solidFill>
                      <a:schemeClr val="tx2"/>
                    </a:solidFill>
                  </a:rPr>
                  <a:t>a new</a:t>
                </a:r>
                <a:r>
                  <a:rPr lang="zh-CN" altLang="en-US" sz="2400" dirty="0">
                    <a:solidFill>
                      <a:schemeClr val="tx2"/>
                    </a:solidFill>
                  </a:rPr>
                  <a:t> </a:t>
                </a:r>
                <a:r>
                  <a:rPr lang="en-US" altLang="zh-CN" sz="2400" dirty="0">
                    <a:solidFill>
                      <a:schemeClr val="tx2"/>
                    </a:solidFill>
                  </a:rPr>
                  <a:t>multi-phase sampling</a:t>
                </a:r>
                <a:r>
                  <a:rPr lang="zh-CN" altLang="en-US" sz="2400" dirty="0">
                    <a:solidFill>
                      <a:schemeClr val="tx2"/>
                    </a:solidFill>
                  </a:rPr>
                  <a:t> </a:t>
                </a:r>
                <a:r>
                  <a:rPr lang="en-US" altLang="zh-CN" sz="2400" dirty="0">
                    <a:solidFill>
                      <a:schemeClr val="tx2"/>
                    </a:solidFill>
                  </a:rPr>
                  <a:t>technique</a:t>
                </a:r>
                <a:endParaRPr lang="en-US" sz="2400" dirty="0">
                  <a:solidFill>
                    <a:schemeClr val="tx2"/>
                  </a:solidFill>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2"/>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tx2"/>
                    </a:solidFill>
                  </a:rPr>
                  <a:t>Yi</a:t>
                </a:r>
                <a:r>
                  <a:rPr lang="zh-CN" altLang="en-US" sz="2000" b="1" dirty="0">
                    <a:solidFill>
                      <a:schemeClr val="tx2"/>
                    </a:solidFill>
                  </a:rPr>
                  <a:t> </a:t>
                </a:r>
                <a:r>
                  <a:rPr lang="en-US" altLang="zh-CN" sz="2000" b="1" dirty="0">
                    <a:solidFill>
                      <a:schemeClr val="tx2"/>
                    </a:solidFill>
                  </a:rPr>
                  <a:t>Ding</a:t>
                </a:r>
                <a:r>
                  <a:rPr lang="en-US" altLang="zh-CN" sz="2000" dirty="0">
                    <a:solidFill>
                      <a:schemeClr val="tx2"/>
                    </a:solidFill>
                  </a:rPr>
                  <a:t>,</a:t>
                </a:r>
                <a:r>
                  <a:rPr lang="zh-CN" altLang="en-US" sz="2000" dirty="0">
                    <a:solidFill>
                      <a:schemeClr val="tx2"/>
                    </a:solidFill>
                  </a:rPr>
                  <a:t> </a:t>
                </a:r>
                <a:r>
                  <a:rPr lang="en-US" altLang="zh-CN" sz="2000" dirty="0">
                    <a:solidFill>
                      <a:schemeClr val="tx2"/>
                    </a:solidFill>
                  </a:rPr>
                  <a:t>Nikita</a:t>
                </a:r>
                <a:r>
                  <a:rPr lang="zh-CN" altLang="en-US" sz="2000" dirty="0">
                    <a:solidFill>
                      <a:schemeClr val="tx2"/>
                    </a:solidFill>
                  </a:rPr>
                  <a:t> </a:t>
                </a:r>
                <a:r>
                  <a:rPr lang="en-US" altLang="zh-CN" sz="2000" dirty="0">
                    <a:solidFill>
                      <a:schemeClr val="tx2"/>
                    </a:solidFill>
                  </a:rPr>
                  <a:t>Mishra,</a:t>
                </a:r>
                <a:r>
                  <a:rPr lang="zh-CN" altLang="en-US" sz="2000" dirty="0">
                    <a:solidFill>
                      <a:schemeClr val="tx2"/>
                    </a:solidFill>
                  </a:rPr>
                  <a:t> </a:t>
                </a:r>
                <a:r>
                  <a:rPr lang="en-US" altLang="zh-CN" sz="2000" dirty="0">
                    <a:solidFill>
                      <a:schemeClr val="tx2"/>
                    </a:solidFill>
                  </a:rPr>
                  <a:t>Henry</a:t>
                </a:r>
                <a:r>
                  <a:rPr lang="zh-CN" altLang="en-US" sz="2000" dirty="0">
                    <a:solidFill>
                      <a:schemeClr val="tx2"/>
                    </a:solidFill>
                  </a:rPr>
                  <a:t> </a:t>
                </a:r>
                <a:r>
                  <a:rPr lang="en-US" altLang="zh-CN" sz="2000" dirty="0">
                    <a:solidFill>
                      <a:schemeClr val="tx2"/>
                    </a:solidFill>
                  </a:rPr>
                  <a:t>Hoffmann</a:t>
                </a: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2"/>
                    </a:solidFill>
                  </a:rPr>
                  <a:t>ISCA’19:</a:t>
                </a:r>
                <a:r>
                  <a:rPr lang="zh-CN" altLang="en-US" sz="2000" dirty="0">
                    <a:solidFill>
                      <a:schemeClr val="tx2"/>
                    </a:solidFill>
                  </a:rPr>
                  <a:t> </a:t>
                </a:r>
                <a:r>
                  <a:rPr lang="en-US" altLang="zh-CN" sz="2000" dirty="0">
                    <a:solidFill>
                      <a:schemeClr val="tx2"/>
                    </a:solidFill>
                  </a:rPr>
                  <a:t>International Symposium on Computer Architecture</a:t>
                </a:r>
                <a:endParaRPr lang="en-US" sz="2000" dirty="0">
                  <a:solidFill>
                    <a:schemeClr val="tx2"/>
                  </a:solidFill>
                </a:endParaRPr>
              </a:p>
            </p:txBody>
          </p:sp>
        </mc:Choice>
        <mc:Fallback xmlns="">
          <p:sp>
            <p:nvSpPr>
              <p:cNvPr id="5" name="TextBox 4">
                <a:extLst>
                  <a:ext uri="{FF2B5EF4-FFF2-40B4-BE49-F238E27FC236}">
                    <a16:creationId xmlns:a16="http://schemas.microsoft.com/office/drawing/2014/main" id="{73A012BE-0D62-2A1D-B62A-B2BAB2EE2A86}"/>
                  </a:ext>
                </a:extLst>
              </p:cNvPr>
              <p:cNvSpPr txBox="1">
                <a:spLocks noRot="1" noChangeAspect="1" noMove="1" noResize="1" noEditPoints="1" noAdjustHandles="1" noChangeArrowheads="1" noChangeShapeType="1" noTextEdit="1"/>
              </p:cNvSpPr>
              <p:nvPr/>
            </p:nvSpPr>
            <p:spPr>
              <a:xfrm>
                <a:off x="838199" y="1114097"/>
                <a:ext cx="10864274" cy="4770537"/>
              </a:xfrm>
              <a:prstGeom prst="rect">
                <a:avLst/>
              </a:prstGeom>
              <a:blipFill>
                <a:blip r:embed="rId3"/>
                <a:stretch>
                  <a:fillRect l="-1400" t="-1592" b="-1061"/>
                </a:stretch>
              </a:blipFill>
            </p:spPr>
            <p:txBody>
              <a:bodyPr/>
              <a:lstStyle/>
              <a:p>
                <a:r>
                  <a:rPr lang="en-US">
                    <a:noFill/>
                  </a:rPr>
                  <a:t> </a:t>
                </a:r>
              </a:p>
            </p:txBody>
          </p:sp>
        </mc:Fallback>
      </mc:AlternateContent>
    </p:spTree>
    <p:extLst>
      <p:ext uri="{BB962C8B-B14F-4D97-AF65-F5344CB8AC3E}">
        <p14:creationId xmlns:p14="http://schemas.microsoft.com/office/powerpoint/2010/main" val="1183144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96312F-E101-7204-0A5D-6EC043640F07}"/>
              </a:ext>
            </a:extLst>
          </p:cNvPr>
          <p:cNvSpPr>
            <a:spLocks noGrp="1"/>
          </p:cNvSpPr>
          <p:nvPr>
            <p:ph type="sldNum" sz="quarter" idx="12"/>
          </p:nvPr>
        </p:nvSpPr>
        <p:spPr/>
        <p:txBody>
          <a:bodyPr/>
          <a:lstStyle/>
          <a:p>
            <a:fld id="{E19705F5-30C7-4043-8814-377DC0E18AF3}" type="slidenum">
              <a:rPr lang="en-US" smtClean="0"/>
              <a:t>14</a:t>
            </a:fld>
            <a:endParaRPr lang="en-US"/>
          </a:p>
        </p:txBody>
      </p:sp>
      <p:sp>
        <p:nvSpPr>
          <p:cNvPr id="3" name="Title 1">
            <a:extLst>
              <a:ext uri="{FF2B5EF4-FFF2-40B4-BE49-F238E27FC236}">
                <a16:creationId xmlns:a16="http://schemas.microsoft.com/office/drawing/2014/main" id="{FBF2BF41-1CC8-D83E-FDB7-A2A77D2BCFBA}"/>
              </a:ext>
            </a:extLst>
          </p:cNvPr>
          <p:cNvSpPr txBox="1">
            <a:spLocks/>
          </p:cNvSpPr>
          <p:nvPr/>
        </p:nvSpPr>
        <p:spPr>
          <a:xfrm>
            <a:off x="243191" y="492993"/>
            <a:ext cx="11624554"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Energy</a:t>
            </a:r>
            <a:endParaRPr lang="en-US" dirty="0">
              <a:solidFill>
                <a:schemeClr val="tx2"/>
              </a:solidFill>
              <a:latin typeface="+mn-lt"/>
              <a:ea typeface="Segoe UI" charset="0"/>
              <a:cs typeface="Segoe UI" charset="0"/>
            </a:endParaRPr>
          </a:p>
        </p:txBody>
      </p:sp>
      <p:pic>
        <p:nvPicPr>
          <p:cNvPr id="5" name="Picture 4" descr="Icon&#10;&#10;Description automatically generated">
            <a:extLst>
              <a:ext uri="{FF2B5EF4-FFF2-40B4-BE49-F238E27FC236}">
                <a16:creationId xmlns:a16="http://schemas.microsoft.com/office/drawing/2014/main" id="{16809F90-066C-7538-DAEF-1839B57AA65F}"/>
              </a:ext>
            </a:extLst>
          </p:cNvPr>
          <p:cNvPicPr>
            <a:picLocks noChangeAspect="1"/>
          </p:cNvPicPr>
          <p:nvPr/>
        </p:nvPicPr>
        <p:blipFill>
          <a:blip r:embed="rId3"/>
          <a:stretch>
            <a:fillRect/>
          </a:stretch>
        </p:blipFill>
        <p:spPr>
          <a:xfrm>
            <a:off x="1361405" y="1848254"/>
            <a:ext cx="2076658" cy="4117918"/>
          </a:xfrm>
          <a:prstGeom prst="rect">
            <a:avLst/>
          </a:prstGeom>
        </p:spPr>
      </p:pic>
      <p:pic>
        <p:nvPicPr>
          <p:cNvPr id="1032" name="Picture 8" descr="Google opens window into secretive data centers">
            <a:extLst>
              <a:ext uri="{FF2B5EF4-FFF2-40B4-BE49-F238E27FC236}">
                <a16:creationId xmlns:a16="http://schemas.microsoft.com/office/drawing/2014/main" id="{912F0B83-A0DB-A1C0-A99F-25A81D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759" y="1971408"/>
            <a:ext cx="5809206" cy="387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037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B0B8AA95-A8DE-0F5E-F75B-13D96720753A}"/>
              </a:ext>
            </a:extLst>
          </p:cNvPr>
          <p:cNvGrpSpPr/>
          <p:nvPr/>
        </p:nvGrpSpPr>
        <p:grpSpPr>
          <a:xfrm>
            <a:off x="182880" y="2011680"/>
            <a:ext cx="5458349" cy="4389120"/>
            <a:chOff x="182880" y="2011680"/>
            <a:chExt cx="5458349" cy="4389120"/>
          </a:xfrm>
        </p:grpSpPr>
        <p:pic>
          <p:nvPicPr>
            <p:cNvPr id="29" name="Picture 28">
              <a:extLst>
                <a:ext uri="{FF2B5EF4-FFF2-40B4-BE49-F238E27FC236}">
                  <a16:creationId xmlns:a16="http://schemas.microsoft.com/office/drawing/2014/main" id="{A717E5DC-CD2E-E9E6-AAF3-24FE236DC204}"/>
                </a:ext>
              </a:extLst>
            </p:cNvPr>
            <p:cNvPicPr>
              <a:picLocks noChangeAspect="1"/>
            </p:cNvPicPr>
            <p:nvPr/>
          </p:nvPicPr>
          <p:blipFill>
            <a:blip r:embed="rId3"/>
            <a:stretch>
              <a:fillRect/>
            </a:stretch>
          </p:blipFill>
          <p:spPr>
            <a:xfrm>
              <a:off x="182880" y="2011680"/>
              <a:ext cx="5386569" cy="4023360"/>
            </a:xfrm>
            <a:prstGeom prst="rect">
              <a:avLst/>
            </a:prstGeom>
          </p:spPr>
        </p:pic>
        <p:sp>
          <p:nvSpPr>
            <p:cNvPr id="6" name="TextBox 5">
              <a:extLst>
                <a:ext uri="{FF2B5EF4-FFF2-40B4-BE49-F238E27FC236}">
                  <a16:creationId xmlns:a16="http://schemas.microsoft.com/office/drawing/2014/main" id="{49CCDA82-54F6-605B-ADF7-5DBDC67BE54F}"/>
                </a:ext>
              </a:extLst>
            </p:cNvPr>
            <p:cNvSpPr txBox="1"/>
            <p:nvPr/>
          </p:nvSpPr>
          <p:spPr>
            <a:xfrm>
              <a:off x="232232" y="6035040"/>
              <a:ext cx="5408997" cy="365760"/>
            </a:xfrm>
            <a:prstGeom prst="rect">
              <a:avLst/>
            </a:prstGeom>
            <a:noFill/>
          </p:spPr>
          <p:txBody>
            <a:bodyPr wrap="square" rtlCol="0">
              <a:spAutoFit/>
            </a:bodyPr>
            <a:lstStyle/>
            <a:p>
              <a:pPr algn="ctr"/>
              <a:r>
                <a:rPr lang="en-US" dirty="0">
                  <a:solidFill>
                    <a:schemeClr val="tx2"/>
                  </a:solidFill>
                </a:rPr>
                <a:t>SRAD Application on ARM big.LITTLE System</a:t>
              </a:r>
            </a:p>
          </p:txBody>
        </p:sp>
      </p:grpSp>
      <p:sp>
        <p:nvSpPr>
          <p:cNvPr id="3" name="Slide Number Placeholder 2">
            <a:extLst>
              <a:ext uri="{FF2B5EF4-FFF2-40B4-BE49-F238E27FC236}">
                <a16:creationId xmlns:a16="http://schemas.microsoft.com/office/drawing/2014/main" id="{C4D9F663-BFF3-0FB8-8206-4D7150753E65}"/>
              </a:ext>
            </a:extLst>
          </p:cNvPr>
          <p:cNvSpPr>
            <a:spLocks noGrp="1"/>
          </p:cNvSpPr>
          <p:nvPr>
            <p:ph type="sldNum" sz="quarter" idx="12"/>
          </p:nvPr>
        </p:nvSpPr>
        <p:spPr/>
        <p:txBody>
          <a:bodyPr/>
          <a:lstStyle/>
          <a:p>
            <a:fld id="{E19705F5-30C7-4043-8814-377DC0E18AF3}" type="slidenum">
              <a:rPr lang="en-US" smtClean="0"/>
              <a:t>15</a:t>
            </a:fld>
            <a:endParaRPr lang="en-US"/>
          </a:p>
        </p:txBody>
      </p:sp>
      <p:sp>
        <p:nvSpPr>
          <p:cNvPr id="4" name="Title 1">
            <a:extLst>
              <a:ext uri="{FF2B5EF4-FFF2-40B4-BE49-F238E27FC236}">
                <a16:creationId xmlns:a16="http://schemas.microsoft.com/office/drawing/2014/main" id="{D55028D4-84BF-9476-0A11-955BFC1C55C2}"/>
              </a:ext>
            </a:extLst>
          </p:cNvPr>
          <p:cNvSpPr txBox="1">
            <a:spLocks/>
          </p:cNvSpPr>
          <p:nvPr/>
        </p:nvSpPr>
        <p:spPr>
          <a:xfrm>
            <a:off x="243191" y="492993"/>
            <a:ext cx="11624554" cy="554065"/>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Minimize</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Energy</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under</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Performance</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Constraints</a:t>
            </a:r>
            <a:endParaRPr lang="en-US" dirty="0">
              <a:solidFill>
                <a:schemeClr val="tx2"/>
              </a:solidFill>
              <a:latin typeface="+mn-lt"/>
              <a:ea typeface="Segoe UI" charset="0"/>
              <a:cs typeface="Segoe UI" charset="0"/>
            </a:endParaRPr>
          </a:p>
        </p:txBody>
      </p:sp>
      <p:grpSp>
        <p:nvGrpSpPr>
          <p:cNvPr id="5" name="Group 4">
            <a:extLst>
              <a:ext uri="{FF2B5EF4-FFF2-40B4-BE49-F238E27FC236}">
                <a16:creationId xmlns:a16="http://schemas.microsoft.com/office/drawing/2014/main" id="{CB592149-C003-1747-1A0D-82520FE6D1C3}"/>
              </a:ext>
            </a:extLst>
          </p:cNvPr>
          <p:cNvGrpSpPr/>
          <p:nvPr/>
        </p:nvGrpSpPr>
        <p:grpSpPr>
          <a:xfrm>
            <a:off x="170669" y="1289877"/>
            <a:ext cx="5648315" cy="1611387"/>
            <a:chOff x="365497" y="1420143"/>
            <a:chExt cx="5648315" cy="1611387"/>
          </a:xfrm>
        </p:grpSpPr>
        <p:grpSp>
          <p:nvGrpSpPr>
            <p:cNvPr id="40" name="Group 39">
              <a:extLst>
                <a:ext uri="{FF2B5EF4-FFF2-40B4-BE49-F238E27FC236}">
                  <a16:creationId xmlns:a16="http://schemas.microsoft.com/office/drawing/2014/main" id="{FF29B9B6-19C3-47D0-AFBF-648B13737854}"/>
                </a:ext>
              </a:extLst>
            </p:cNvPr>
            <p:cNvGrpSpPr/>
            <p:nvPr/>
          </p:nvGrpSpPr>
          <p:grpSpPr>
            <a:xfrm>
              <a:off x="1228654" y="2251109"/>
              <a:ext cx="2017904" cy="780421"/>
              <a:chOff x="3869909" y="2445820"/>
              <a:chExt cx="2017904" cy="780421"/>
            </a:xfrm>
          </p:grpSpPr>
          <p:cxnSp>
            <p:nvCxnSpPr>
              <p:cNvPr id="34" name="Straight Arrow Connector 33">
                <a:extLst>
                  <a:ext uri="{FF2B5EF4-FFF2-40B4-BE49-F238E27FC236}">
                    <a16:creationId xmlns:a16="http://schemas.microsoft.com/office/drawing/2014/main" id="{B506B051-FF49-6DDB-A6E3-B7DAB2D5DAF9}"/>
                  </a:ext>
                </a:extLst>
              </p:cNvPr>
              <p:cNvCxnSpPr>
                <a:cxnSpLocks/>
                <a:stCxn id="35" idx="2"/>
              </p:cNvCxnSpPr>
              <p:nvPr/>
            </p:nvCxnSpPr>
            <p:spPr>
              <a:xfrm>
                <a:off x="4878861" y="2845930"/>
                <a:ext cx="0" cy="380311"/>
              </a:xfrm>
              <a:prstGeom prst="straightConnector1">
                <a:avLst/>
              </a:prstGeom>
              <a:ln w="25400" cmpd="sng">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F985652-B429-6992-0A05-6CFBFAF50818}"/>
                  </a:ext>
                </a:extLst>
              </p:cNvPr>
              <p:cNvSpPr txBox="1"/>
              <p:nvPr/>
            </p:nvSpPr>
            <p:spPr>
              <a:xfrm>
                <a:off x="3869909" y="2445820"/>
                <a:ext cx="2017904" cy="400110"/>
              </a:xfrm>
              <a:prstGeom prst="rect">
                <a:avLst/>
              </a:prstGeom>
              <a:noFill/>
            </p:spPr>
            <p:txBody>
              <a:bodyPr wrap="square" rtlCol="0">
                <a:spAutoFit/>
              </a:bodyPr>
              <a:lstStyle/>
              <a:p>
                <a:pPr algn="ctr"/>
                <a:r>
                  <a:rPr lang="en-US" altLang="zh-CN" sz="2000" dirty="0">
                    <a:solidFill>
                      <a:schemeClr val="accent2"/>
                    </a:solidFill>
                  </a:rPr>
                  <a:t>Configuration</a:t>
                </a:r>
                <a:endParaRPr lang="en-US" sz="2000" dirty="0">
                  <a:solidFill>
                    <a:schemeClr val="accent2"/>
                  </a:solidFill>
                </a:endParaRPr>
              </a:p>
            </p:txBody>
          </p:sp>
        </p:grpSp>
        <p:sp>
          <p:nvSpPr>
            <p:cNvPr id="2" name="TextBox 1">
              <a:extLst>
                <a:ext uri="{FF2B5EF4-FFF2-40B4-BE49-F238E27FC236}">
                  <a16:creationId xmlns:a16="http://schemas.microsoft.com/office/drawing/2014/main" id="{1382DE63-08AA-BC5F-739E-04CBBC43D4C3}"/>
                </a:ext>
              </a:extLst>
            </p:cNvPr>
            <p:cNvSpPr txBox="1"/>
            <p:nvPr/>
          </p:nvSpPr>
          <p:spPr>
            <a:xfrm>
              <a:off x="365497" y="1420143"/>
              <a:ext cx="5648315" cy="707886"/>
            </a:xfrm>
            <a:prstGeom prst="rect">
              <a:avLst/>
            </a:prstGeom>
            <a:noFill/>
          </p:spPr>
          <p:txBody>
            <a:bodyPr wrap="square" rtlCol="0">
              <a:spAutoFit/>
            </a:bodyPr>
            <a:lstStyle/>
            <a:p>
              <a:r>
                <a:rPr lang="en-US" sz="2000" dirty="0">
                  <a:solidFill>
                    <a:schemeClr val="accent2"/>
                  </a:solidFill>
                </a:rPr>
                <a:t>An allocation of hardware resources to the application </a:t>
              </a:r>
              <a:r>
                <a:rPr lang="en-US" altLang="zh-CN" sz="2000" dirty="0">
                  <a:solidFill>
                    <a:schemeClr val="accent2"/>
                  </a:solidFill>
                </a:rPr>
                <a:t>e.g.,</a:t>
              </a:r>
              <a:r>
                <a:rPr lang="zh-CN" altLang="en-US" sz="2000" dirty="0">
                  <a:solidFill>
                    <a:schemeClr val="accent2"/>
                  </a:solidFill>
                </a:rPr>
                <a:t> </a:t>
              </a:r>
              <a:r>
                <a:rPr lang="en-US" sz="2000" dirty="0">
                  <a:solidFill>
                    <a:schemeClr val="accent2"/>
                  </a:solidFill>
                </a:rPr>
                <a:t>cores, clockspeed, etc.</a:t>
              </a:r>
            </a:p>
          </p:txBody>
        </p:sp>
      </p:grpSp>
      <p:grpSp>
        <p:nvGrpSpPr>
          <p:cNvPr id="33" name="Group 32">
            <a:extLst>
              <a:ext uri="{FF2B5EF4-FFF2-40B4-BE49-F238E27FC236}">
                <a16:creationId xmlns:a16="http://schemas.microsoft.com/office/drawing/2014/main" id="{DA595A13-D5A2-31E9-6A65-12DEA509B6BA}"/>
              </a:ext>
            </a:extLst>
          </p:cNvPr>
          <p:cNvGrpSpPr/>
          <p:nvPr/>
        </p:nvGrpSpPr>
        <p:grpSpPr>
          <a:xfrm>
            <a:off x="5852901" y="1150751"/>
            <a:ext cx="5721908" cy="970092"/>
            <a:chOff x="1953418" y="2049421"/>
            <a:chExt cx="5721908" cy="970092"/>
          </a:xfrm>
        </p:grpSpPr>
        <p:sp>
          <p:nvSpPr>
            <p:cNvPr id="36" name="TextBox 35">
              <a:extLst>
                <a:ext uri="{FF2B5EF4-FFF2-40B4-BE49-F238E27FC236}">
                  <a16:creationId xmlns:a16="http://schemas.microsoft.com/office/drawing/2014/main" id="{45092BE7-97A8-CA65-BEC9-C23B188C3353}"/>
                </a:ext>
              </a:extLst>
            </p:cNvPr>
            <p:cNvSpPr txBox="1"/>
            <p:nvPr/>
          </p:nvSpPr>
          <p:spPr>
            <a:xfrm>
              <a:off x="1953418" y="2257611"/>
              <a:ext cx="1867712" cy="584775"/>
            </a:xfrm>
            <a:prstGeom prst="rect">
              <a:avLst/>
            </a:prstGeom>
            <a:noFill/>
          </p:spPr>
          <p:txBody>
            <a:bodyPr wrap="square" rtlCol="0">
              <a:spAutoFit/>
            </a:bodyPr>
            <a:lstStyle/>
            <a:p>
              <a:pPr algn="ctr"/>
              <a:r>
                <a:rPr lang="en-US" sz="3200" dirty="0">
                  <a:solidFill>
                    <a:schemeClr val="tx2"/>
                  </a:solidFill>
                </a:rPr>
                <a:t>Minimize </a:t>
              </a:r>
            </a:p>
          </p:txBody>
        </p:sp>
        <p:pic>
          <p:nvPicPr>
            <p:cNvPr id="37" name="Graphic 36" descr="Full battery with solid fill">
              <a:extLst>
                <a:ext uri="{FF2B5EF4-FFF2-40B4-BE49-F238E27FC236}">
                  <a16:creationId xmlns:a16="http://schemas.microsoft.com/office/drawing/2014/main" id="{D1F07ED5-5E92-4CB0-B439-9D753CB384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5251" y="2105113"/>
              <a:ext cx="914400" cy="914400"/>
            </a:xfrm>
            <a:prstGeom prst="rect">
              <a:avLst/>
            </a:prstGeom>
          </p:spPr>
        </p:pic>
        <p:pic>
          <p:nvPicPr>
            <p:cNvPr id="38" name="Graphic 37" descr="Alarm clock with solid fill">
              <a:extLst>
                <a:ext uri="{FF2B5EF4-FFF2-40B4-BE49-F238E27FC236}">
                  <a16:creationId xmlns:a16="http://schemas.microsoft.com/office/drawing/2014/main" id="{070873F3-2C7E-7AFC-E724-6430A5615E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0926" y="2049421"/>
              <a:ext cx="914400" cy="914400"/>
            </a:xfrm>
            <a:prstGeom prst="rect">
              <a:avLst/>
            </a:prstGeom>
          </p:spPr>
        </p:pic>
        <p:sp>
          <p:nvSpPr>
            <p:cNvPr id="39" name="TextBox 38">
              <a:extLst>
                <a:ext uri="{FF2B5EF4-FFF2-40B4-BE49-F238E27FC236}">
                  <a16:creationId xmlns:a16="http://schemas.microsoft.com/office/drawing/2014/main" id="{CB2E874A-A77E-4876-3275-833F820646A6}"/>
                </a:ext>
              </a:extLst>
            </p:cNvPr>
            <p:cNvSpPr txBox="1"/>
            <p:nvPr/>
          </p:nvSpPr>
          <p:spPr>
            <a:xfrm>
              <a:off x="5280169" y="2222883"/>
              <a:ext cx="1420238" cy="584775"/>
            </a:xfrm>
            <a:prstGeom prst="rect">
              <a:avLst/>
            </a:prstGeom>
            <a:noFill/>
          </p:spPr>
          <p:txBody>
            <a:bodyPr wrap="square" rtlCol="0">
              <a:spAutoFit/>
            </a:bodyPr>
            <a:lstStyle/>
            <a:p>
              <a:pPr algn="ctr"/>
              <a:r>
                <a:rPr lang="en-US" sz="3200" dirty="0">
                  <a:solidFill>
                    <a:schemeClr val="tx2"/>
                  </a:solidFill>
                </a:rPr>
                <a:t>s.t. </a:t>
              </a:r>
            </a:p>
          </p:txBody>
        </p:sp>
      </p:grpSp>
    </p:spTree>
    <p:extLst>
      <p:ext uri="{BB962C8B-B14F-4D97-AF65-F5344CB8AC3E}">
        <p14:creationId xmlns:p14="http://schemas.microsoft.com/office/powerpoint/2010/main" val="296982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9DDAD-A191-D88B-3102-65EC5272923D}"/>
              </a:ext>
            </a:extLst>
          </p:cNvPr>
          <p:cNvPicPr>
            <a:picLocks noChangeAspect="1"/>
          </p:cNvPicPr>
          <p:nvPr/>
        </p:nvPicPr>
        <p:blipFill>
          <a:blip r:embed="rId3"/>
          <a:stretch>
            <a:fillRect/>
          </a:stretch>
        </p:blipFill>
        <p:spPr>
          <a:xfrm>
            <a:off x="182880" y="2011680"/>
            <a:ext cx="5386569" cy="4023360"/>
          </a:xfrm>
          <a:prstGeom prst="rect">
            <a:avLst/>
          </a:prstGeom>
        </p:spPr>
      </p:pic>
      <p:sp>
        <p:nvSpPr>
          <p:cNvPr id="6" name="TextBox 5">
            <a:extLst>
              <a:ext uri="{FF2B5EF4-FFF2-40B4-BE49-F238E27FC236}">
                <a16:creationId xmlns:a16="http://schemas.microsoft.com/office/drawing/2014/main" id="{49CCDA82-54F6-605B-ADF7-5DBDC67BE54F}"/>
              </a:ext>
            </a:extLst>
          </p:cNvPr>
          <p:cNvSpPr txBox="1"/>
          <p:nvPr/>
        </p:nvSpPr>
        <p:spPr>
          <a:xfrm>
            <a:off x="232232" y="6035040"/>
            <a:ext cx="5408997" cy="365760"/>
          </a:xfrm>
          <a:prstGeom prst="rect">
            <a:avLst/>
          </a:prstGeom>
          <a:noFill/>
        </p:spPr>
        <p:txBody>
          <a:bodyPr wrap="square" rtlCol="0">
            <a:spAutoFit/>
          </a:bodyPr>
          <a:lstStyle/>
          <a:p>
            <a:pPr algn="ctr"/>
            <a:r>
              <a:rPr lang="en-US" dirty="0">
                <a:solidFill>
                  <a:schemeClr val="tx2"/>
                </a:solidFill>
              </a:rPr>
              <a:t>SRAD Application on ARM big.LITTLE System</a:t>
            </a:r>
          </a:p>
        </p:txBody>
      </p:sp>
      <p:sp>
        <p:nvSpPr>
          <p:cNvPr id="3" name="Slide Number Placeholder 2">
            <a:extLst>
              <a:ext uri="{FF2B5EF4-FFF2-40B4-BE49-F238E27FC236}">
                <a16:creationId xmlns:a16="http://schemas.microsoft.com/office/drawing/2014/main" id="{C4D9F663-BFF3-0FB8-8206-4D7150753E65}"/>
              </a:ext>
            </a:extLst>
          </p:cNvPr>
          <p:cNvSpPr>
            <a:spLocks noGrp="1"/>
          </p:cNvSpPr>
          <p:nvPr>
            <p:ph type="sldNum" sz="quarter" idx="12"/>
          </p:nvPr>
        </p:nvSpPr>
        <p:spPr/>
        <p:txBody>
          <a:bodyPr/>
          <a:lstStyle/>
          <a:p>
            <a:fld id="{E19705F5-30C7-4043-8814-377DC0E18AF3}" type="slidenum">
              <a:rPr lang="en-US" smtClean="0"/>
              <a:t>16</a:t>
            </a:fld>
            <a:endParaRPr lang="en-US"/>
          </a:p>
        </p:txBody>
      </p:sp>
      <p:sp>
        <p:nvSpPr>
          <p:cNvPr id="4" name="Title 1">
            <a:extLst>
              <a:ext uri="{FF2B5EF4-FFF2-40B4-BE49-F238E27FC236}">
                <a16:creationId xmlns:a16="http://schemas.microsoft.com/office/drawing/2014/main" id="{D55028D4-84BF-9476-0A11-955BFC1C55C2}"/>
              </a:ext>
            </a:extLst>
          </p:cNvPr>
          <p:cNvSpPr txBox="1">
            <a:spLocks/>
          </p:cNvSpPr>
          <p:nvPr/>
        </p:nvSpPr>
        <p:spPr>
          <a:xfrm>
            <a:off x="243191" y="492993"/>
            <a:ext cx="11624554" cy="554065"/>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Minimize</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Energy</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under</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Performance</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Constraints</a:t>
            </a:r>
            <a:endParaRPr lang="en-US" dirty="0">
              <a:solidFill>
                <a:schemeClr val="tx2"/>
              </a:solidFill>
              <a:latin typeface="+mn-lt"/>
              <a:ea typeface="Segoe UI" charset="0"/>
              <a:cs typeface="Segoe UI" charset="0"/>
            </a:endParaRPr>
          </a:p>
        </p:txBody>
      </p:sp>
      <p:grpSp>
        <p:nvGrpSpPr>
          <p:cNvPr id="5" name="Group 4">
            <a:extLst>
              <a:ext uri="{FF2B5EF4-FFF2-40B4-BE49-F238E27FC236}">
                <a16:creationId xmlns:a16="http://schemas.microsoft.com/office/drawing/2014/main" id="{CB592149-C003-1747-1A0D-82520FE6D1C3}"/>
              </a:ext>
            </a:extLst>
          </p:cNvPr>
          <p:cNvGrpSpPr/>
          <p:nvPr/>
        </p:nvGrpSpPr>
        <p:grpSpPr>
          <a:xfrm>
            <a:off x="170669" y="1289877"/>
            <a:ext cx="5648315" cy="1611387"/>
            <a:chOff x="365497" y="1420143"/>
            <a:chExt cx="5648315" cy="1611387"/>
          </a:xfrm>
        </p:grpSpPr>
        <p:grpSp>
          <p:nvGrpSpPr>
            <p:cNvPr id="40" name="Group 39">
              <a:extLst>
                <a:ext uri="{FF2B5EF4-FFF2-40B4-BE49-F238E27FC236}">
                  <a16:creationId xmlns:a16="http://schemas.microsoft.com/office/drawing/2014/main" id="{FF29B9B6-19C3-47D0-AFBF-648B13737854}"/>
                </a:ext>
              </a:extLst>
            </p:cNvPr>
            <p:cNvGrpSpPr/>
            <p:nvPr/>
          </p:nvGrpSpPr>
          <p:grpSpPr>
            <a:xfrm>
              <a:off x="1228654" y="2251109"/>
              <a:ext cx="2017904" cy="780421"/>
              <a:chOff x="3869909" y="2445820"/>
              <a:chExt cx="2017904" cy="780421"/>
            </a:xfrm>
          </p:grpSpPr>
          <p:cxnSp>
            <p:nvCxnSpPr>
              <p:cNvPr id="34" name="Straight Arrow Connector 33">
                <a:extLst>
                  <a:ext uri="{FF2B5EF4-FFF2-40B4-BE49-F238E27FC236}">
                    <a16:creationId xmlns:a16="http://schemas.microsoft.com/office/drawing/2014/main" id="{B506B051-FF49-6DDB-A6E3-B7DAB2D5DAF9}"/>
                  </a:ext>
                </a:extLst>
              </p:cNvPr>
              <p:cNvCxnSpPr>
                <a:cxnSpLocks/>
                <a:stCxn id="35" idx="2"/>
              </p:cNvCxnSpPr>
              <p:nvPr/>
            </p:nvCxnSpPr>
            <p:spPr>
              <a:xfrm>
                <a:off x="4878861" y="2845930"/>
                <a:ext cx="0" cy="380311"/>
              </a:xfrm>
              <a:prstGeom prst="straightConnector1">
                <a:avLst/>
              </a:prstGeom>
              <a:ln w="25400" cmpd="sng">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F985652-B429-6992-0A05-6CFBFAF50818}"/>
                  </a:ext>
                </a:extLst>
              </p:cNvPr>
              <p:cNvSpPr txBox="1"/>
              <p:nvPr/>
            </p:nvSpPr>
            <p:spPr>
              <a:xfrm>
                <a:off x="3869909" y="2445820"/>
                <a:ext cx="2017904" cy="400110"/>
              </a:xfrm>
              <a:prstGeom prst="rect">
                <a:avLst/>
              </a:prstGeom>
              <a:noFill/>
            </p:spPr>
            <p:txBody>
              <a:bodyPr wrap="square" rtlCol="0">
                <a:spAutoFit/>
              </a:bodyPr>
              <a:lstStyle/>
              <a:p>
                <a:pPr algn="ctr"/>
                <a:r>
                  <a:rPr lang="en-US" altLang="zh-CN" sz="2000" dirty="0">
                    <a:solidFill>
                      <a:schemeClr val="accent2"/>
                    </a:solidFill>
                  </a:rPr>
                  <a:t>Configuration</a:t>
                </a:r>
                <a:endParaRPr lang="en-US" sz="2000" dirty="0">
                  <a:solidFill>
                    <a:schemeClr val="accent2"/>
                  </a:solidFill>
                </a:endParaRPr>
              </a:p>
            </p:txBody>
          </p:sp>
        </p:grpSp>
        <p:sp>
          <p:nvSpPr>
            <p:cNvPr id="2" name="TextBox 1">
              <a:extLst>
                <a:ext uri="{FF2B5EF4-FFF2-40B4-BE49-F238E27FC236}">
                  <a16:creationId xmlns:a16="http://schemas.microsoft.com/office/drawing/2014/main" id="{1382DE63-08AA-BC5F-739E-04CBBC43D4C3}"/>
                </a:ext>
              </a:extLst>
            </p:cNvPr>
            <p:cNvSpPr txBox="1"/>
            <p:nvPr/>
          </p:nvSpPr>
          <p:spPr>
            <a:xfrm>
              <a:off x="365497" y="1420143"/>
              <a:ext cx="5648315" cy="707886"/>
            </a:xfrm>
            <a:prstGeom prst="rect">
              <a:avLst/>
            </a:prstGeom>
            <a:noFill/>
          </p:spPr>
          <p:txBody>
            <a:bodyPr wrap="square" rtlCol="0">
              <a:spAutoFit/>
            </a:bodyPr>
            <a:lstStyle/>
            <a:p>
              <a:r>
                <a:rPr lang="en-US" sz="2000" dirty="0">
                  <a:solidFill>
                    <a:schemeClr val="accent2"/>
                  </a:solidFill>
                </a:rPr>
                <a:t>An allocation of hardware resources to the application </a:t>
              </a:r>
              <a:r>
                <a:rPr lang="en-US" altLang="zh-CN" sz="2000" dirty="0">
                  <a:solidFill>
                    <a:schemeClr val="accent2"/>
                  </a:solidFill>
                </a:rPr>
                <a:t>e.g.,</a:t>
              </a:r>
              <a:r>
                <a:rPr lang="zh-CN" altLang="en-US" sz="2000" dirty="0">
                  <a:solidFill>
                    <a:schemeClr val="accent2"/>
                  </a:solidFill>
                </a:rPr>
                <a:t> </a:t>
              </a:r>
              <a:r>
                <a:rPr lang="en-US" sz="2000" dirty="0">
                  <a:solidFill>
                    <a:schemeClr val="accent2"/>
                  </a:solidFill>
                </a:rPr>
                <a:t>cores, clockspeed, etc.</a:t>
              </a:r>
            </a:p>
          </p:txBody>
        </p:sp>
      </p:grpSp>
      <p:sp>
        <p:nvSpPr>
          <p:cNvPr id="14" name="TextBox 13">
            <a:extLst>
              <a:ext uri="{FF2B5EF4-FFF2-40B4-BE49-F238E27FC236}">
                <a16:creationId xmlns:a16="http://schemas.microsoft.com/office/drawing/2014/main" id="{AB4B867B-B3FC-6E4C-587A-CF2B2791423F}"/>
              </a:ext>
            </a:extLst>
          </p:cNvPr>
          <p:cNvSpPr txBox="1"/>
          <p:nvPr/>
        </p:nvSpPr>
        <p:spPr>
          <a:xfrm>
            <a:off x="5731146" y="4076033"/>
            <a:ext cx="5861576" cy="1631216"/>
          </a:xfrm>
          <a:prstGeom prst="rect">
            <a:avLst/>
          </a:prstGeom>
          <a:noFill/>
        </p:spPr>
        <p:txBody>
          <a:bodyPr wrap="square" rtlCol="0">
            <a:spAutoFit/>
          </a:bodyPr>
          <a:lstStyle/>
          <a:p>
            <a:r>
              <a:rPr lang="en-US" sz="2000" dirty="0">
                <a:solidFill>
                  <a:schemeClr val="tx2"/>
                </a:solidFill>
              </a:rPr>
              <a:t>Observations:</a:t>
            </a:r>
          </a:p>
          <a:p>
            <a:pPr marL="342900" indent="-342900">
              <a:buFont typeface="Wingdings" pitchFamily="2" charset="2"/>
              <a:buChar char="§"/>
            </a:pPr>
            <a:r>
              <a:rPr lang="en-US" sz="2000" dirty="0">
                <a:solidFill>
                  <a:schemeClr val="tx2"/>
                </a:solidFill>
              </a:rPr>
              <a:t>Most (&gt;90%) configurations are not on the optimal frontier.</a:t>
            </a:r>
          </a:p>
          <a:p>
            <a:pPr marL="342900" indent="-342900">
              <a:buFont typeface="Wingdings" pitchFamily="2" charset="2"/>
              <a:buChar char="§"/>
            </a:pPr>
            <a:r>
              <a:rPr lang="en-US" sz="2000" dirty="0">
                <a:solidFill>
                  <a:schemeClr val="tx2"/>
                </a:solidFill>
              </a:rPr>
              <a:t>The optimal frontier is unknown for a new application.</a:t>
            </a:r>
          </a:p>
        </p:txBody>
      </p:sp>
      <p:grpSp>
        <p:nvGrpSpPr>
          <p:cNvPr id="18" name="Group 17">
            <a:extLst>
              <a:ext uri="{FF2B5EF4-FFF2-40B4-BE49-F238E27FC236}">
                <a16:creationId xmlns:a16="http://schemas.microsoft.com/office/drawing/2014/main" id="{FD1BD763-4DC5-8242-DD56-8D9035E867B1}"/>
              </a:ext>
            </a:extLst>
          </p:cNvPr>
          <p:cNvGrpSpPr/>
          <p:nvPr/>
        </p:nvGrpSpPr>
        <p:grpSpPr>
          <a:xfrm>
            <a:off x="393678" y="2204835"/>
            <a:ext cx="11436786" cy="4505743"/>
            <a:chOff x="532740" y="1467082"/>
            <a:chExt cx="11436786" cy="4505743"/>
          </a:xfrm>
        </p:grpSpPr>
        <p:grpSp>
          <p:nvGrpSpPr>
            <p:cNvPr id="11" name="Group 10">
              <a:extLst>
                <a:ext uri="{FF2B5EF4-FFF2-40B4-BE49-F238E27FC236}">
                  <a16:creationId xmlns:a16="http://schemas.microsoft.com/office/drawing/2014/main" id="{C7A8ABC9-9895-104A-3989-2818EB1B0211}"/>
                </a:ext>
              </a:extLst>
            </p:cNvPr>
            <p:cNvGrpSpPr/>
            <p:nvPr/>
          </p:nvGrpSpPr>
          <p:grpSpPr>
            <a:xfrm>
              <a:off x="2581565" y="1467082"/>
              <a:ext cx="9387961" cy="2494311"/>
              <a:chOff x="2989234" y="1611416"/>
              <a:chExt cx="9387961" cy="2494311"/>
            </a:xfrm>
          </p:grpSpPr>
          <p:grpSp>
            <p:nvGrpSpPr>
              <p:cNvPr id="30" name="Group 29">
                <a:extLst>
                  <a:ext uri="{FF2B5EF4-FFF2-40B4-BE49-F238E27FC236}">
                    <a16:creationId xmlns:a16="http://schemas.microsoft.com/office/drawing/2014/main" id="{C167F137-7B45-0F34-279E-139BE382CA04}"/>
                  </a:ext>
                </a:extLst>
              </p:cNvPr>
              <p:cNvGrpSpPr/>
              <p:nvPr/>
            </p:nvGrpSpPr>
            <p:grpSpPr>
              <a:xfrm>
                <a:off x="2989234" y="2549596"/>
                <a:ext cx="2207028" cy="1556131"/>
                <a:chOff x="5520181" y="2740964"/>
                <a:chExt cx="2207028" cy="1556131"/>
              </a:xfrm>
            </p:grpSpPr>
            <p:cxnSp>
              <p:nvCxnSpPr>
                <p:cNvPr id="27" name="Straight Arrow Connector 26">
                  <a:extLst>
                    <a:ext uri="{FF2B5EF4-FFF2-40B4-BE49-F238E27FC236}">
                      <a16:creationId xmlns:a16="http://schemas.microsoft.com/office/drawing/2014/main" id="{ADF18C06-4D4C-5922-C933-64C436B9EB68}"/>
                    </a:ext>
                  </a:extLst>
                </p:cNvPr>
                <p:cNvCxnSpPr>
                  <a:cxnSpLocks/>
                  <a:stCxn id="28" idx="2"/>
                </p:cNvCxnSpPr>
                <p:nvPr/>
              </p:nvCxnSpPr>
              <p:spPr>
                <a:xfrm>
                  <a:off x="6623695" y="3141074"/>
                  <a:ext cx="190241" cy="1156021"/>
                </a:xfrm>
                <a:prstGeom prst="straightConnector1">
                  <a:avLst/>
                </a:prstGeom>
                <a:ln w="31750" cmpd="sng">
                  <a:solidFill>
                    <a:srgbClr val="2E7AF3"/>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7E1D22E-BB7B-6D33-942A-2CDF39EC5FF2}"/>
                    </a:ext>
                  </a:extLst>
                </p:cNvPr>
                <p:cNvSpPr txBox="1"/>
                <p:nvPr/>
              </p:nvSpPr>
              <p:spPr>
                <a:xfrm>
                  <a:off x="5520181" y="2740964"/>
                  <a:ext cx="2207028" cy="400110"/>
                </a:xfrm>
                <a:prstGeom prst="rect">
                  <a:avLst/>
                </a:prstGeom>
                <a:noFill/>
              </p:spPr>
              <p:txBody>
                <a:bodyPr wrap="square" rtlCol="0">
                  <a:spAutoFit/>
                </a:bodyPr>
                <a:lstStyle/>
                <a:p>
                  <a:pPr algn="ctr"/>
                  <a:r>
                    <a:rPr lang="en-US" altLang="zh-CN" sz="2000" dirty="0">
                      <a:solidFill>
                        <a:srgbClr val="2E7AF3"/>
                      </a:solidFill>
                    </a:rPr>
                    <a:t>Optimal</a:t>
                  </a:r>
                  <a:r>
                    <a:rPr lang="zh-CN" altLang="en-US" sz="2000" dirty="0">
                      <a:solidFill>
                        <a:srgbClr val="2E7AF3"/>
                      </a:solidFill>
                    </a:rPr>
                    <a:t> </a:t>
                  </a:r>
                  <a:r>
                    <a:rPr lang="en-US" altLang="zh-CN" sz="2000" dirty="0">
                      <a:solidFill>
                        <a:srgbClr val="2E7AF3"/>
                      </a:solidFill>
                    </a:rPr>
                    <a:t>Frontier</a:t>
                  </a:r>
                  <a:endParaRPr lang="en-US" sz="2000" dirty="0">
                    <a:solidFill>
                      <a:srgbClr val="2E7AF3"/>
                    </a:solidFill>
                  </a:endParaRPr>
                </a:p>
              </p:txBody>
            </p:sp>
          </p:grpSp>
          <p:sp>
            <p:nvSpPr>
              <p:cNvPr id="8" name="TextBox 7">
                <a:extLst>
                  <a:ext uri="{FF2B5EF4-FFF2-40B4-BE49-F238E27FC236}">
                    <a16:creationId xmlns:a16="http://schemas.microsoft.com/office/drawing/2014/main" id="{0A9B5FA3-54C3-AF22-8B97-AF4790412AF7}"/>
                  </a:ext>
                </a:extLst>
              </p:cNvPr>
              <p:cNvSpPr txBox="1"/>
              <p:nvPr/>
            </p:nvSpPr>
            <p:spPr>
              <a:xfrm>
                <a:off x="6277877" y="1611416"/>
                <a:ext cx="6099318" cy="1631216"/>
              </a:xfrm>
              <a:prstGeom prst="rect">
                <a:avLst/>
              </a:prstGeom>
              <a:noFill/>
            </p:spPr>
            <p:txBody>
              <a:bodyPr wrap="square" rtlCol="0">
                <a:spAutoFit/>
              </a:bodyPr>
              <a:lstStyle/>
              <a:p>
                <a:r>
                  <a:rPr lang="en-US" altLang="zh-CN" sz="2000" dirty="0">
                    <a:solidFill>
                      <a:srgbClr val="2E7AF3"/>
                    </a:solidFill>
                  </a:rPr>
                  <a:t>Theory:</a:t>
                </a:r>
              </a:p>
              <a:p>
                <a:pPr marL="342900" indent="-342900">
                  <a:buFont typeface="Wingdings" pitchFamily="2" charset="2"/>
                  <a:buChar char="§"/>
                </a:pPr>
                <a:r>
                  <a:rPr lang="en-US" altLang="zh-CN" sz="2000" dirty="0">
                    <a:solidFill>
                      <a:srgbClr val="2E7AF3"/>
                    </a:solidFill>
                  </a:rPr>
                  <a:t>The</a:t>
                </a:r>
                <a:r>
                  <a:rPr lang="zh-CN" altLang="en-US" sz="2000" dirty="0">
                    <a:solidFill>
                      <a:srgbClr val="2E7AF3"/>
                    </a:solidFill>
                  </a:rPr>
                  <a:t> </a:t>
                </a:r>
                <a:r>
                  <a:rPr lang="en-US" altLang="zh-CN" sz="2000" dirty="0">
                    <a:solidFill>
                      <a:srgbClr val="2E7AF3"/>
                    </a:solidFill>
                  </a:rPr>
                  <a:t>energy-optimal</a:t>
                </a:r>
                <a:r>
                  <a:rPr lang="zh-CN" altLang="en-US" sz="2000" dirty="0">
                    <a:solidFill>
                      <a:srgbClr val="2E7AF3"/>
                    </a:solidFill>
                  </a:rPr>
                  <a:t> </a:t>
                </a:r>
                <a:r>
                  <a:rPr lang="en-US" altLang="zh-CN" sz="2000" dirty="0">
                    <a:solidFill>
                      <a:srgbClr val="2E7AF3"/>
                    </a:solidFill>
                  </a:rPr>
                  <a:t>solution</a:t>
                </a:r>
                <a:r>
                  <a:rPr lang="zh-CN" altLang="en-US" sz="2000" dirty="0">
                    <a:solidFill>
                      <a:srgbClr val="2E7AF3"/>
                    </a:solidFill>
                  </a:rPr>
                  <a:t> </a:t>
                </a:r>
                <a:r>
                  <a:rPr lang="en-US" altLang="zh-CN" sz="2000" dirty="0">
                    <a:solidFill>
                      <a:srgbClr val="2E7AF3"/>
                    </a:solidFill>
                  </a:rPr>
                  <a:t>needs</a:t>
                </a:r>
                <a:r>
                  <a:rPr lang="zh-CN" altLang="en-US" sz="2000" dirty="0">
                    <a:solidFill>
                      <a:srgbClr val="2E7AF3"/>
                    </a:solidFill>
                  </a:rPr>
                  <a:t> </a:t>
                </a:r>
                <a:r>
                  <a:rPr lang="en-US" altLang="zh-CN" sz="2000" b="1" dirty="0">
                    <a:solidFill>
                      <a:srgbClr val="2E7AF3"/>
                    </a:solidFill>
                  </a:rPr>
                  <a:t>two</a:t>
                </a:r>
                <a:r>
                  <a:rPr lang="zh-CN" altLang="en-US" sz="2000" b="1" dirty="0">
                    <a:solidFill>
                      <a:srgbClr val="2E7AF3"/>
                    </a:solidFill>
                  </a:rPr>
                  <a:t> </a:t>
                </a:r>
                <a:r>
                  <a:rPr lang="en-US" altLang="zh-CN" sz="2000" dirty="0">
                    <a:solidFill>
                      <a:srgbClr val="2E7AF3"/>
                    </a:solidFill>
                  </a:rPr>
                  <a:t>configurations.</a:t>
                </a:r>
              </a:p>
              <a:p>
                <a:pPr marL="342900" indent="-342900">
                  <a:buFont typeface="Wingdings" pitchFamily="2" charset="2"/>
                  <a:buChar char="§"/>
                </a:pPr>
                <a:r>
                  <a:rPr lang="en-US" altLang="zh-CN" sz="2000" dirty="0">
                    <a:solidFill>
                      <a:srgbClr val="2E7AF3"/>
                    </a:solidFill>
                  </a:rPr>
                  <a:t>These</a:t>
                </a:r>
                <a:r>
                  <a:rPr lang="zh-CN" altLang="en-US" sz="2000" dirty="0">
                    <a:solidFill>
                      <a:srgbClr val="2E7AF3"/>
                    </a:solidFill>
                  </a:rPr>
                  <a:t> </a:t>
                </a:r>
                <a:r>
                  <a:rPr lang="en-US" altLang="zh-CN" sz="2000" dirty="0">
                    <a:solidFill>
                      <a:srgbClr val="2E7AF3"/>
                    </a:solidFill>
                  </a:rPr>
                  <a:t>configurations</a:t>
                </a:r>
                <a:r>
                  <a:rPr lang="zh-CN" altLang="en-US" sz="2000" dirty="0">
                    <a:solidFill>
                      <a:srgbClr val="2E7AF3"/>
                    </a:solidFill>
                  </a:rPr>
                  <a:t> </a:t>
                </a:r>
                <a:r>
                  <a:rPr lang="en-US" altLang="zh-CN" sz="2000" dirty="0">
                    <a:solidFill>
                      <a:srgbClr val="2E7AF3"/>
                    </a:solidFill>
                  </a:rPr>
                  <a:t>must</a:t>
                </a:r>
                <a:r>
                  <a:rPr lang="zh-CN" altLang="en-US" sz="2000" dirty="0">
                    <a:solidFill>
                      <a:srgbClr val="2E7AF3"/>
                    </a:solidFill>
                  </a:rPr>
                  <a:t> </a:t>
                </a:r>
                <a:r>
                  <a:rPr lang="en-US" altLang="zh-CN" sz="2000" dirty="0">
                    <a:solidFill>
                      <a:srgbClr val="2E7AF3"/>
                    </a:solidFill>
                  </a:rPr>
                  <a:t>lie</a:t>
                </a:r>
                <a:r>
                  <a:rPr lang="zh-CN" altLang="en-US" sz="2000" dirty="0">
                    <a:solidFill>
                      <a:srgbClr val="2E7AF3"/>
                    </a:solidFill>
                  </a:rPr>
                  <a:t> </a:t>
                </a:r>
                <a:r>
                  <a:rPr lang="en-US" altLang="zh-CN" sz="2000" dirty="0">
                    <a:solidFill>
                      <a:srgbClr val="2E7AF3"/>
                    </a:solidFill>
                  </a:rPr>
                  <a:t>on</a:t>
                </a:r>
                <a:r>
                  <a:rPr lang="zh-CN" altLang="en-US" sz="2000" dirty="0">
                    <a:solidFill>
                      <a:srgbClr val="2E7AF3"/>
                    </a:solidFill>
                  </a:rPr>
                  <a:t> </a:t>
                </a:r>
                <a:r>
                  <a:rPr lang="en-US" sz="2000" dirty="0">
                    <a:solidFill>
                      <a:srgbClr val="2E7AF3"/>
                    </a:solidFill>
                  </a:rPr>
                  <a:t>the </a:t>
                </a:r>
                <a:r>
                  <a:rPr lang="en-US" sz="2000" b="1" dirty="0">
                    <a:solidFill>
                      <a:srgbClr val="2E7AF3"/>
                    </a:solidFill>
                  </a:rPr>
                  <a:t>optimal frontier</a:t>
                </a:r>
                <a:r>
                  <a:rPr lang="zh-CN" altLang="en-US" sz="2000" b="1" dirty="0">
                    <a:solidFill>
                      <a:srgbClr val="2E7AF3"/>
                    </a:solidFill>
                  </a:rPr>
                  <a:t> </a:t>
                </a:r>
                <a:r>
                  <a:rPr lang="en-US" altLang="zh-CN" sz="2000" b="1" dirty="0">
                    <a:solidFill>
                      <a:srgbClr val="2E7AF3"/>
                    </a:solidFill>
                  </a:rPr>
                  <a:t>(lower</a:t>
                </a:r>
                <a:r>
                  <a:rPr lang="zh-CN" altLang="en-US" sz="2000" b="1" dirty="0">
                    <a:solidFill>
                      <a:srgbClr val="2E7AF3"/>
                    </a:solidFill>
                  </a:rPr>
                  <a:t> </a:t>
                </a:r>
                <a:r>
                  <a:rPr lang="en-US" altLang="zh-CN" sz="2000" b="1" dirty="0">
                    <a:solidFill>
                      <a:srgbClr val="2E7AF3"/>
                    </a:solidFill>
                  </a:rPr>
                  <a:t>convex</a:t>
                </a:r>
                <a:r>
                  <a:rPr lang="zh-CN" altLang="en-US" sz="2000" b="1" dirty="0">
                    <a:solidFill>
                      <a:srgbClr val="2E7AF3"/>
                    </a:solidFill>
                  </a:rPr>
                  <a:t> </a:t>
                </a:r>
                <a:r>
                  <a:rPr lang="en-US" altLang="zh-CN" sz="2000" b="1" dirty="0">
                    <a:solidFill>
                      <a:srgbClr val="2E7AF3"/>
                    </a:solidFill>
                  </a:rPr>
                  <a:t>hull)</a:t>
                </a:r>
                <a:r>
                  <a:rPr lang="en-US" sz="2000" dirty="0">
                    <a:solidFill>
                      <a:srgbClr val="2E7AF3"/>
                    </a:solidFill>
                  </a:rPr>
                  <a:t>.</a:t>
                </a:r>
                <a:r>
                  <a:rPr lang="en-US" sz="2000" baseline="30000" dirty="0"/>
                  <a:t> 1</a:t>
                </a:r>
                <a:endParaRPr lang="en-US" sz="2000" dirty="0"/>
              </a:p>
            </p:txBody>
          </p:sp>
        </p:grpSp>
        <p:sp>
          <p:nvSpPr>
            <p:cNvPr id="15" name="TextBox 14">
              <a:extLst>
                <a:ext uri="{FF2B5EF4-FFF2-40B4-BE49-F238E27FC236}">
                  <a16:creationId xmlns:a16="http://schemas.microsoft.com/office/drawing/2014/main" id="{EC086A00-6502-7DB5-4709-22B8A3619256}"/>
                </a:ext>
              </a:extLst>
            </p:cNvPr>
            <p:cNvSpPr txBox="1"/>
            <p:nvPr/>
          </p:nvSpPr>
          <p:spPr>
            <a:xfrm>
              <a:off x="532740" y="5711215"/>
              <a:ext cx="10258694" cy="261610"/>
            </a:xfrm>
            <a:prstGeom prst="rect">
              <a:avLst/>
            </a:prstGeom>
            <a:noFill/>
          </p:spPr>
          <p:txBody>
            <a:bodyPr wrap="square" rtlCol="0">
              <a:spAutoFit/>
            </a:bodyPr>
            <a:lstStyle/>
            <a:p>
              <a:r>
                <a:rPr lang="en-US" sz="1100" dirty="0">
                  <a:solidFill>
                    <a:schemeClr val="tx2"/>
                  </a:solidFill>
                </a:rPr>
                <a:t>1. D. H. K. Kim, C. </a:t>
              </a:r>
              <a:r>
                <a:rPr lang="en-US" sz="1100" dirty="0" err="1">
                  <a:solidFill>
                    <a:schemeClr val="tx2"/>
                  </a:solidFill>
                </a:rPr>
                <a:t>Imes</a:t>
              </a:r>
              <a:r>
                <a:rPr lang="en-US" sz="1100" dirty="0">
                  <a:solidFill>
                    <a:schemeClr val="tx2"/>
                  </a:solidFill>
                </a:rPr>
                <a:t>, and H. Hoffmann. Racing and pacing to idle: Theoretical and empirical analysis of energy optimization heuristics. CPSNA’15. </a:t>
              </a:r>
            </a:p>
          </p:txBody>
        </p:sp>
      </p:grpSp>
      <p:grpSp>
        <p:nvGrpSpPr>
          <p:cNvPr id="12" name="Group 11">
            <a:extLst>
              <a:ext uri="{FF2B5EF4-FFF2-40B4-BE49-F238E27FC236}">
                <a16:creationId xmlns:a16="http://schemas.microsoft.com/office/drawing/2014/main" id="{9FD44224-4E6C-B51D-67D0-589426EF13D5}"/>
              </a:ext>
            </a:extLst>
          </p:cNvPr>
          <p:cNvGrpSpPr/>
          <p:nvPr/>
        </p:nvGrpSpPr>
        <p:grpSpPr>
          <a:xfrm>
            <a:off x="5852901" y="1150751"/>
            <a:ext cx="5721908" cy="970092"/>
            <a:chOff x="1953418" y="2049421"/>
            <a:chExt cx="5721908" cy="970092"/>
          </a:xfrm>
        </p:grpSpPr>
        <p:sp>
          <p:nvSpPr>
            <p:cNvPr id="13" name="TextBox 12">
              <a:extLst>
                <a:ext uri="{FF2B5EF4-FFF2-40B4-BE49-F238E27FC236}">
                  <a16:creationId xmlns:a16="http://schemas.microsoft.com/office/drawing/2014/main" id="{6ED8430E-414D-9F76-4324-46709BC4EF6D}"/>
                </a:ext>
              </a:extLst>
            </p:cNvPr>
            <p:cNvSpPr txBox="1"/>
            <p:nvPr/>
          </p:nvSpPr>
          <p:spPr>
            <a:xfrm>
              <a:off x="1953418" y="2257611"/>
              <a:ext cx="1867712" cy="584775"/>
            </a:xfrm>
            <a:prstGeom prst="rect">
              <a:avLst/>
            </a:prstGeom>
            <a:noFill/>
          </p:spPr>
          <p:txBody>
            <a:bodyPr wrap="square" rtlCol="0">
              <a:spAutoFit/>
            </a:bodyPr>
            <a:lstStyle/>
            <a:p>
              <a:pPr algn="ctr"/>
              <a:r>
                <a:rPr lang="en-US" sz="3200" dirty="0">
                  <a:solidFill>
                    <a:schemeClr val="tx2"/>
                  </a:solidFill>
                </a:rPr>
                <a:t>Minimize </a:t>
              </a:r>
            </a:p>
          </p:txBody>
        </p:sp>
        <p:pic>
          <p:nvPicPr>
            <p:cNvPr id="16" name="Graphic 15" descr="Full battery with solid fill">
              <a:extLst>
                <a:ext uri="{FF2B5EF4-FFF2-40B4-BE49-F238E27FC236}">
                  <a16:creationId xmlns:a16="http://schemas.microsoft.com/office/drawing/2014/main" id="{F2129C4C-1208-3D78-C9CE-7298CC7304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5251" y="2105113"/>
              <a:ext cx="914400" cy="914400"/>
            </a:xfrm>
            <a:prstGeom prst="rect">
              <a:avLst/>
            </a:prstGeom>
          </p:spPr>
        </p:pic>
        <p:pic>
          <p:nvPicPr>
            <p:cNvPr id="19" name="Graphic 18" descr="Alarm clock with solid fill">
              <a:extLst>
                <a:ext uri="{FF2B5EF4-FFF2-40B4-BE49-F238E27FC236}">
                  <a16:creationId xmlns:a16="http://schemas.microsoft.com/office/drawing/2014/main" id="{12FCB27D-6A1F-9857-EB6E-F7E2E297DB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0926" y="2049421"/>
              <a:ext cx="914400" cy="914400"/>
            </a:xfrm>
            <a:prstGeom prst="rect">
              <a:avLst/>
            </a:prstGeom>
          </p:spPr>
        </p:pic>
        <p:sp>
          <p:nvSpPr>
            <p:cNvPr id="21" name="TextBox 20">
              <a:extLst>
                <a:ext uri="{FF2B5EF4-FFF2-40B4-BE49-F238E27FC236}">
                  <a16:creationId xmlns:a16="http://schemas.microsoft.com/office/drawing/2014/main" id="{646652BA-6899-D98B-55B2-F77B8956BB1E}"/>
                </a:ext>
              </a:extLst>
            </p:cNvPr>
            <p:cNvSpPr txBox="1"/>
            <p:nvPr/>
          </p:nvSpPr>
          <p:spPr>
            <a:xfrm>
              <a:off x="5280169" y="2222883"/>
              <a:ext cx="1420238" cy="584775"/>
            </a:xfrm>
            <a:prstGeom prst="rect">
              <a:avLst/>
            </a:prstGeom>
            <a:noFill/>
          </p:spPr>
          <p:txBody>
            <a:bodyPr wrap="square" rtlCol="0">
              <a:spAutoFit/>
            </a:bodyPr>
            <a:lstStyle/>
            <a:p>
              <a:pPr algn="ctr"/>
              <a:r>
                <a:rPr lang="en-US" sz="3200" dirty="0">
                  <a:solidFill>
                    <a:schemeClr val="tx2"/>
                  </a:solidFill>
                </a:rPr>
                <a:t>s.t. </a:t>
              </a:r>
            </a:p>
          </p:txBody>
        </p:sp>
      </p:grpSp>
      <p:grpSp>
        <p:nvGrpSpPr>
          <p:cNvPr id="36" name="Group 35">
            <a:extLst>
              <a:ext uri="{FF2B5EF4-FFF2-40B4-BE49-F238E27FC236}">
                <a16:creationId xmlns:a16="http://schemas.microsoft.com/office/drawing/2014/main" id="{60E32105-BED4-4436-5B16-75B2D52495D3}"/>
              </a:ext>
            </a:extLst>
          </p:cNvPr>
          <p:cNvGrpSpPr/>
          <p:nvPr/>
        </p:nvGrpSpPr>
        <p:grpSpPr>
          <a:xfrm>
            <a:off x="4512371" y="2094647"/>
            <a:ext cx="274320" cy="3411417"/>
            <a:chOff x="4512371" y="2094647"/>
            <a:chExt cx="274320" cy="3411417"/>
          </a:xfrm>
        </p:grpSpPr>
        <p:cxnSp>
          <p:nvCxnSpPr>
            <p:cNvPr id="31" name="Straight Connector 30">
              <a:extLst>
                <a:ext uri="{FF2B5EF4-FFF2-40B4-BE49-F238E27FC236}">
                  <a16:creationId xmlns:a16="http://schemas.microsoft.com/office/drawing/2014/main" id="{E17BFB3F-1553-76BB-654F-11FF340EF70B}"/>
                </a:ext>
              </a:extLst>
            </p:cNvPr>
            <p:cNvCxnSpPr>
              <a:cxnSpLocks/>
            </p:cNvCxnSpPr>
            <p:nvPr/>
          </p:nvCxnSpPr>
          <p:spPr>
            <a:xfrm>
              <a:off x="4649531" y="2094647"/>
              <a:ext cx="0" cy="3411417"/>
            </a:xfrm>
            <a:prstGeom prst="line">
              <a:avLst/>
            </a:prstGeom>
            <a:ln w="3175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33" name="5-Point Star 32">
              <a:extLst>
                <a:ext uri="{FF2B5EF4-FFF2-40B4-BE49-F238E27FC236}">
                  <a16:creationId xmlns:a16="http://schemas.microsoft.com/office/drawing/2014/main" id="{D4E9C18F-3524-1EFB-7128-9623BC0C7755}"/>
                </a:ext>
              </a:extLst>
            </p:cNvPr>
            <p:cNvSpPr/>
            <p:nvPr/>
          </p:nvSpPr>
          <p:spPr>
            <a:xfrm>
              <a:off x="4512371" y="4301713"/>
              <a:ext cx="274320" cy="274320"/>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853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BF03AC-C383-4566-2AD2-E036CD0F90F5}"/>
              </a:ext>
            </a:extLst>
          </p:cNvPr>
          <p:cNvSpPr>
            <a:spLocks noGrp="1"/>
          </p:cNvSpPr>
          <p:nvPr>
            <p:ph type="sldNum" sz="quarter" idx="12"/>
          </p:nvPr>
        </p:nvSpPr>
        <p:spPr/>
        <p:txBody>
          <a:bodyPr/>
          <a:lstStyle/>
          <a:p>
            <a:fld id="{E19705F5-30C7-4043-8814-377DC0E18AF3}" type="slidenum">
              <a:rPr lang="en-US" smtClean="0"/>
              <a:t>17</a:t>
            </a:fld>
            <a:endParaRPr lang="en-US"/>
          </a:p>
        </p:txBody>
      </p:sp>
      <p:sp>
        <p:nvSpPr>
          <p:cNvPr id="3" name="TextBox 2">
            <a:extLst>
              <a:ext uri="{FF2B5EF4-FFF2-40B4-BE49-F238E27FC236}">
                <a16:creationId xmlns:a16="http://schemas.microsoft.com/office/drawing/2014/main" id="{FB62CB2B-FC70-D394-06B8-316B794CB3E3}"/>
              </a:ext>
            </a:extLst>
          </p:cNvPr>
          <p:cNvSpPr txBox="1"/>
          <p:nvPr/>
        </p:nvSpPr>
        <p:spPr>
          <a:xfrm>
            <a:off x="428263" y="4016415"/>
            <a:ext cx="11440083" cy="1200329"/>
          </a:xfrm>
          <a:prstGeom prst="rect">
            <a:avLst/>
          </a:prstGeom>
          <a:noFill/>
        </p:spPr>
        <p:txBody>
          <a:bodyPr wrap="square" rtlCol="0">
            <a:spAutoFit/>
          </a:bodyPr>
          <a:lstStyle/>
          <a:p>
            <a:r>
              <a:rPr lang="en-US" sz="3600" dirty="0">
                <a:solidFill>
                  <a:schemeClr val="accent2"/>
                </a:solidFill>
              </a:rPr>
              <a:t>How </a:t>
            </a:r>
            <a:r>
              <a:rPr lang="en-US" altLang="zh-CN" sz="3600" dirty="0">
                <a:solidFill>
                  <a:schemeClr val="accent2"/>
                </a:solidFill>
              </a:rPr>
              <a:t>do</a:t>
            </a:r>
            <a:r>
              <a:rPr lang="zh-CN" altLang="en-US" sz="3600" dirty="0">
                <a:solidFill>
                  <a:schemeClr val="accent2"/>
                </a:solidFill>
              </a:rPr>
              <a:t> </a:t>
            </a:r>
            <a:r>
              <a:rPr lang="en-US" altLang="zh-CN" sz="3600" dirty="0">
                <a:solidFill>
                  <a:schemeClr val="accent2"/>
                </a:solidFill>
              </a:rPr>
              <a:t>we</a:t>
            </a:r>
            <a:r>
              <a:rPr lang="en-US" sz="3600" dirty="0">
                <a:solidFill>
                  <a:schemeClr val="accent2"/>
                </a:solidFill>
              </a:rPr>
              <a:t> sample configurations on </a:t>
            </a:r>
            <a:r>
              <a:rPr lang="en-US" altLang="zh-CN" sz="3600" dirty="0">
                <a:solidFill>
                  <a:schemeClr val="accent2"/>
                </a:solidFill>
              </a:rPr>
              <a:t>the</a:t>
            </a:r>
            <a:r>
              <a:rPr lang="zh-CN" altLang="en-US" sz="3600" dirty="0">
                <a:solidFill>
                  <a:schemeClr val="accent2"/>
                </a:solidFill>
              </a:rPr>
              <a:t> </a:t>
            </a:r>
            <a:r>
              <a:rPr lang="en-US" altLang="zh-CN" sz="3600" dirty="0">
                <a:solidFill>
                  <a:schemeClr val="accent2"/>
                </a:solidFill>
              </a:rPr>
              <a:t>optimal</a:t>
            </a:r>
            <a:r>
              <a:rPr lang="en-US" sz="3600" dirty="0">
                <a:solidFill>
                  <a:schemeClr val="accent2"/>
                </a:solidFill>
              </a:rPr>
              <a:t> frontier when </a:t>
            </a:r>
            <a:r>
              <a:rPr lang="en-US" altLang="zh-CN" sz="3600" dirty="0">
                <a:solidFill>
                  <a:schemeClr val="accent2"/>
                </a:solidFill>
              </a:rPr>
              <a:t>the</a:t>
            </a:r>
            <a:r>
              <a:rPr lang="en-US" sz="3600" dirty="0">
                <a:solidFill>
                  <a:schemeClr val="accent2"/>
                </a:solidFill>
              </a:rPr>
              <a:t> </a:t>
            </a:r>
            <a:r>
              <a:rPr lang="en-US" altLang="zh-CN" sz="3600" dirty="0">
                <a:solidFill>
                  <a:schemeClr val="accent2"/>
                </a:solidFill>
              </a:rPr>
              <a:t>optimal</a:t>
            </a:r>
            <a:r>
              <a:rPr lang="en-US" sz="3600" dirty="0">
                <a:solidFill>
                  <a:schemeClr val="accent2"/>
                </a:solidFill>
              </a:rPr>
              <a:t> frontier</a:t>
            </a:r>
            <a:r>
              <a:rPr lang="zh-CN" altLang="en-US" sz="3600" dirty="0">
                <a:solidFill>
                  <a:schemeClr val="accent2"/>
                </a:solidFill>
              </a:rPr>
              <a:t> </a:t>
            </a:r>
            <a:r>
              <a:rPr lang="en-US" altLang="zh-CN" sz="3600" dirty="0">
                <a:solidFill>
                  <a:schemeClr val="accent2"/>
                </a:solidFill>
              </a:rPr>
              <a:t>is</a:t>
            </a:r>
            <a:r>
              <a:rPr lang="zh-CN" altLang="en-US" sz="3600" dirty="0">
                <a:solidFill>
                  <a:schemeClr val="accent2"/>
                </a:solidFill>
              </a:rPr>
              <a:t> </a:t>
            </a:r>
            <a:r>
              <a:rPr lang="en-US" altLang="zh-CN" sz="3600" dirty="0">
                <a:solidFill>
                  <a:schemeClr val="accent2"/>
                </a:solidFill>
              </a:rPr>
              <a:t>unknown</a:t>
            </a:r>
            <a:r>
              <a:rPr lang="en-US" sz="3600" dirty="0">
                <a:solidFill>
                  <a:schemeClr val="accent2"/>
                </a:solidFill>
              </a:rPr>
              <a:t>?</a:t>
            </a:r>
          </a:p>
        </p:txBody>
      </p:sp>
      <p:sp>
        <p:nvSpPr>
          <p:cNvPr id="4" name="Title 1">
            <a:extLst>
              <a:ext uri="{FF2B5EF4-FFF2-40B4-BE49-F238E27FC236}">
                <a16:creationId xmlns:a16="http://schemas.microsoft.com/office/drawing/2014/main" id="{E4DDE90B-90C9-96B2-F050-E9D6325F1657}"/>
              </a:ext>
            </a:extLst>
          </p:cNvPr>
          <p:cNvSpPr txBox="1">
            <a:spLocks/>
          </p:cNvSpPr>
          <p:nvPr/>
        </p:nvSpPr>
        <p:spPr>
          <a:xfrm>
            <a:off x="428264" y="5509514"/>
            <a:ext cx="5461260" cy="5540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Multi-phase Sampling</a:t>
            </a:r>
            <a:endParaRPr lang="en-US" sz="3600" dirty="0">
              <a:solidFill>
                <a:schemeClr val="tx2"/>
              </a:solidFill>
              <a:latin typeface="+mn-lt"/>
              <a:ea typeface="Segoe UI" charset="0"/>
              <a:cs typeface="Segoe UI" charset="0"/>
            </a:endParaRPr>
          </a:p>
        </p:txBody>
      </p:sp>
      <p:sp>
        <p:nvSpPr>
          <p:cNvPr id="5" name="TextBox 4">
            <a:extLst>
              <a:ext uri="{FF2B5EF4-FFF2-40B4-BE49-F238E27FC236}">
                <a16:creationId xmlns:a16="http://schemas.microsoft.com/office/drawing/2014/main" id="{5FB39A99-7E84-D2B2-B103-FEC3F42784D3}"/>
              </a:ext>
            </a:extLst>
          </p:cNvPr>
          <p:cNvSpPr txBox="1"/>
          <p:nvPr/>
        </p:nvSpPr>
        <p:spPr>
          <a:xfrm>
            <a:off x="6904290" y="5360699"/>
            <a:ext cx="4718396" cy="830997"/>
          </a:xfrm>
          <a:prstGeom prst="rect">
            <a:avLst/>
          </a:prstGeom>
          <a:noFill/>
        </p:spPr>
        <p:txBody>
          <a:bodyPr wrap="square" rtlCol="0">
            <a:spAutoFit/>
          </a:bodyPr>
          <a:lstStyle/>
          <a:p>
            <a:pPr marL="514350" indent="-514350">
              <a:buFont typeface="+mj-lt"/>
              <a:buAutoNum type="arabicParenR"/>
            </a:pPr>
            <a:r>
              <a:rPr lang="en-US" altLang="zh-CN" sz="2400" dirty="0">
                <a:solidFill>
                  <a:schemeClr val="tx2"/>
                </a:solidFill>
              </a:rPr>
              <a:t>Predict</a:t>
            </a:r>
            <a:r>
              <a:rPr lang="zh-CN" altLang="en-US" sz="2400" dirty="0">
                <a:solidFill>
                  <a:schemeClr val="tx2"/>
                </a:solidFill>
              </a:rPr>
              <a:t> </a:t>
            </a:r>
            <a:r>
              <a:rPr lang="en-US" altLang="zh-CN" sz="2400" dirty="0">
                <a:solidFill>
                  <a:schemeClr val="tx2"/>
                </a:solidFill>
              </a:rPr>
              <a:t>Optimal</a:t>
            </a:r>
            <a:r>
              <a:rPr lang="zh-CN" altLang="en-US" sz="2400" dirty="0">
                <a:solidFill>
                  <a:schemeClr val="tx2"/>
                </a:solidFill>
              </a:rPr>
              <a:t> </a:t>
            </a:r>
            <a:r>
              <a:rPr lang="en-US" altLang="zh-CN" sz="2400" dirty="0">
                <a:solidFill>
                  <a:schemeClr val="tx2"/>
                </a:solidFill>
              </a:rPr>
              <a:t>Frontier</a:t>
            </a:r>
            <a:r>
              <a:rPr lang="zh-CN" altLang="en-US" sz="2400" dirty="0">
                <a:solidFill>
                  <a:schemeClr val="tx2"/>
                </a:solidFill>
              </a:rPr>
              <a:t> </a:t>
            </a:r>
            <a:endParaRPr lang="en-US" altLang="zh-CN" sz="2400" dirty="0">
              <a:solidFill>
                <a:schemeClr val="tx2"/>
              </a:solidFill>
            </a:endParaRPr>
          </a:p>
          <a:p>
            <a:pPr marL="514350" indent="-514350">
              <a:buFont typeface="+mj-lt"/>
              <a:buAutoNum type="arabicParenR"/>
            </a:pPr>
            <a:r>
              <a:rPr lang="en-US" altLang="zh-CN" sz="2400" dirty="0">
                <a:solidFill>
                  <a:schemeClr val="tx2"/>
                </a:solidFill>
              </a:rPr>
              <a:t>Sample</a:t>
            </a:r>
            <a:r>
              <a:rPr lang="zh-CN" altLang="en-US" sz="2400" dirty="0">
                <a:solidFill>
                  <a:schemeClr val="tx2"/>
                </a:solidFill>
              </a:rPr>
              <a:t> </a:t>
            </a:r>
            <a:r>
              <a:rPr lang="en-US" altLang="zh-CN" sz="2400" dirty="0">
                <a:solidFill>
                  <a:schemeClr val="tx2"/>
                </a:solidFill>
              </a:rPr>
              <a:t>From</a:t>
            </a:r>
            <a:r>
              <a:rPr lang="zh-CN" altLang="en-US" sz="2400" dirty="0">
                <a:solidFill>
                  <a:schemeClr val="tx2"/>
                </a:solidFill>
              </a:rPr>
              <a:t> </a:t>
            </a:r>
            <a:r>
              <a:rPr lang="en-US" altLang="zh-CN" sz="2400" dirty="0">
                <a:solidFill>
                  <a:schemeClr val="tx2"/>
                </a:solidFill>
              </a:rPr>
              <a:t>It</a:t>
            </a:r>
            <a:endParaRPr lang="en-US" sz="2400" dirty="0">
              <a:solidFill>
                <a:schemeClr val="tx2"/>
              </a:solidFill>
            </a:endParaRPr>
          </a:p>
        </p:txBody>
      </p:sp>
    </p:spTree>
    <p:extLst>
      <p:ext uri="{BB962C8B-B14F-4D97-AF65-F5344CB8AC3E}">
        <p14:creationId xmlns:p14="http://schemas.microsoft.com/office/powerpoint/2010/main" val="73027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E75191-B3D6-0C0C-AEFF-64ECB449897A}"/>
              </a:ext>
            </a:extLst>
          </p:cNvPr>
          <p:cNvSpPr>
            <a:spLocks noGrp="1"/>
          </p:cNvSpPr>
          <p:nvPr>
            <p:ph type="sldNum" sz="quarter" idx="12"/>
          </p:nvPr>
        </p:nvSpPr>
        <p:spPr/>
        <p:txBody>
          <a:bodyPr/>
          <a:lstStyle/>
          <a:p>
            <a:fld id="{E19705F5-30C7-4043-8814-377DC0E18AF3}" type="slidenum">
              <a:rPr lang="en-US" smtClean="0"/>
              <a:t>18</a:t>
            </a:fld>
            <a:endParaRPr lang="en-US"/>
          </a:p>
        </p:txBody>
      </p:sp>
      <p:sp>
        <p:nvSpPr>
          <p:cNvPr id="3" name="Slide Number Placeholder 2">
            <a:extLst>
              <a:ext uri="{FF2B5EF4-FFF2-40B4-BE49-F238E27FC236}">
                <a16:creationId xmlns:a16="http://schemas.microsoft.com/office/drawing/2014/main" id="{8E5E7ED9-91DA-42F0-71AD-DDF6EFDA462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705F5-30C7-4043-8814-377DC0E18AF3}" type="slidenum">
              <a:rPr lang="en-US" smtClean="0"/>
              <a:pPr/>
              <a:t>18</a:t>
            </a:fld>
            <a:endParaRPr lang="en-US"/>
          </a:p>
        </p:txBody>
      </p:sp>
      <p:sp>
        <p:nvSpPr>
          <p:cNvPr id="4" name="Title 1">
            <a:extLst>
              <a:ext uri="{FF2B5EF4-FFF2-40B4-BE49-F238E27FC236}">
                <a16:creationId xmlns:a16="http://schemas.microsoft.com/office/drawing/2014/main" id="{8E0C4B3C-559E-E30E-317F-C0C765F3FCB4}"/>
              </a:ext>
            </a:extLst>
          </p:cNvPr>
          <p:cNvSpPr txBox="1">
            <a:spLocks/>
          </p:cNvSpPr>
          <p:nvPr/>
        </p:nvSpPr>
        <p:spPr>
          <a:xfrm>
            <a:off x="376084" y="142774"/>
            <a:ext cx="11422626" cy="5540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Learning Problem Setup</a:t>
            </a:r>
          </a:p>
          <a:p>
            <a:r>
              <a:rPr lang="en-US" altLang="zh-CN" sz="2800" dirty="0">
                <a:solidFill>
                  <a:schemeClr val="tx2"/>
                </a:solidFill>
                <a:latin typeface="+mn-lt"/>
                <a:ea typeface="Segoe UI" charset="0"/>
                <a:cs typeface="Segoe UI" charset="0"/>
              </a:rPr>
              <a:t>Predict</a:t>
            </a:r>
            <a:r>
              <a:rPr lang="zh-CN" altLang="en-US" sz="2800" dirty="0">
                <a:solidFill>
                  <a:schemeClr val="tx2"/>
                </a:solidFill>
                <a:latin typeface="+mn-lt"/>
                <a:ea typeface="Segoe UI" charset="0"/>
                <a:cs typeface="Segoe UI" charset="0"/>
              </a:rPr>
              <a:t> </a:t>
            </a:r>
            <a:r>
              <a:rPr lang="en-US" altLang="zh-CN" sz="2800" dirty="0">
                <a:solidFill>
                  <a:schemeClr val="tx2"/>
                </a:solidFill>
                <a:latin typeface="+mn-lt"/>
                <a:ea typeface="Segoe UI" charset="0"/>
                <a:cs typeface="Segoe UI" charset="0"/>
              </a:rPr>
              <a:t>Performance</a:t>
            </a:r>
            <a:r>
              <a:rPr lang="zh-CN" altLang="en-US" sz="2800" dirty="0">
                <a:solidFill>
                  <a:schemeClr val="tx2"/>
                </a:solidFill>
                <a:latin typeface="+mn-lt"/>
                <a:ea typeface="Segoe UI" charset="0"/>
                <a:cs typeface="Segoe UI" charset="0"/>
              </a:rPr>
              <a:t> </a:t>
            </a:r>
            <a:r>
              <a:rPr lang="en-US" altLang="zh-CN" sz="2800" dirty="0">
                <a:solidFill>
                  <a:schemeClr val="tx2"/>
                </a:solidFill>
                <a:latin typeface="+mn-lt"/>
                <a:ea typeface="Segoe UI" charset="0"/>
                <a:cs typeface="Segoe UI" charset="0"/>
              </a:rPr>
              <a:t>and</a:t>
            </a:r>
            <a:r>
              <a:rPr lang="zh-CN" altLang="en-US" sz="2800" dirty="0">
                <a:solidFill>
                  <a:schemeClr val="tx2"/>
                </a:solidFill>
                <a:latin typeface="+mn-lt"/>
                <a:ea typeface="Segoe UI" charset="0"/>
                <a:cs typeface="Segoe UI" charset="0"/>
              </a:rPr>
              <a:t> </a:t>
            </a:r>
            <a:r>
              <a:rPr lang="en-US" altLang="zh-CN" sz="2800" dirty="0">
                <a:solidFill>
                  <a:schemeClr val="tx2"/>
                </a:solidFill>
                <a:latin typeface="+mn-lt"/>
                <a:ea typeface="Segoe UI" charset="0"/>
                <a:cs typeface="Segoe UI" charset="0"/>
              </a:rPr>
              <a:t>Power</a:t>
            </a:r>
            <a:r>
              <a:rPr lang="zh-CN" altLang="en-US" sz="2800" dirty="0">
                <a:solidFill>
                  <a:schemeClr val="tx2"/>
                </a:solidFill>
                <a:latin typeface="+mn-lt"/>
                <a:ea typeface="Segoe UI" charset="0"/>
                <a:cs typeface="Segoe UI" charset="0"/>
              </a:rPr>
              <a:t> </a:t>
            </a:r>
            <a:r>
              <a:rPr lang="en-US" altLang="zh-CN" sz="2800" dirty="0">
                <a:solidFill>
                  <a:schemeClr val="tx2"/>
                </a:solidFill>
                <a:latin typeface="+mn-lt"/>
                <a:ea typeface="Segoe UI" charset="0"/>
                <a:cs typeface="Segoe UI" charset="0"/>
              </a:rPr>
              <a:t>for</a:t>
            </a:r>
            <a:r>
              <a:rPr lang="zh-CN" altLang="en-US" sz="2800" dirty="0">
                <a:solidFill>
                  <a:schemeClr val="tx2"/>
                </a:solidFill>
                <a:latin typeface="+mn-lt"/>
                <a:ea typeface="Segoe UI" charset="0"/>
                <a:cs typeface="Segoe UI" charset="0"/>
              </a:rPr>
              <a:t> </a:t>
            </a:r>
            <a:r>
              <a:rPr lang="en-US" altLang="zh-CN" sz="2800" dirty="0">
                <a:solidFill>
                  <a:schemeClr val="tx2"/>
                </a:solidFill>
                <a:latin typeface="+mn-lt"/>
                <a:ea typeface="Segoe UI" charset="0"/>
                <a:cs typeface="Segoe UI" charset="0"/>
              </a:rPr>
              <a:t>Configurations</a:t>
            </a:r>
            <a:r>
              <a:rPr lang="zh-CN" altLang="en-US" sz="2800" dirty="0">
                <a:solidFill>
                  <a:schemeClr val="tx2"/>
                </a:solidFill>
                <a:latin typeface="+mn-lt"/>
                <a:ea typeface="Segoe UI" charset="0"/>
                <a:cs typeface="Segoe UI" charset="0"/>
              </a:rPr>
              <a:t> </a:t>
            </a:r>
            <a:endParaRPr lang="en-US" sz="2800" dirty="0">
              <a:solidFill>
                <a:schemeClr val="tx2"/>
              </a:solidFill>
              <a:latin typeface="+mn-lt"/>
              <a:ea typeface="Segoe UI" charset="0"/>
              <a:cs typeface="Segoe UI" charset="0"/>
            </a:endParaRPr>
          </a:p>
        </p:txBody>
      </p:sp>
      <p:grpSp>
        <p:nvGrpSpPr>
          <p:cNvPr id="66" name="Group 65">
            <a:extLst>
              <a:ext uri="{FF2B5EF4-FFF2-40B4-BE49-F238E27FC236}">
                <a16:creationId xmlns:a16="http://schemas.microsoft.com/office/drawing/2014/main" id="{A25B403C-CF33-9953-6B02-D89DB0165F7E}"/>
              </a:ext>
            </a:extLst>
          </p:cNvPr>
          <p:cNvGrpSpPr/>
          <p:nvPr/>
        </p:nvGrpSpPr>
        <p:grpSpPr>
          <a:xfrm>
            <a:off x="4631399" y="1601164"/>
            <a:ext cx="2976668" cy="4155524"/>
            <a:chOff x="6683332" y="1237348"/>
            <a:chExt cx="2976668" cy="4155524"/>
          </a:xfrm>
        </p:grpSpPr>
        <p:sp>
          <p:nvSpPr>
            <p:cNvPr id="67" name="TextBox 66">
              <a:extLst>
                <a:ext uri="{FF2B5EF4-FFF2-40B4-BE49-F238E27FC236}">
                  <a16:creationId xmlns:a16="http://schemas.microsoft.com/office/drawing/2014/main" id="{524C216D-F15F-5E11-C50E-4C02B47C23C5}"/>
                </a:ext>
              </a:extLst>
            </p:cNvPr>
            <p:cNvSpPr txBox="1"/>
            <p:nvPr/>
          </p:nvSpPr>
          <p:spPr>
            <a:xfrm>
              <a:off x="7054500" y="1237348"/>
              <a:ext cx="2605500" cy="400110"/>
            </a:xfrm>
            <a:prstGeom prst="rect">
              <a:avLst/>
            </a:prstGeom>
            <a:noFill/>
          </p:spPr>
          <p:txBody>
            <a:bodyPr wrap="square" rtlCol="0">
              <a:spAutoFit/>
            </a:bodyPr>
            <a:lstStyle/>
            <a:p>
              <a:pPr algn="ctr"/>
              <a:r>
                <a:rPr lang="en-US" sz="2000" dirty="0">
                  <a:solidFill>
                    <a:schemeClr val="tx2"/>
                  </a:solidFill>
                </a:rPr>
                <a:t>New Application</a:t>
              </a:r>
            </a:p>
          </p:txBody>
        </p:sp>
        <p:grpSp>
          <p:nvGrpSpPr>
            <p:cNvPr id="68" name="Group 67">
              <a:extLst>
                <a:ext uri="{FF2B5EF4-FFF2-40B4-BE49-F238E27FC236}">
                  <a16:creationId xmlns:a16="http://schemas.microsoft.com/office/drawing/2014/main" id="{20BB5954-A07B-F290-D617-99354455357D}"/>
                </a:ext>
              </a:extLst>
            </p:cNvPr>
            <p:cNvGrpSpPr/>
            <p:nvPr/>
          </p:nvGrpSpPr>
          <p:grpSpPr>
            <a:xfrm>
              <a:off x="6683332" y="1730043"/>
              <a:ext cx="463959" cy="3662829"/>
              <a:chOff x="1308667" y="1743180"/>
              <a:chExt cx="463959" cy="3662829"/>
            </a:xfrm>
          </p:grpSpPr>
          <p:sp>
            <p:nvSpPr>
              <p:cNvPr id="69" name="Rectangle 68">
                <a:extLst>
                  <a:ext uri="{FF2B5EF4-FFF2-40B4-BE49-F238E27FC236}">
                    <a16:creationId xmlns:a16="http://schemas.microsoft.com/office/drawing/2014/main" id="{E9BFC7AA-79B7-29F4-8EB2-22BE6DFB70AB}"/>
                  </a:ext>
                </a:extLst>
              </p:cNvPr>
              <p:cNvSpPr/>
              <p:nvPr/>
            </p:nvSpPr>
            <p:spPr>
              <a:xfrm>
                <a:off x="1308667" y="1743180"/>
                <a:ext cx="463959" cy="36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B5E11617-7E46-B3AC-9DD6-B61ED4D2D686}"/>
                  </a:ext>
                </a:extLst>
              </p:cNvPr>
              <p:cNvSpPr/>
              <p:nvPr/>
            </p:nvSpPr>
            <p:spPr>
              <a:xfrm>
                <a:off x="1312046" y="174318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71" name="Rectangle 70">
                <a:extLst>
                  <a:ext uri="{FF2B5EF4-FFF2-40B4-BE49-F238E27FC236}">
                    <a16:creationId xmlns:a16="http://schemas.microsoft.com/office/drawing/2014/main" id="{8905E2A0-E5D9-123D-596B-455A0B9211D0}"/>
                  </a:ext>
                </a:extLst>
              </p:cNvPr>
              <p:cNvSpPr/>
              <p:nvPr/>
            </p:nvSpPr>
            <p:spPr>
              <a:xfrm>
                <a:off x="1308667" y="357557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72" name="Rectangle 71">
                <a:extLst>
                  <a:ext uri="{FF2B5EF4-FFF2-40B4-BE49-F238E27FC236}">
                    <a16:creationId xmlns:a16="http://schemas.microsoft.com/office/drawing/2014/main" id="{FFE1492F-0A5F-8C62-2736-BE1109114A0F}"/>
                  </a:ext>
                </a:extLst>
              </p:cNvPr>
              <p:cNvSpPr/>
              <p:nvPr/>
            </p:nvSpPr>
            <p:spPr>
              <a:xfrm>
                <a:off x="1308667" y="266355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73" name="Rectangle 72">
                <a:extLst>
                  <a:ext uri="{FF2B5EF4-FFF2-40B4-BE49-F238E27FC236}">
                    <a16:creationId xmlns:a16="http://schemas.microsoft.com/office/drawing/2014/main" id="{5E7CE5E3-1DF6-85C4-5ADF-8A9047DF5B89}"/>
                  </a:ext>
                </a:extLst>
              </p:cNvPr>
              <p:cNvSpPr/>
              <p:nvPr/>
            </p:nvSpPr>
            <p:spPr>
              <a:xfrm>
                <a:off x="1315426" y="312376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74" name="Rectangle 73">
                <a:extLst>
                  <a:ext uri="{FF2B5EF4-FFF2-40B4-BE49-F238E27FC236}">
                    <a16:creationId xmlns:a16="http://schemas.microsoft.com/office/drawing/2014/main" id="{A99DB6A5-6580-094B-621A-64474C6D2544}"/>
                  </a:ext>
                </a:extLst>
              </p:cNvPr>
              <p:cNvSpPr/>
              <p:nvPr/>
            </p:nvSpPr>
            <p:spPr>
              <a:xfrm>
                <a:off x="1315426" y="402806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75" name="Rectangle 74">
                <a:extLst>
                  <a:ext uri="{FF2B5EF4-FFF2-40B4-BE49-F238E27FC236}">
                    <a16:creationId xmlns:a16="http://schemas.microsoft.com/office/drawing/2014/main" id="{3F827B16-F456-B097-F320-D2DA25A1AABD}"/>
                  </a:ext>
                </a:extLst>
              </p:cNvPr>
              <p:cNvSpPr/>
              <p:nvPr/>
            </p:nvSpPr>
            <p:spPr>
              <a:xfrm>
                <a:off x="1312347" y="4481607"/>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76" name="Rectangle 75">
                <a:extLst>
                  <a:ext uri="{FF2B5EF4-FFF2-40B4-BE49-F238E27FC236}">
                    <a16:creationId xmlns:a16="http://schemas.microsoft.com/office/drawing/2014/main" id="{99C3744C-FA0F-95FD-4224-9706435D8935}"/>
                  </a:ext>
                </a:extLst>
              </p:cNvPr>
              <p:cNvSpPr/>
              <p:nvPr/>
            </p:nvSpPr>
            <p:spPr>
              <a:xfrm>
                <a:off x="1311820" y="2203959"/>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77" name="Rectangle 76">
                <a:extLst>
                  <a:ext uri="{FF2B5EF4-FFF2-40B4-BE49-F238E27FC236}">
                    <a16:creationId xmlns:a16="http://schemas.microsoft.com/office/drawing/2014/main" id="{FCF778B6-22A0-180A-DDB1-F3B7EFA1C699}"/>
                  </a:ext>
                </a:extLst>
              </p:cNvPr>
              <p:cNvSpPr/>
              <p:nvPr/>
            </p:nvSpPr>
            <p:spPr>
              <a:xfrm>
                <a:off x="1310325" y="4947516"/>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grpSp>
      </p:grpSp>
      <p:grpSp>
        <p:nvGrpSpPr>
          <p:cNvPr id="114" name="Group 113">
            <a:extLst>
              <a:ext uri="{FF2B5EF4-FFF2-40B4-BE49-F238E27FC236}">
                <a16:creationId xmlns:a16="http://schemas.microsoft.com/office/drawing/2014/main" id="{B4D51B47-9121-3427-495E-BC765E7F04C0}"/>
              </a:ext>
            </a:extLst>
          </p:cNvPr>
          <p:cNvGrpSpPr/>
          <p:nvPr/>
        </p:nvGrpSpPr>
        <p:grpSpPr>
          <a:xfrm>
            <a:off x="89125" y="1672858"/>
            <a:ext cx="10395166" cy="5002364"/>
            <a:chOff x="89125" y="1672858"/>
            <a:chExt cx="10395166" cy="5002364"/>
          </a:xfrm>
        </p:grpSpPr>
        <p:grpSp>
          <p:nvGrpSpPr>
            <p:cNvPr id="5" name="Group 4">
              <a:extLst>
                <a:ext uri="{FF2B5EF4-FFF2-40B4-BE49-F238E27FC236}">
                  <a16:creationId xmlns:a16="http://schemas.microsoft.com/office/drawing/2014/main" id="{0AC534EA-887C-863A-6834-7336083889B8}"/>
                </a:ext>
              </a:extLst>
            </p:cNvPr>
            <p:cNvGrpSpPr/>
            <p:nvPr/>
          </p:nvGrpSpPr>
          <p:grpSpPr>
            <a:xfrm>
              <a:off x="89125" y="1672858"/>
              <a:ext cx="3653612" cy="4099656"/>
              <a:chOff x="1058067" y="1275541"/>
              <a:chExt cx="3653612" cy="4099656"/>
            </a:xfrm>
          </p:grpSpPr>
          <p:grpSp>
            <p:nvGrpSpPr>
              <p:cNvPr id="6" name="Group 5">
                <a:extLst>
                  <a:ext uri="{FF2B5EF4-FFF2-40B4-BE49-F238E27FC236}">
                    <a16:creationId xmlns:a16="http://schemas.microsoft.com/office/drawing/2014/main" id="{76324B24-BD81-397D-51ED-78104E498E7E}"/>
                  </a:ext>
                </a:extLst>
              </p:cNvPr>
              <p:cNvGrpSpPr/>
              <p:nvPr/>
            </p:nvGrpSpPr>
            <p:grpSpPr>
              <a:xfrm>
                <a:off x="1509838" y="1275541"/>
                <a:ext cx="3201841" cy="4099656"/>
                <a:chOff x="7483140" y="1291927"/>
                <a:chExt cx="3201841" cy="4099656"/>
              </a:xfrm>
            </p:grpSpPr>
            <p:sp>
              <p:nvSpPr>
                <p:cNvPr id="8" name="Rectangle 7">
                  <a:extLst>
                    <a:ext uri="{FF2B5EF4-FFF2-40B4-BE49-F238E27FC236}">
                      <a16:creationId xmlns:a16="http://schemas.microsoft.com/office/drawing/2014/main" id="{FAA5A665-7A79-4B7B-29A6-8A9A3046D42F}"/>
                    </a:ext>
                  </a:extLst>
                </p:cNvPr>
                <p:cNvSpPr/>
                <p:nvPr/>
              </p:nvSpPr>
              <p:spPr>
                <a:xfrm>
                  <a:off x="7483140" y="1733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9" name="Rectangle 8">
                  <a:extLst>
                    <a:ext uri="{FF2B5EF4-FFF2-40B4-BE49-F238E27FC236}">
                      <a16:creationId xmlns:a16="http://schemas.microsoft.com/office/drawing/2014/main" id="{A2EFD26B-2F33-B007-494A-A33F670C8BFB}"/>
                    </a:ext>
                  </a:extLst>
                </p:cNvPr>
                <p:cNvSpPr/>
                <p:nvPr/>
              </p:nvSpPr>
              <p:spPr>
                <a:xfrm>
                  <a:off x="7940340" y="1733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0" name="Rectangle 9">
                  <a:extLst>
                    <a:ext uri="{FF2B5EF4-FFF2-40B4-BE49-F238E27FC236}">
                      <a16:creationId xmlns:a16="http://schemas.microsoft.com/office/drawing/2014/main" id="{22EF3807-3663-E218-24E1-0CC2ECD162D0}"/>
                    </a:ext>
                  </a:extLst>
                </p:cNvPr>
                <p:cNvSpPr/>
                <p:nvPr/>
              </p:nvSpPr>
              <p:spPr>
                <a:xfrm>
                  <a:off x="8854740" y="1733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1" name="Rectangle 10">
                  <a:extLst>
                    <a:ext uri="{FF2B5EF4-FFF2-40B4-BE49-F238E27FC236}">
                      <a16:creationId xmlns:a16="http://schemas.microsoft.com/office/drawing/2014/main" id="{77A865F9-4396-8738-F4BE-13E4E2DABF73}"/>
                    </a:ext>
                  </a:extLst>
                </p:cNvPr>
                <p:cNvSpPr/>
                <p:nvPr/>
              </p:nvSpPr>
              <p:spPr>
                <a:xfrm>
                  <a:off x="9311940" y="1733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2" name="Rectangle 11">
                  <a:extLst>
                    <a:ext uri="{FF2B5EF4-FFF2-40B4-BE49-F238E27FC236}">
                      <a16:creationId xmlns:a16="http://schemas.microsoft.com/office/drawing/2014/main" id="{5E983C39-7DC4-D226-4BF5-6F6797270D3D}"/>
                    </a:ext>
                  </a:extLst>
                </p:cNvPr>
                <p:cNvSpPr/>
                <p:nvPr/>
              </p:nvSpPr>
              <p:spPr>
                <a:xfrm>
                  <a:off x="10227781" y="1736507"/>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3" name="Rectangle 12">
                  <a:extLst>
                    <a:ext uri="{FF2B5EF4-FFF2-40B4-BE49-F238E27FC236}">
                      <a16:creationId xmlns:a16="http://schemas.microsoft.com/office/drawing/2014/main" id="{6DCBF187-B3C7-5627-C7CB-EF77C94CF96E}"/>
                    </a:ext>
                  </a:extLst>
                </p:cNvPr>
                <p:cNvSpPr/>
                <p:nvPr/>
              </p:nvSpPr>
              <p:spPr>
                <a:xfrm>
                  <a:off x="7940340" y="2191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4" name="Rectangle 13">
                  <a:extLst>
                    <a:ext uri="{FF2B5EF4-FFF2-40B4-BE49-F238E27FC236}">
                      <a16:creationId xmlns:a16="http://schemas.microsoft.com/office/drawing/2014/main" id="{DF86814B-3215-F87D-9265-88E4A09DE5D4}"/>
                    </a:ext>
                  </a:extLst>
                </p:cNvPr>
                <p:cNvSpPr/>
                <p:nvPr/>
              </p:nvSpPr>
              <p:spPr>
                <a:xfrm>
                  <a:off x="8397540" y="2191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5" name="Rectangle 14">
                  <a:extLst>
                    <a:ext uri="{FF2B5EF4-FFF2-40B4-BE49-F238E27FC236}">
                      <a16:creationId xmlns:a16="http://schemas.microsoft.com/office/drawing/2014/main" id="{450D67A2-8E56-1F80-0FF0-029AAABA34B1}"/>
                    </a:ext>
                  </a:extLst>
                </p:cNvPr>
                <p:cNvSpPr/>
                <p:nvPr/>
              </p:nvSpPr>
              <p:spPr>
                <a:xfrm>
                  <a:off x="8854740" y="2191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6" name="Rectangle 15">
                  <a:extLst>
                    <a:ext uri="{FF2B5EF4-FFF2-40B4-BE49-F238E27FC236}">
                      <a16:creationId xmlns:a16="http://schemas.microsoft.com/office/drawing/2014/main" id="{A24C1B63-9E1D-D6C7-3CB3-28AA14DB8A61}"/>
                    </a:ext>
                  </a:extLst>
                </p:cNvPr>
                <p:cNvSpPr/>
                <p:nvPr/>
              </p:nvSpPr>
              <p:spPr>
                <a:xfrm>
                  <a:off x="9311940" y="2191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7" name="Rectangle 16">
                  <a:extLst>
                    <a:ext uri="{FF2B5EF4-FFF2-40B4-BE49-F238E27FC236}">
                      <a16:creationId xmlns:a16="http://schemas.microsoft.com/office/drawing/2014/main" id="{FE5C781F-6003-66CD-0D73-2E9EEA5FB962}"/>
                    </a:ext>
                  </a:extLst>
                </p:cNvPr>
                <p:cNvSpPr/>
                <p:nvPr/>
              </p:nvSpPr>
              <p:spPr>
                <a:xfrm>
                  <a:off x="10226340" y="2191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8" name="Rectangle 17">
                  <a:extLst>
                    <a:ext uri="{FF2B5EF4-FFF2-40B4-BE49-F238E27FC236}">
                      <a16:creationId xmlns:a16="http://schemas.microsoft.com/office/drawing/2014/main" id="{C319E59D-5EBE-E0B3-3290-EBECB03A8B14}"/>
                    </a:ext>
                  </a:extLst>
                </p:cNvPr>
                <p:cNvSpPr/>
                <p:nvPr/>
              </p:nvSpPr>
              <p:spPr>
                <a:xfrm>
                  <a:off x="7483140" y="2648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9" name="Rectangle 18">
                  <a:extLst>
                    <a:ext uri="{FF2B5EF4-FFF2-40B4-BE49-F238E27FC236}">
                      <a16:creationId xmlns:a16="http://schemas.microsoft.com/office/drawing/2014/main" id="{166385FF-4EE5-E84F-2A9A-5326F112FFE1}"/>
                    </a:ext>
                  </a:extLst>
                </p:cNvPr>
                <p:cNvSpPr/>
                <p:nvPr/>
              </p:nvSpPr>
              <p:spPr>
                <a:xfrm>
                  <a:off x="8397540" y="2648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0" name="Rectangle 19">
                  <a:extLst>
                    <a:ext uri="{FF2B5EF4-FFF2-40B4-BE49-F238E27FC236}">
                      <a16:creationId xmlns:a16="http://schemas.microsoft.com/office/drawing/2014/main" id="{B5616FF1-D0E2-6B22-4626-7B5851577F69}"/>
                    </a:ext>
                  </a:extLst>
                </p:cNvPr>
                <p:cNvSpPr/>
                <p:nvPr/>
              </p:nvSpPr>
              <p:spPr>
                <a:xfrm>
                  <a:off x="9311940" y="2648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1" name="Rectangle 20">
                  <a:extLst>
                    <a:ext uri="{FF2B5EF4-FFF2-40B4-BE49-F238E27FC236}">
                      <a16:creationId xmlns:a16="http://schemas.microsoft.com/office/drawing/2014/main" id="{B36D3D93-3A3A-CC9E-7F0A-AB165E2C4648}"/>
                    </a:ext>
                  </a:extLst>
                </p:cNvPr>
                <p:cNvSpPr/>
                <p:nvPr/>
              </p:nvSpPr>
              <p:spPr>
                <a:xfrm>
                  <a:off x="9769140" y="2648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2" name="Rectangle 21">
                  <a:extLst>
                    <a:ext uri="{FF2B5EF4-FFF2-40B4-BE49-F238E27FC236}">
                      <a16:creationId xmlns:a16="http://schemas.microsoft.com/office/drawing/2014/main" id="{9F713835-E621-5C65-2644-A3AF77951D9F}"/>
                    </a:ext>
                  </a:extLst>
                </p:cNvPr>
                <p:cNvSpPr/>
                <p:nvPr/>
              </p:nvSpPr>
              <p:spPr>
                <a:xfrm>
                  <a:off x="10226340" y="2648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3" name="Rectangle 22">
                  <a:extLst>
                    <a:ext uri="{FF2B5EF4-FFF2-40B4-BE49-F238E27FC236}">
                      <a16:creationId xmlns:a16="http://schemas.microsoft.com/office/drawing/2014/main" id="{FB052E7E-AD84-C3A7-1972-DECF4CCEA720}"/>
                    </a:ext>
                  </a:extLst>
                </p:cNvPr>
                <p:cNvSpPr/>
                <p:nvPr/>
              </p:nvSpPr>
              <p:spPr>
                <a:xfrm>
                  <a:off x="7483140" y="31055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4" name="Rectangle 23">
                  <a:extLst>
                    <a:ext uri="{FF2B5EF4-FFF2-40B4-BE49-F238E27FC236}">
                      <a16:creationId xmlns:a16="http://schemas.microsoft.com/office/drawing/2014/main" id="{E44AECC4-D149-D8F5-57AB-CE31A6E88A09}"/>
                    </a:ext>
                  </a:extLst>
                </p:cNvPr>
                <p:cNvSpPr/>
                <p:nvPr/>
              </p:nvSpPr>
              <p:spPr>
                <a:xfrm>
                  <a:off x="7940340" y="31055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5" name="Rectangle 24">
                  <a:extLst>
                    <a:ext uri="{FF2B5EF4-FFF2-40B4-BE49-F238E27FC236}">
                      <a16:creationId xmlns:a16="http://schemas.microsoft.com/office/drawing/2014/main" id="{955CFCE4-7E3F-265C-AB11-27932A745A98}"/>
                    </a:ext>
                  </a:extLst>
                </p:cNvPr>
                <p:cNvSpPr/>
                <p:nvPr/>
              </p:nvSpPr>
              <p:spPr>
                <a:xfrm>
                  <a:off x="8854740" y="31055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6" name="Rectangle 25">
                  <a:extLst>
                    <a:ext uri="{FF2B5EF4-FFF2-40B4-BE49-F238E27FC236}">
                      <a16:creationId xmlns:a16="http://schemas.microsoft.com/office/drawing/2014/main" id="{699E03E5-A28C-D15A-7BC5-A61706F461DB}"/>
                    </a:ext>
                  </a:extLst>
                </p:cNvPr>
                <p:cNvSpPr/>
                <p:nvPr/>
              </p:nvSpPr>
              <p:spPr>
                <a:xfrm>
                  <a:off x="9769140" y="31055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7" name="Rectangle 26">
                  <a:extLst>
                    <a:ext uri="{FF2B5EF4-FFF2-40B4-BE49-F238E27FC236}">
                      <a16:creationId xmlns:a16="http://schemas.microsoft.com/office/drawing/2014/main" id="{568245D7-BB85-E9E9-45CA-457FB1EFCAA1}"/>
                    </a:ext>
                  </a:extLst>
                </p:cNvPr>
                <p:cNvSpPr/>
                <p:nvPr/>
              </p:nvSpPr>
              <p:spPr>
                <a:xfrm>
                  <a:off x="10226340" y="31055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8" name="Rectangle 27">
                  <a:extLst>
                    <a:ext uri="{FF2B5EF4-FFF2-40B4-BE49-F238E27FC236}">
                      <a16:creationId xmlns:a16="http://schemas.microsoft.com/office/drawing/2014/main" id="{3BD03830-F4EE-6A9F-BE9E-25DF46CFBF2C}"/>
                    </a:ext>
                  </a:extLst>
                </p:cNvPr>
                <p:cNvSpPr/>
                <p:nvPr/>
              </p:nvSpPr>
              <p:spPr>
                <a:xfrm>
                  <a:off x="9769140" y="173903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9" name="Rectangle 28">
                  <a:extLst>
                    <a:ext uri="{FF2B5EF4-FFF2-40B4-BE49-F238E27FC236}">
                      <a16:creationId xmlns:a16="http://schemas.microsoft.com/office/drawing/2014/main" id="{F9F2EA66-7BA7-DA99-1ECD-3CC7E0225272}"/>
                    </a:ext>
                  </a:extLst>
                </p:cNvPr>
                <p:cNvSpPr/>
                <p:nvPr/>
              </p:nvSpPr>
              <p:spPr>
                <a:xfrm>
                  <a:off x="7940340" y="35627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0" name="Rectangle 29">
                  <a:extLst>
                    <a:ext uri="{FF2B5EF4-FFF2-40B4-BE49-F238E27FC236}">
                      <a16:creationId xmlns:a16="http://schemas.microsoft.com/office/drawing/2014/main" id="{813D6332-8751-E9AC-91A3-D91149497AF2}"/>
                    </a:ext>
                  </a:extLst>
                </p:cNvPr>
                <p:cNvSpPr/>
                <p:nvPr/>
              </p:nvSpPr>
              <p:spPr>
                <a:xfrm>
                  <a:off x="8397540" y="35627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1" name="Rectangle 30">
                  <a:extLst>
                    <a:ext uri="{FF2B5EF4-FFF2-40B4-BE49-F238E27FC236}">
                      <a16:creationId xmlns:a16="http://schemas.microsoft.com/office/drawing/2014/main" id="{1A0FBB1B-459E-86EC-583A-789250696354}"/>
                    </a:ext>
                  </a:extLst>
                </p:cNvPr>
                <p:cNvSpPr/>
                <p:nvPr/>
              </p:nvSpPr>
              <p:spPr>
                <a:xfrm>
                  <a:off x="8854740" y="35627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2" name="Rectangle 31">
                  <a:extLst>
                    <a:ext uri="{FF2B5EF4-FFF2-40B4-BE49-F238E27FC236}">
                      <a16:creationId xmlns:a16="http://schemas.microsoft.com/office/drawing/2014/main" id="{A3D76095-1A18-12D1-F51C-12337C32C080}"/>
                    </a:ext>
                  </a:extLst>
                </p:cNvPr>
                <p:cNvSpPr/>
                <p:nvPr/>
              </p:nvSpPr>
              <p:spPr>
                <a:xfrm>
                  <a:off x="9311940" y="35627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3" name="Rectangle 32">
                  <a:extLst>
                    <a:ext uri="{FF2B5EF4-FFF2-40B4-BE49-F238E27FC236}">
                      <a16:creationId xmlns:a16="http://schemas.microsoft.com/office/drawing/2014/main" id="{CC65D680-D739-6589-C536-FE4661F66679}"/>
                    </a:ext>
                  </a:extLst>
                </p:cNvPr>
                <p:cNvSpPr/>
                <p:nvPr/>
              </p:nvSpPr>
              <p:spPr>
                <a:xfrm>
                  <a:off x="9769140" y="35627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4" name="Rectangle 33">
                  <a:extLst>
                    <a:ext uri="{FF2B5EF4-FFF2-40B4-BE49-F238E27FC236}">
                      <a16:creationId xmlns:a16="http://schemas.microsoft.com/office/drawing/2014/main" id="{C8EBFA0B-45A9-CB7F-F866-F7A18FC1859A}"/>
                    </a:ext>
                  </a:extLst>
                </p:cNvPr>
                <p:cNvSpPr/>
                <p:nvPr/>
              </p:nvSpPr>
              <p:spPr>
                <a:xfrm>
                  <a:off x="748314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5" name="Rectangle 34">
                  <a:extLst>
                    <a:ext uri="{FF2B5EF4-FFF2-40B4-BE49-F238E27FC236}">
                      <a16:creationId xmlns:a16="http://schemas.microsoft.com/office/drawing/2014/main" id="{5629B982-2578-C0F0-56C5-172A4BC7D2B4}"/>
                    </a:ext>
                  </a:extLst>
                </p:cNvPr>
                <p:cNvSpPr/>
                <p:nvPr/>
              </p:nvSpPr>
              <p:spPr>
                <a:xfrm>
                  <a:off x="839754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6" name="Rectangle 35">
                  <a:extLst>
                    <a:ext uri="{FF2B5EF4-FFF2-40B4-BE49-F238E27FC236}">
                      <a16:creationId xmlns:a16="http://schemas.microsoft.com/office/drawing/2014/main" id="{D858935B-013D-8D92-8FC0-1D08C55060C9}"/>
                    </a:ext>
                  </a:extLst>
                </p:cNvPr>
                <p:cNvSpPr/>
                <p:nvPr/>
              </p:nvSpPr>
              <p:spPr>
                <a:xfrm>
                  <a:off x="885474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7" name="Rectangle 36">
                  <a:extLst>
                    <a:ext uri="{FF2B5EF4-FFF2-40B4-BE49-F238E27FC236}">
                      <a16:creationId xmlns:a16="http://schemas.microsoft.com/office/drawing/2014/main" id="{62B30105-0AC3-2C62-AD65-4D569FF91D8F}"/>
                    </a:ext>
                  </a:extLst>
                </p:cNvPr>
                <p:cNvSpPr/>
                <p:nvPr/>
              </p:nvSpPr>
              <p:spPr>
                <a:xfrm>
                  <a:off x="977203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8" name="Rectangle 37">
                  <a:extLst>
                    <a:ext uri="{FF2B5EF4-FFF2-40B4-BE49-F238E27FC236}">
                      <a16:creationId xmlns:a16="http://schemas.microsoft.com/office/drawing/2014/main" id="{84B152B4-5A33-455C-C7FB-B42A2131E77C}"/>
                    </a:ext>
                  </a:extLst>
                </p:cNvPr>
                <p:cNvSpPr/>
                <p:nvPr/>
              </p:nvSpPr>
              <p:spPr>
                <a:xfrm>
                  <a:off x="1022634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9" name="Rectangle 38">
                  <a:extLst>
                    <a:ext uri="{FF2B5EF4-FFF2-40B4-BE49-F238E27FC236}">
                      <a16:creationId xmlns:a16="http://schemas.microsoft.com/office/drawing/2014/main" id="{E730BF06-6581-FD7B-DDE6-78FFA5F358B4}"/>
                    </a:ext>
                  </a:extLst>
                </p:cNvPr>
                <p:cNvSpPr/>
                <p:nvPr/>
              </p:nvSpPr>
              <p:spPr>
                <a:xfrm>
                  <a:off x="9312843" y="401964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0" name="Rectangle 39">
                  <a:extLst>
                    <a:ext uri="{FF2B5EF4-FFF2-40B4-BE49-F238E27FC236}">
                      <a16:creationId xmlns:a16="http://schemas.microsoft.com/office/drawing/2014/main" id="{E563CCE7-2271-E2AB-6274-85644896D305}"/>
                    </a:ext>
                  </a:extLst>
                </p:cNvPr>
                <p:cNvSpPr/>
                <p:nvPr/>
              </p:nvSpPr>
              <p:spPr>
                <a:xfrm>
                  <a:off x="7483140" y="4477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1" name="Rectangle 40">
                  <a:extLst>
                    <a:ext uri="{FF2B5EF4-FFF2-40B4-BE49-F238E27FC236}">
                      <a16:creationId xmlns:a16="http://schemas.microsoft.com/office/drawing/2014/main" id="{0D5EDD08-13AA-3EA9-2FE9-23A8729B0759}"/>
                    </a:ext>
                  </a:extLst>
                </p:cNvPr>
                <p:cNvSpPr/>
                <p:nvPr/>
              </p:nvSpPr>
              <p:spPr>
                <a:xfrm>
                  <a:off x="7940340" y="4477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2" name="Rectangle 41">
                  <a:extLst>
                    <a:ext uri="{FF2B5EF4-FFF2-40B4-BE49-F238E27FC236}">
                      <a16:creationId xmlns:a16="http://schemas.microsoft.com/office/drawing/2014/main" id="{510B09D0-99C0-8245-4329-B0A1FDAE668F}"/>
                    </a:ext>
                  </a:extLst>
                </p:cNvPr>
                <p:cNvSpPr/>
                <p:nvPr/>
              </p:nvSpPr>
              <p:spPr>
                <a:xfrm>
                  <a:off x="8854740" y="4477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3" name="Rectangle 42">
                  <a:extLst>
                    <a:ext uri="{FF2B5EF4-FFF2-40B4-BE49-F238E27FC236}">
                      <a16:creationId xmlns:a16="http://schemas.microsoft.com/office/drawing/2014/main" id="{14CC71FF-F30A-AEE2-101A-E00B92B263CE}"/>
                    </a:ext>
                  </a:extLst>
                </p:cNvPr>
                <p:cNvSpPr/>
                <p:nvPr/>
              </p:nvSpPr>
              <p:spPr>
                <a:xfrm>
                  <a:off x="9311940" y="4477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4" name="Rectangle 43">
                  <a:extLst>
                    <a:ext uri="{FF2B5EF4-FFF2-40B4-BE49-F238E27FC236}">
                      <a16:creationId xmlns:a16="http://schemas.microsoft.com/office/drawing/2014/main" id="{FD45CE20-BFFD-2581-4567-1A3B3D309638}"/>
                    </a:ext>
                  </a:extLst>
                </p:cNvPr>
                <p:cNvSpPr/>
                <p:nvPr/>
              </p:nvSpPr>
              <p:spPr>
                <a:xfrm>
                  <a:off x="10226340" y="4477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5" name="Rectangle 44">
                  <a:extLst>
                    <a:ext uri="{FF2B5EF4-FFF2-40B4-BE49-F238E27FC236}">
                      <a16:creationId xmlns:a16="http://schemas.microsoft.com/office/drawing/2014/main" id="{EB677BDD-A4B5-0345-3D7F-270EE2BEF699}"/>
                    </a:ext>
                  </a:extLst>
                </p:cNvPr>
                <p:cNvSpPr/>
                <p:nvPr/>
              </p:nvSpPr>
              <p:spPr>
                <a:xfrm>
                  <a:off x="9769140" y="4479484"/>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6" name="Rectangle 45">
                  <a:extLst>
                    <a:ext uri="{FF2B5EF4-FFF2-40B4-BE49-F238E27FC236}">
                      <a16:creationId xmlns:a16="http://schemas.microsoft.com/office/drawing/2014/main" id="{015044D3-0512-9963-5D59-1D6F08C25ABD}"/>
                    </a:ext>
                  </a:extLst>
                </p:cNvPr>
                <p:cNvSpPr/>
                <p:nvPr/>
              </p:nvSpPr>
              <p:spPr>
                <a:xfrm>
                  <a:off x="74831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7" name="Rectangle 46">
                  <a:extLst>
                    <a:ext uri="{FF2B5EF4-FFF2-40B4-BE49-F238E27FC236}">
                      <a16:creationId xmlns:a16="http://schemas.microsoft.com/office/drawing/2014/main" id="{5CFF47D4-E559-6EE1-DC41-242C7667BFA8}"/>
                    </a:ext>
                  </a:extLst>
                </p:cNvPr>
                <p:cNvSpPr/>
                <p:nvPr/>
              </p:nvSpPr>
              <p:spPr>
                <a:xfrm>
                  <a:off x="79403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8" name="Rectangle 47">
                  <a:extLst>
                    <a:ext uri="{FF2B5EF4-FFF2-40B4-BE49-F238E27FC236}">
                      <a16:creationId xmlns:a16="http://schemas.microsoft.com/office/drawing/2014/main" id="{6A37DFBB-A1F9-C80C-A70A-B99B26F31007}"/>
                    </a:ext>
                  </a:extLst>
                </p:cNvPr>
                <p:cNvSpPr/>
                <p:nvPr/>
              </p:nvSpPr>
              <p:spPr>
                <a:xfrm>
                  <a:off x="83975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9" name="Rectangle 48">
                  <a:extLst>
                    <a:ext uri="{FF2B5EF4-FFF2-40B4-BE49-F238E27FC236}">
                      <a16:creationId xmlns:a16="http://schemas.microsoft.com/office/drawing/2014/main" id="{75E11640-E732-1827-4E5A-EFAAD6A95196}"/>
                    </a:ext>
                  </a:extLst>
                </p:cNvPr>
                <p:cNvSpPr/>
                <p:nvPr/>
              </p:nvSpPr>
              <p:spPr>
                <a:xfrm>
                  <a:off x="93119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0" name="Rectangle 49">
                  <a:extLst>
                    <a:ext uri="{FF2B5EF4-FFF2-40B4-BE49-F238E27FC236}">
                      <a16:creationId xmlns:a16="http://schemas.microsoft.com/office/drawing/2014/main" id="{952CAB5B-0215-5C47-1AD9-27D3E018F503}"/>
                    </a:ext>
                  </a:extLst>
                </p:cNvPr>
                <p:cNvSpPr/>
                <p:nvPr/>
              </p:nvSpPr>
              <p:spPr>
                <a:xfrm>
                  <a:off x="97691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1" name="Rectangle 50">
                  <a:extLst>
                    <a:ext uri="{FF2B5EF4-FFF2-40B4-BE49-F238E27FC236}">
                      <a16:creationId xmlns:a16="http://schemas.microsoft.com/office/drawing/2014/main" id="{90D54D45-E0FB-1E80-AC28-FC4D98997D45}"/>
                    </a:ext>
                  </a:extLst>
                </p:cNvPr>
                <p:cNvSpPr/>
                <p:nvPr/>
              </p:nvSpPr>
              <p:spPr>
                <a:xfrm>
                  <a:off x="102263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2" name="Rectangle 51">
                  <a:extLst>
                    <a:ext uri="{FF2B5EF4-FFF2-40B4-BE49-F238E27FC236}">
                      <a16:creationId xmlns:a16="http://schemas.microsoft.com/office/drawing/2014/main" id="{1D1C5485-BFF8-8505-6E36-A3E91E69335F}"/>
                    </a:ext>
                  </a:extLst>
                </p:cNvPr>
                <p:cNvSpPr/>
                <p:nvPr/>
              </p:nvSpPr>
              <p:spPr>
                <a:xfrm>
                  <a:off x="7483140" y="1733983"/>
                  <a:ext cx="3201813" cy="365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3" name="Rectangle 52">
                  <a:extLst>
                    <a:ext uri="{FF2B5EF4-FFF2-40B4-BE49-F238E27FC236}">
                      <a16:creationId xmlns:a16="http://schemas.microsoft.com/office/drawing/2014/main" id="{7EC473C6-AB8A-51DA-00E5-A0AF6005809B}"/>
                    </a:ext>
                  </a:extLst>
                </p:cNvPr>
                <p:cNvSpPr/>
                <p:nvPr/>
              </p:nvSpPr>
              <p:spPr>
                <a:xfrm>
                  <a:off x="8396637" y="173903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4" name="Rectangle 53">
                  <a:extLst>
                    <a:ext uri="{FF2B5EF4-FFF2-40B4-BE49-F238E27FC236}">
                      <a16:creationId xmlns:a16="http://schemas.microsoft.com/office/drawing/2014/main" id="{952D5996-7B75-C315-616E-1B4E9178E922}"/>
                    </a:ext>
                  </a:extLst>
                </p:cNvPr>
                <p:cNvSpPr/>
                <p:nvPr/>
              </p:nvSpPr>
              <p:spPr>
                <a:xfrm>
                  <a:off x="7484490" y="2188745"/>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5" name="Rectangle 54">
                  <a:extLst>
                    <a:ext uri="{FF2B5EF4-FFF2-40B4-BE49-F238E27FC236}">
                      <a16:creationId xmlns:a16="http://schemas.microsoft.com/office/drawing/2014/main" id="{2CED2658-8EE6-F696-7B1F-0B7168716CC2}"/>
                    </a:ext>
                  </a:extLst>
                </p:cNvPr>
                <p:cNvSpPr/>
                <p:nvPr/>
              </p:nvSpPr>
              <p:spPr>
                <a:xfrm>
                  <a:off x="7938390" y="265245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6" name="Rectangle 55">
                  <a:extLst>
                    <a:ext uri="{FF2B5EF4-FFF2-40B4-BE49-F238E27FC236}">
                      <a16:creationId xmlns:a16="http://schemas.microsoft.com/office/drawing/2014/main" id="{03DA00F3-D2B0-59C8-9DDF-2D986CACAEBD}"/>
                    </a:ext>
                  </a:extLst>
                </p:cNvPr>
                <p:cNvSpPr/>
                <p:nvPr/>
              </p:nvSpPr>
              <p:spPr>
                <a:xfrm>
                  <a:off x="7484490" y="356021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7" name="Rectangle 56">
                  <a:extLst>
                    <a:ext uri="{FF2B5EF4-FFF2-40B4-BE49-F238E27FC236}">
                      <a16:creationId xmlns:a16="http://schemas.microsoft.com/office/drawing/2014/main" id="{26BFAAD3-5036-DB5E-16BB-ED26A7A0ECB0}"/>
                    </a:ext>
                  </a:extLst>
                </p:cNvPr>
                <p:cNvSpPr/>
                <p:nvPr/>
              </p:nvSpPr>
              <p:spPr>
                <a:xfrm>
                  <a:off x="794402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8" name="Rectangle 57">
                  <a:extLst>
                    <a:ext uri="{FF2B5EF4-FFF2-40B4-BE49-F238E27FC236}">
                      <a16:creationId xmlns:a16="http://schemas.microsoft.com/office/drawing/2014/main" id="{F03C0851-350A-2BD7-1DE4-62086C5F8991}"/>
                    </a:ext>
                  </a:extLst>
                </p:cNvPr>
                <p:cNvSpPr/>
                <p:nvPr/>
              </p:nvSpPr>
              <p:spPr>
                <a:xfrm>
                  <a:off x="8397992" y="4472135"/>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9" name="Rectangle 58">
                  <a:extLst>
                    <a:ext uri="{FF2B5EF4-FFF2-40B4-BE49-F238E27FC236}">
                      <a16:creationId xmlns:a16="http://schemas.microsoft.com/office/drawing/2014/main" id="{2571CDB7-54E6-E5BD-C4BE-54EA0384EA2C}"/>
                    </a:ext>
                  </a:extLst>
                </p:cNvPr>
                <p:cNvSpPr/>
                <p:nvPr/>
              </p:nvSpPr>
              <p:spPr>
                <a:xfrm>
                  <a:off x="8397991" y="310464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0" name="Rectangle 59">
                  <a:extLst>
                    <a:ext uri="{FF2B5EF4-FFF2-40B4-BE49-F238E27FC236}">
                      <a16:creationId xmlns:a16="http://schemas.microsoft.com/office/drawing/2014/main" id="{C587F52B-43BE-6EA0-B718-B37958240C9A}"/>
                    </a:ext>
                  </a:extLst>
                </p:cNvPr>
                <p:cNvSpPr/>
                <p:nvPr/>
              </p:nvSpPr>
              <p:spPr>
                <a:xfrm>
                  <a:off x="8855191" y="2650417"/>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1" name="Rectangle 60">
                  <a:extLst>
                    <a:ext uri="{FF2B5EF4-FFF2-40B4-BE49-F238E27FC236}">
                      <a16:creationId xmlns:a16="http://schemas.microsoft.com/office/drawing/2014/main" id="{A5A9F143-7715-B84C-95AE-6BFB9CF7E301}"/>
                    </a:ext>
                  </a:extLst>
                </p:cNvPr>
                <p:cNvSpPr/>
                <p:nvPr/>
              </p:nvSpPr>
              <p:spPr>
                <a:xfrm>
                  <a:off x="8854740" y="4924287"/>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2" name="Rectangle 61">
                  <a:extLst>
                    <a:ext uri="{FF2B5EF4-FFF2-40B4-BE49-F238E27FC236}">
                      <a16:creationId xmlns:a16="http://schemas.microsoft.com/office/drawing/2014/main" id="{8CDAE99C-FA03-DBC8-5FD4-CC6DF24B207D}"/>
                    </a:ext>
                  </a:extLst>
                </p:cNvPr>
                <p:cNvSpPr/>
                <p:nvPr/>
              </p:nvSpPr>
              <p:spPr>
                <a:xfrm>
                  <a:off x="9312391" y="3104058"/>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3" name="Rectangle 62">
                  <a:extLst>
                    <a:ext uri="{FF2B5EF4-FFF2-40B4-BE49-F238E27FC236}">
                      <a16:creationId xmlns:a16="http://schemas.microsoft.com/office/drawing/2014/main" id="{6DE1129A-0950-A40F-C8F3-01837B230666}"/>
                    </a:ext>
                  </a:extLst>
                </p:cNvPr>
                <p:cNvSpPr/>
                <p:nvPr/>
              </p:nvSpPr>
              <p:spPr>
                <a:xfrm>
                  <a:off x="9770581" y="219525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4" name="Rectangle 63">
                  <a:extLst>
                    <a:ext uri="{FF2B5EF4-FFF2-40B4-BE49-F238E27FC236}">
                      <a16:creationId xmlns:a16="http://schemas.microsoft.com/office/drawing/2014/main" id="{D5868C0F-A1D9-EB79-93AD-0033CF467190}"/>
                    </a:ext>
                  </a:extLst>
                </p:cNvPr>
                <p:cNvSpPr/>
                <p:nvPr/>
              </p:nvSpPr>
              <p:spPr>
                <a:xfrm>
                  <a:off x="10225778" y="3561462"/>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5" name="TextBox 64">
                  <a:extLst>
                    <a:ext uri="{FF2B5EF4-FFF2-40B4-BE49-F238E27FC236}">
                      <a16:creationId xmlns:a16="http://schemas.microsoft.com/office/drawing/2014/main" id="{A3B8E585-31AC-94DC-614B-9359D1B73D76}"/>
                    </a:ext>
                  </a:extLst>
                </p:cNvPr>
                <p:cNvSpPr txBox="1"/>
                <p:nvPr/>
              </p:nvSpPr>
              <p:spPr>
                <a:xfrm>
                  <a:off x="7483140" y="1291927"/>
                  <a:ext cx="3201813" cy="400110"/>
                </a:xfrm>
                <a:prstGeom prst="rect">
                  <a:avLst/>
                </a:prstGeom>
                <a:noFill/>
              </p:spPr>
              <p:txBody>
                <a:bodyPr wrap="square" rtlCol="0">
                  <a:spAutoFit/>
                </a:bodyPr>
                <a:lstStyle/>
                <a:p>
                  <a:pPr algn="ctr"/>
                  <a:r>
                    <a:rPr lang="en-US" sz="2000" dirty="0">
                      <a:solidFill>
                        <a:schemeClr val="tx2"/>
                      </a:solidFill>
                    </a:rPr>
                    <a:t>Known Applications</a:t>
                  </a:r>
                </a:p>
              </p:txBody>
            </p:sp>
          </p:grpSp>
          <p:sp>
            <p:nvSpPr>
              <p:cNvPr id="7" name="TextBox 6">
                <a:extLst>
                  <a:ext uri="{FF2B5EF4-FFF2-40B4-BE49-F238E27FC236}">
                    <a16:creationId xmlns:a16="http://schemas.microsoft.com/office/drawing/2014/main" id="{74018A77-7174-F344-E14E-2A6A85C8A8D6}"/>
                  </a:ext>
                </a:extLst>
              </p:cNvPr>
              <p:cNvSpPr txBox="1"/>
              <p:nvPr/>
            </p:nvSpPr>
            <p:spPr>
              <a:xfrm rot="16200000">
                <a:off x="-565630" y="3320239"/>
                <a:ext cx="3647504" cy="400110"/>
              </a:xfrm>
              <a:prstGeom prst="rect">
                <a:avLst/>
              </a:prstGeom>
              <a:noFill/>
            </p:spPr>
            <p:txBody>
              <a:bodyPr wrap="square" rtlCol="0">
                <a:spAutoFit/>
              </a:bodyPr>
              <a:lstStyle/>
              <a:p>
                <a:pPr algn="ctr"/>
                <a:r>
                  <a:rPr lang="en-US" sz="2000" dirty="0">
                    <a:solidFill>
                      <a:schemeClr val="tx2"/>
                    </a:solidFill>
                  </a:rPr>
                  <a:t>Configurations</a:t>
                </a:r>
              </a:p>
            </p:txBody>
          </p:sp>
        </p:grpSp>
        <p:grpSp>
          <p:nvGrpSpPr>
            <p:cNvPr id="78" name="Group 77">
              <a:extLst>
                <a:ext uri="{FF2B5EF4-FFF2-40B4-BE49-F238E27FC236}">
                  <a16:creationId xmlns:a16="http://schemas.microsoft.com/office/drawing/2014/main" id="{99BCD472-311A-6AD7-FFCF-2FBC01DC7388}"/>
                </a:ext>
              </a:extLst>
            </p:cNvPr>
            <p:cNvGrpSpPr/>
            <p:nvPr/>
          </p:nvGrpSpPr>
          <p:grpSpPr>
            <a:xfrm>
              <a:off x="1740316" y="6286376"/>
              <a:ext cx="8743975" cy="388846"/>
              <a:chOff x="3186034" y="6100485"/>
              <a:chExt cx="6505540" cy="388846"/>
            </a:xfrm>
          </p:grpSpPr>
          <p:grpSp>
            <p:nvGrpSpPr>
              <p:cNvPr id="79" name="Group 78">
                <a:extLst>
                  <a:ext uri="{FF2B5EF4-FFF2-40B4-BE49-F238E27FC236}">
                    <a16:creationId xmlns:a16="http://schemas.microsoft.com/office/drawing/2014/main" id="{837AC889-F2C8-D182-4A13-56262EAA9EDC}"/>
                  </a:ext>
                </a:extLst>
              </p:cNvPr>
              <p:cNvGrpSpPr/>
              <p:nvPr/>
            </p:nvGrpSpPr>
            <p:grpSpPr>
              <a:xfrm>
                <a:off x="5284099" y="6119999"/>
                <a:ext cx="2209100" cy="369332"/>
                <a:chOff x="1783314" y="5523363"/>
                <a:chExt cx="2209100" cy="369332"/>
              </a:xfrm>
            </p:grpSpPr>
            <p:sp>
              <p:nvSpPr>
                <p:cNvPr id="86" name="Rectangle 85">
                  <a:extLst>
                    <a:ext uri="{FF2B5EF4-FFF2-40B4-BE49-F238E27FC236}">
                      <a16:creationId xmlns:a16="http://schemas.microsoft.com/office/drawing/2014/main" id="{8C2509DC-DA5A-C9C0-9DBE-4D726C712B95}"/>
                    </a:ext>
                  </a:extLst>
                </p:cNvPr>
                <p:cNvSpPr/>
                <p:nvPr/>
              </p:nvSpPr>
              <p:spPr>
                <a:xfrm>
                  <a:off x="1783314" y="5523363"/>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87" name="TextBox 86">
                  <a:extLst>
                    <a:ext uri="{FF2B5EF4-FFF2-40B4-BE49-F238E27FC236}">
                      <a16:creationId xmlns:a16="http://schemas.microsoft.com/office/drawing/2014/main" id="{A1227FA4-FCC4-B8BC-46B7-715698B66E10}"/>
                    </a:ext>
                  </a:extLst>
                </p:cNvPr>
                <p:cNvSpPr txBox="1"/>
                <p:nvPr/>
              </p:nvSpPr>
              <p:spPr>
                <a:xfrm>
                  <a:off x="2193112" y="5523363"/>
                  <a:ext cx="1799302" cy="369332"/>
                </a:xfrm>
                <a:prstGeom prst="rect">
                  <a:avLst/>
                </a:prstGeom>
                <a:noFill/>
              </p:spPr>
              <p:txBody>
                <a:bodyPr wrap="square" rtlCol="0">
                  <a:spAutoFit/>
                </a:bodyPr>
                <a:lstStyle/>
                <a:p>
                  <a:r>
                    <a:rPr lang="en-US" altLang="zh-CN" dirty="0">
                      <a:solidFill>
                        <a:schemeClr val="tx2"/>
                      </a:solidFill>
                    </a:rPr>
                    <a:t>Measured value</a:t>
                  </a:r>
                  <a:endParaRPr lang="en-US" dirty="0">
                    <a:solidFill>
                      <a:schemeClr val="tx2"/>
                    </a:solidFill>
                  </a:endParaRPr>
                </a:p>
              </p:txBody>
            </p:sp>
          </p:grpSp>
          <p:grpSp>
            <p:nvGrpSpPr>
              <p:cNvPr id="80" name="Group 79">
                <a:extLst>
                  <a:ext uri="{FF2B5EF4-FFF2-40B4-BE49-F238E27FC236}">
                    <a16:creationId xmlns:a16="http://schemas.microsoft.com/office/drawing/2014/main" id="{B05C1791-6D00-C6DA-7A40-0D2CA673A742}"/>
                  </a:ext>
                </a:extLst>
              </p:cNvPr>
              <p:cNvGrpSpPr/>
              <p:nvPr/>
            </p:nvGrpSpPr>
            <p:grpSpPr>
              <a:xfrm>
                <a:off x="3186034" y="6113829"/>
                <a:ext cx="2209719" cy="369332"/>
                <a:chOff x="1929246" y="6062210"/>
                <a:chExt cx="2209719" cy="369332"/>
              </a:xfrm>
            </p:grpSpPr>
            <p:sp>
              <p:nvSpPr>
                <p:cNvPr id="84" name="Rectangle 83">
                  <a:extLst>
                    <a:ext uri="{FF2B5EF4-FFF2-40B4-BE49-F238E27FC236}">
                      <a16:creationId xmlns:a16="http://schemas.microsoft.com/office/drawing/2014/main" id="{BE5CBC5C-33BE-752F-5735-736C94CAF8C6}"/>
                    </a:ext>
                  </a:extLst>
                </p:cNvPr>
                <p:cNvSpPr/>
                <p:nvPr/>
              </p:nvSpPr>
              <p:spPr>
                <a:xfrm>
                  <a:off x="1929246" y="6062210"/>
                  <a:ext cx="36576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85" name="TextBox 84">
                  <a:extLst>
                    <a:ext uri="{FF2B5EF4-FFF2-40B4-BE49-F238E27FC236}">
                      <a16:creationId xmlns:a16="http://schemas.microsoft.com/office/drawing/2014/main" id="{ABDA9AE2-6264-5404-2411-53C9C55C107C}"/>
                    </a:ext>
                  </a:extLst>
                </p:cNvPr>
                <p:cNvSpPr txBox="1"/>
                <p:nvPr/>
              </p:nvSpPr>
              <p:spPr>
                <a:xfrm>
                  <a:off x="2339663" y="6062210"/>
                  <a:ext cx="1799302" cy="369332"/>
                </a:xfrm>
                <a:prstGeom prst="rect">
                  <a:avLst/>
                </a:prstGeom>
                <a:noFill/>
              </p:spPr>
              <p:txBody>
                <a:bodyPr wrap="square" rtlCol="0">
                  <a:spAutoFit/>
                </a:bodyPr>
                <a:lstStyle/>
                <a:p>
                  <a:r>
                    <a:rPr lang="en-US" dirty="0">
                      <a:solidFill>
                        <a:schemeClr val="tx2"/>
                      </a:solidFill>
                    </a:rPr>
                    <a:t>Unknown </a:t>
                  </a:r>
                  <a:r>
                    <a:rPr lang="en-US" altLang="zh-CN" dirty="0">
                      <a:solidFill>
                        <a:schemeClr val="tx2"/>
                      </a:solidFill>
                    </a:rPr>
                    <a:t>value</a:t>
                  </a:r>
                  <a:endParaRPr lang="en-US" dirty="0">
                    <a:solidFill>
                      <a:schemeClr val="tx2"/>
                    </a:solidFill>
                  </a:endParaRPr>
                </a:p>
              </p:txBody>
            </p:sp>
          </p:grpSp>
          <p:grpSp>
            <p:nvGrpSpPr>
              <p:cNvPr id="81" name="Group 80">
                <a:extLst>
                  <a:ext uri="{FF2B5EF4-FFF2-40B4-BE49-F238E27FC236}">
                    <a16:creationId xmlns:a16="http://schemas.microsoft.com/office/drawing/2014/main" id="{F6C34ADB-8653-952C-F5DF-9975F87F38AC}"/>
                  </a:ext>
                </a:extLst>
              </p:cNvPr>
              <p:cNvGrpSpPr/>
              <p:nvPr/>
            </p:nvGrpSpPr>
            <p:grpSpPr>
              <a:xfrm>
                <a:off x="7383326" y="6100485"/>
                <a:ext cx="2308248" cy="377303"/>
                <a:chOff x="1929247" y="5515392"/>
                <a:chExt cx="2308248" cy="377303"/>
              </a:xfrm>
            </p:grpSpPr>
            <p:sp>
              <p:nvSpPr>
                <p:cNvPr id="82" name="Rectangle 81">
                  <a:extLst>
                    <a:ext uri="{FF2B5EF4-FFF2-40B4-BE49-F238E27FC236}">
                      <a16:creationId xmlns:a16="http://schemas.microsoft.com/office/drawing/2014/main" id="{B19EDF73-5FE1-FB74-70CC-9B3C1F5C24A5}"/>
                    </a:ext>
                  </a:extLst>
                </p:cNvPr>
                <p:cNvSpPr/>
                <p:nvPr/>
              </p:nvSpPr>
              <p:spPr>
                <a:xfrm>
                  <a:off x="1929247" y="5515392"/>
                  <a:ext cx="365760" cy="3657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83" name="TextBox 82">
                  <a:extLst>
                    <a:ext uri="{FF2B5EF4-FFF2-40B4-BE49-F238E27FC236}">
                      <a16:creationId xmlns:a16="http://schemas.microsoft.com/office/drawing/2014/main" id="{A522EC06-2CF2-37B0-A7BC-7471F8BFC98B}"/>
                    </a:ext>
                  </a:extLst>
                </p:cNvPr>
                <p:cNvSpPr txBox="1"/>
                <p:nvPr/>
              </p:nvSpPr>
              <p:spPr>
                <a:xfrm>
                  <a:off x="2329287" y="5523363"/>
                  <a:ext cx="1908208" cy="369332"/>
                </a:xfrm>
                <a:prstGeom prst="rect">
                  <a:avLst/>
                </a:prstGeom>
                <a:noFill/>
              </p:spPr>
              <p:txBody>
                <a:bodyPr wrap="square" rtlCol="0">
                  <a:spAutoFit/>
                </a:bodyPr>
                <a:lstStyle/>
                <a:p>
                  <a:r>
                    <a:rPr lang="en-US" altLang="zh-CN" dirty="0">
                      <a:solidFill>
                        <a:schemeClr val="tx2"/>
                      </a:solidFill>
                    </a:rPr>
                    <a:t>Predicted value</a:t>
                  </a:r>
                  <a:endParaRPr lang="en-US" dirty="0">
                    <a:solidFill>
                      <a:schemeClr val="tx2"/>
                    </a:solidFill>
                  </a:endParaRPr>
                </a:p>
              </p:txBody>
            </p:sp>
          </p:grpSp>
        </p:grpSp>
      </p:grpSp>
      <p:grpSp>
        <p:nvGrpSpPr>
          <p:cNvPr id="88" name="Group 87">
            <a:extLst>
              <a:ext uri="{FF2B5EF4-FFF2-40B4-BE49-F238E27FC236}">
                <a16:creationId xmlns:a16="http://schemas.microsoft.com/office/drawing/2014/main" id="{9EAE72CB-57F2-C163-3E8F-FDFB4C48CF36}"/>
              </a:ext>
            </a:extLst>
          </p:cNvPr>
          <p:cNvGrpSpPr/>
          <p:nvPr/>
        </p:nvGrpSpPr>
        <p:grpSpPr>
          <a:xfrm>
            <a:off x="6817417" y="2121713"/>
            <a:ext cx="1008616" cy="3662829"/>
            <a:chOff x="3085001" y="1731804"/>
            <a:chExt cx="1008616" cy="3662829"/>
          </a:xfrm>
        </p:grpSpPr>
        <p:grpSp>
          <p:nvGrpSpPr>
            <p:cNvPr id="89" name="Group 88">
              <a:extLst>
                <a:ext uri="{FF2B5EF4-FFF2-40B4-BE49-F238E27FC236}">
                  <a16:creationId xmlns:a16="http://schemas.microsoft.com/office/drawing/2014/main" id="{5A42FFCE-6726-43EA-171E-3504BE2F730C}"/>
                </a:ext>
              </a:extLst>
            </p:cNvPr>
            <p:cNvGrpSpPr/>
            <p:nvPr/>
          </p:nvGrpSpPr>
          <p:grpSpPr>
            <a:xfrm>
              <a:off x="3629658" y="1731804"/>
              <a:ext cx="463959" cy="3662829"/>
              <a:chOff x="3629658" y="1731804"/>
              <a:chExt cx="463959" cy="3662829"/>
            </a:xfrm>
          </p:grpSpPr>
          <p:sp>
            <p:nvSpPr>
              <p:cNvPr id="91" name="Rectangle 90">
                <a:extLst>
                  <a:ext uri="{FF2B5EF4-FFF2-40B4-BE49-F238E27FC236}">
                    <a16:creationId xmlns:a16="http://schemas.microsoft.com/office/drawing/2014/main" id="{BA9ACAA9-FCD3-97B5-2C0B-114D6C7205C8}"/>
                  </a:ext>
                </a:extLst>
              </p:cNvPr>
              <p:cNvSpPr/>
              <p:nvPr/>
            </p:nvSpPr>
            <p:spPr>
              <a:xfrm>
                <a:off x="3629658" y="1731804"/>
                <a:ext cx="463959" cy="36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EFAC2EC1-750E-CB43-0C3A-508A66097C21}"/>
                  </a:ext>
                </a:extLst>
              </p:cNvPr>
              <p:cNvSpPr/>
              <p:nvPr/>
            </p:nvSpPr>
            <p:spPr>
              <a:xfrm>
                <a:off x="3633037" y="1731804"/>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93" name="Rectangle 92">
                <a:extLst>
                  <a:ext uri="{FF2B5EF4-FFF2-40B4-BE49-F238E27FC236}">
                    <a16:creationId xmlns:a16="http://schemas.microsoft.com/office/drawing/2014/main" id="{D3FF641D-259F-D25A-2601-1DE01C07FA9B}"/>
                  </a:ext>
                </a:extLst>
              </p:cNvPr>
              <p:cNvSpPr/>
              <p:nvPr/>
            </p:nvSpPr>
            <p:spPr>
              <a:xfrm>
                <a:off x="3629658" y="3564198"/>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94" name="Rectangle 93">
                <a:extLst>
                  <a:ext uri="{FF2B5EF4-FFF2-40B4-BE49-F238E27FC236}">
                    <a16:creationId xmlns:a16="http://schemas.microsoft.com/office/drawing/2014/main" id="{A7B436AB-F77D-05A9-4166-9D7724D44370}"/>
                  </a:ext>
                </a:extLst>
              </p:cNvPr>
              <p:cNvSpPr/>
              <p:nvPr/>
            </p:nvSpPr>
            <p:spPr>
              <a:xfrm>
                <a:off x="3629658" y="2652174"/>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95" name="Rectangle 94">
                <a:extLst>
                  <a:ext uri="{FF2B5EF4-FFF2-40B4-BE49-F238E27FC236}">
                    <a16:creationId xmlns:a16="http://schemas.microsoft.com/office/drawing/2014/main" id="{F211DB4B-9BB6-BE25-0437-837F4F56105A}"/>
                  </a:ext>
                </a:extLst>
              </p:cNvPr>
              <p:cNvSpPr/>
              <p:nvPr/>
            </p:nvSpPr>
            <p:spPr>
              <a:xfrm>
                <a:off x="3636417" y="3112388"/>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96" name="Rectangle 95">
                <a:extLst>
                  <a:ext uri="{FF2B5EF4-FFF2-40B4-BE49-F238E27FC236}">
                    <a16:creationId xmlns:a16="http://schemas.microsoft.com/office/drawing/2014/main" id="{53C6B35F-3E25-3F3A-82F3-AF4B3E042275}"/>
                  </a:ext>
                </a:extLst>
              </p:cNvPr>
              <p:cNvSpPr/>
              <p:nvPr/>
            </p:nvSpPr>
            <p:spPr>
              <a:xfrm>
                <a:off x="3636417" y="4016692"/>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97" name="Rectangle 96">
                <a:extLst>
                  <a:ext uri="{FF2B5EF4-FFF2-40B4-BE49-F238E27FC236}">
                    <a16:creationId xmlns:a16="http://schemas.microsoft.com/office/drawing/2014/main" id="{33753EF1-3221-FD25-A621-DC201131507F}"/>
                  </a:ext>
                </a:extLst>
              </p:cNvPr>
              <p:cNvSpPr/>
              <p:nvPr/>
            </p:nvSpPr>
            <p:spPr>
              <a:xfrm>
                <a:off x="3633338" y="4470231"/>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98" name="Rectangle 97">
                <a:extLst>
                  <a:ext uri="{FF2B5EF4-FFF2-40B4-BE49-F238E27FC236}">
                    <a16:creationId xmlns:a16="http://schemas.microsoft.com/office/drawing/2014/main" id="{BE8B4C42-0640-92AB-417F-434F7DAC774C}"/>
                  </a:ext>
                </a:extLst>
              </p:cNvPr>
              <p:cNvSpPr/>
              <p:nvPr/>
            </p:nvSpPr>
            <p:spPr>
              <a:xfrm>
                <a:off x="3632811" y="2192583"/>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99" name="Rectangle 98">
                <a:extLst>
                  <a:ext uri="{FF2B5EF4-FFF2-40B4-BE49-F238E27FC236}">
                    <a16:creationId xmlns:a16="http://schemas.microsoft.com/office/drawing/2014/main" id="{F84B6714-57D9-FAEA-8212-840BAEDD855E}"/>
                  </a:ext>
                </a:extLst>
              </p:cNvPr>
              <p:cNvSpPr/>
              <p:nvPr/>
            </p:nvSpPr>
            <p:spPr>
              <a:xfrm>
                <a:off x="3631316" y="4936140"/>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grpSp>
        <p:sp>
          <p:nvSpPr>
            <p:cNvPr id="90" name="Right Arrow 89">
              <a:extLst>
                <a:ext uri="{FF2B5EF4-FFF2-40B4-BE49-F238E27FC236}">
                  <a16:creationId xmlns:a16="http://schemas.microsoft.com/office/drawing/2014/main" id="{42B2B5DF-8AD2-72E5-882C-5820B0C618D4}"/>
                </a:ext>
              </a:extLst>
            </p:cNvPr>
            <p:cNvSpPr/>
            <p:nvPr/>
          </p:nvSpPr>
          <p:spPr>
            <a:xfrm>
              <a:off x="3085001" y="3275673"/>
              <a:ext cx="367662" cy="577049"/>
            </a:xfrm>
            <a:prstGeom prst="rightArrow">
              <a:avLst>
                <a:gd name="adj1" fmla="val 50000"/>
                <a:gd name="adj2" fmla="val 52859"/>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latin typeface="Segoe UI Regular" charset="0"/>
              </a:endParaRPr>
            </a:p>
          </p:txBody>
        </p:sp>
      </p:grpSp>
      <p:grpSp>
        <p:nvGrpSpPr>
          <p:cNvPr id="100" name="Group 99">
            <a:extLst>
              <a:ext uri="{FF2B5EF4-FFF2-40B4-BE49-F238E27FC236}">
                <a16:creationId xmlns:a16="http://schemas.microsoft.com/office/drawing/2014/main" id="{2117A578-BCE5-F758-6DC6-6D6515BFF487}"/>
              </a:ext>
            </a:extLst>
          </p:cNvPr>
          <p:cNvGrpSpPr/>
          <p:nvPr/>
        </p:nvGrpSpPr>
        <p:grpSpPr>
          <a:xfrm>
            <a:off x="5444803" y="2106596"/>
            <a:ext cx="991838" cy="3662829"/>
            <a:chOff x="1916168" y="1736416"/>
            <a:chExt cx="991838" cy="3662829"/>
          </a:xfrm>
        </p:grpSpPr>
        <p:grpSp>
          <p:nvGrpSpPr>
            <p:cNvPr id="101" name="Group 100">
              <a:extLst>
                <a:ext uri="{FF2B5EF4-FFF2-40B4-BE49-F238E27FC236}">
                  <a16:creationId xmlns:a16="http://schemas.microsoft.com/office/drawing/2014/main" id="{CE452912-91EE-11E7-935E-5DC89B5FDE5D}"/>
                </a:ext>
              </a:extLst>
            </p:cNvPr>
            <p:cNvGrpSpPr/>
            <p:nvPr/>
          </p:nvGrpSpPr>
          <p:grpSpPr>
            <a:xfrm>
              <a:off x="2444047" y="1736416"/>
              <a:ext cx="463959" cy="3662829"/>
              <a:chOff x="2444047" y="1736416"/>
              <a:chExt cx="463959" cy="3662829"/>
            </a:xfrm>
          </p:grpSpPr>
          <p:sp>
            <p:nvSpPr>
              <p:cNvPr id="103" name="Rectangle 102">
                <a:extLst>
                  <a:ext uri="{FF2B5EF4-FFF2-40B4-BE49-F238E27FC236}">
                    <a16:creationId xmlns:a16="http://schemas.microsoft.com/office/drawing/2014/main" id="{EA831C7A-5A20-D903-8930-0E933796F46B}"/>
                  </a:ext>
                </a:extLst>
              </p:cNvPr>
              <p:cNvSpPr/>
              <p:nvPr/>
            </p:nvSpPr>
            <p:spPr>
              <a:xfrm>
                <a:off x="2444047" y="1736416"/>
                <a:ext cx="463959" cy="36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52926E27-A5EB-1B71-5680-378ED886986C}"/>
                  </a:ext>
                </a:extLst>
              </p:cNvPr>
              <p:cNvSpPr/>
              <p:nvPr/>
            </p:nvSpPr>
            <p:spPr>
              <a:xfrm>
                <a:off x="2447426" y="1736416"/>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05" name="Rectangle 104">
                <a:extLst>
                  <a:ext uri="{FF2B5EF4-FFF2-40B4-BE49-F238E27FC236}">
                    <a16:creationId xmlns:a16="http://schemas.microsoft.com/office/drawing/2014/main" id="{684252E7-61BF-10F0-B828-F8AC59CA7839}"/>
                  </a:ext>
                </a:extLst>
              </p:cNvPr>
              <p:cNvSpPr/>
              <p:nvPr/>
            </p:nvSpPr>
            <p:spPr>
              <a:xfrm>
                <a:off x="2444047" y="356881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06" name="Rectangle 105">
                <a:extLst>
                  <a:ext uri="{FF2B5EF4-FFF2-40B4-BE49-F238E27FC236}">
                    <a16:creationId xmlns:a16="http://schemas.microsoft.com/office/drawing/2014/main" id="{366C249B-3F83-4715-9330-9CCED854B82E}"/>
                  </a:ext>
                </a:extLst>
              </p:cNvPr>
              <p:cNvSpPr/>
              <p:nvPr/>
            </p:nvSpPr>
            <p:spPr>
              <a:xfrm>
                <a:off x="2444047" y="2656786"/>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07" name="Rectangle 106">
                <a:extLst>
                  <a:ext uri="{FF2B5EF4-FFF2-40B4-BE49-F238E27FC236}">
                    <a16:creationId xmlns:a16="http://schemas.microsoft.com/office/drawing/2014/main" id="{DA56B761-B565-A1F0-B930-3679888DC81A}"/>
                  </a:ext>
                </a:extLst>
              </p:cNvPr>
              <p:cNvSpPr/>
              <p:nvPr/>
            </p:nvSpPr>
            <p:spPr>
              <a:xfrm>
                <a:off x="2450806" y="3117000"/>
                <a:ext cx="457200" cy="4572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08" name="Rectangle 107">
                <a:extLst>
                  <a:ext uri="{FF2B5EF4-FFF2-40B4-BE49-F238E27FC236}">
                    <a16:creationId xmlns:a16="http://schemas.microsoft.com/office/drawing/2014/main" id="{14CFDC16-9A6D-FF72-489B-79F7478C33A7}"/>
                  </a:ext>
                </a:extLst>
              </p:cNvPr>
              <p:cNvSpPr/>
              <p:nvPr/>
            </p:nvSpPr>
            <p:spPr>
              <a:xfrm>
                <a:off x="2450806" y="4021304"/>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09" name="Rectangle 108">
                <a:extLst>
                  <a:ext uri="{FF2B5EF4-FFF2-40B4-BE49-F238E27FC236}">
                    <a16:creationId xmlns:a16="http://schemas.microsoft.com/office/drawing/2014/main" id="{CF6B4A4D-02B0-938A-A226-C85FDB9918FD}"/>
                  </a:ext>
                </a:extLst>
              </p:cNvPr>
              <p:cNvSpPr/>
              <p:nvPr/>
            </p:nvSpPr>
            <p:spPr>
              <a:xfrm>
                <a:off x="2447727" y="4474843"/>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10" name="Rectangle 109">
                <a:extLst>
                  <a:ext uri="{FF2B5EF4-FFF2-40B4-BE49-F238E27FC236}">
                    <a16:creationId xmlns:a16="http://schemas.microsoft.com/office/drawing/2014/main" id="{D94A747A-5181-55B2-6CDE-FCFE8DD2E7B9}"/>
                  </a:ext>
                </a:extLst>
              </p:cNvPr>
              <p:cNvSpPr/>
              <p:nvPr/>
            </p:nvSpPr>
            <p:spPr>
              <a:xfrm>
                <a:off x="2447200" y="2197195"/>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11" name="Rectangle 110">
                <a:extLst>
                  <a:ext uri="{FF2B5EF4-FFF2-40B4-BE49-F238E27FC236}">
                    <a16:creationId xmlns:a16="http://schemas.microsoft.com/office/drawing/2014/main" id="{5D592C27-3F89-B35F-82BD-4F1C8D6A4714}"/>
                  </a:ext>
                </a:extLst>
              </p:cNvPr>
              <p:cNvSpPr/>
              <p:nvPr/>
            </p:nvSpPr>
            <p:spPr>
              <a:xfrm>
                <a:off x="2445705" y="4940752"/>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grpSp>
        <p:sp>
          <p:nvSpPr>
            <p:cNvPr id="102" name="Right Arrow 101">
              <a:extLst>
                <a:ext uri="{FF2B5EF4-FFF2-40B4-BE49-F238E27FC236}">
                  <a16:creationId xmlns:a16="http://schemas.microsoft.com/office/drawing/2014/main" id="{CFF00F87-B8B6-C810-01EE-F1806067228F}"/>
                </a:ext>
              </a:extLst>
            </p:cNvPr>
            <p:cNvSpPr/>
            <p:nvPr/>
          </p:nvSpPr>
          <p:spPr>
            <a:xfrm>
              <a:off x="1916168" y="3274061"/>
              <a:ext cx="367662" cy="577049"/>
            </a:xfrm>
            <a:prstGeom prst="rightArrow">
              <a:avLst>
                <a:gd name="adj1" fmla="val 50000"/>
                <a:gd name="adj2" fmla="val 52859"/>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latin typeface="Segoe UI Regular" charset="0"/>
              </a:endParaRPr>
            </a:p>
          </p:txBody>
        </p:sp>
      </p:grpSp>
      <p:sp>
        <p:nvSpPr>
          <p:cNvPr id="112" name="TextBox 111">
            <a:extLst>
              <a:ext uri="{FF2B5EF4-FFF2-40B4-BE49-F238E27FC236}">
                <a16:creationId xmlns:a16="http://schemas.microsoft.com/office/drawing/2014/main" id="{377D7D2B-146C-066E-EC01-B3FCB62E3E85}"/>
              </a:ext>
            </a:extLst>
          </p:cNvPr>
          <p:cNvSpPr txBox="1"/>
          <p:nvPr/>
        </p:nvSpPr>
        <p:spPr>
          <a:xfrm>
            <a:off x="7815164" y="3270683"/>
            <a:ext cx="4303014" cy="1200329"/>
          </a:xfrm>
          <a:prstGeom prst="rect">
            <a:avLst/>
          </a:prstGeom>
          <a:noFill/>
        </p:spPr>
        <p:txBody>
          <a:bodyPr wrap="square" rtlCol="0">
            <a:spAutoFit/>
          </a:bodyPr>
          <a:lstStyle/>
          <a:p>
            <a:r>
              <a:rPr lang="en-US" altLang="zh-CN" dirty="0">
                <a:solidFill>
                  <a:schemeClr val="tx2"/>
                </a:solidFill>
              </a:rPr>
              <a:t>Existing</a:t>
            </a:r>
            <a:r>
              <a:rPr lang="zh-CN" altLang="en-US" dirty="0">
                <a:solidFill>
                  <a:schemeClr val="tx2"/>
                </a:solidFill>
              </a:rPr>
              <a:t> </a:t>
            </a:r>
            <a:r>
              <a:rPr lang="en-US" altLang="zh-CN" dirty="0">
                <a:solidFill>
                  <a:schemeClr val="tx2"/>
                </a:solidFill>
              </a:rPr>
              <a:t>Learning</a:t>
            </a:r>
            <a:r>
              <a:rPr lang="zh-CN" altLang="en-US" dirty="0">
                <a:solidFill>
                  <a:schemeClr val="tx2"/>
                </a:solidFill>
              </a:rPr>
              <a:t> </a:t>
            </a:r>
            <a:r>
              <a:rPr lang="en-US" altLang="zh-CN" dirty="0">
                <a:solidFill>
                  <a:schemeClr val="tx2"/>
                </a:solidFill>
              </a:rPr>
              <a:t>Methods:</a:t>
            </a:r>
          </a:p>
          <a:p>
            <a:pPr marL="285750" indent="-285750">
              <a:buFont typeface="Wingdings" pitchFamily="2" charset="2"/>
              <a:buChar char="§"/>
            </a:pPr>
            <a:r>
              <a:rPr lang="en-US" altLang="zh-CN" dirty="0">
                <a:solidFill>
                  <a:schemeClr val="tx2"/>
                </a:solidFill>
              </a:rPr>
              <a:t>Matrix</a:t>
            </a:r>
            <a:r>
              <a:rPr lang="zh-CN" altLang="en-US" dirty="0">
                <a:solidFill>
                  <a:schemeClr val="tx2"/>
                </a:solidFill>
              </a:rPr>
              <a:t> </a:t>
            </a:r>
            <a:r>
              <a:rPr lang="en-US" altLang="zh-CN" dirty="0">
                <a:solidFill>
                  <a:schemeClr val="tx2"/>
                </a:solidFill>
              </a:rPr>
              <a:t>Completion</a:t>
            </a:r>
            <a:r>
              <a:rPr lang="zh-CN" altLang="en-US" dirty="0">
                <a:solidFill>
                  <a:schemeClr val="tx2"/>
                </a:solidFill>
              </a:rPr>
              <a:t> </a:t>
            </a:r>
            <a:r>
              <a:rPr lang="en-US" altLang="zh-CN" dirty="0">
                <a:solidFill>
                  <a:schemeClr val="tx2"/>
                </a:solidFill>
              </a:rPr>
              <a:t>(ASPLOS’13,</a:t>
            </a:r>
            <a:r>
              <a:rPr lang="zh-CN" altLang="en-US" dirty="0">
                <a:solidFill>
                  <a:schemeClr val="tx2"/>
                </a:solidFill>
              </a:rPr>
              <a:t> </a:t>
            </a:r>
            <a:r>
              <a:rPr lang="en-US" altLang="zh-CN" dirty="0">
                <a:solidFill>
                  <a:schemeClr val="tx2"/>
                </a:solidFill>
              </a:rPr>
              <a:t>14)</a:t>
            </a:r>
          </a:p>
          <a:p>
            <a:pPr marL="285750" indent="-285750">
              <a:buFont typeface="Wingdings" pitchFamily="2" charset="2"/>
              <a:buChar char="§"/>
            </a:pPr>
            <a:r>
              <a:rPr lang="en-US" altLang="zh-CN" dirty="0">
                <a:solidFill>
                  <a:schemeClr val="tx2"/>
                </a:solidFill>
              </a:rPr>
              <a:t>Hierarchical</a:t>
            </a:r>
            <a:r>
              <a:rPr lang="zh-CN" altLang="en-US" dirty="0">
                <a:solidFill>
                  <a:schemeClr val="tx2"/>
                </a:solidFill>
              </a:rPr>
              <a:t> </a:t>
            </a:r>
            <a:r>
              <a:rPr lang="en-US" altLang="zh-CN" dirty="0">
                <a:solidFill>
                  <a:schemeClr val="tx2"/>
                </a:solidFill>
              </a:rPr>
              <a:t>Bayesian</a:t>
            </a:r>
            <a:r>
              <a:rPr lang="zh-CN" altLang="en-US" dirty="0">
                <a:solidFill>
                  <a:schemeClr val="tx2"/>
                </a:solidFill>
              </a:rPr>
              <a:t> </a:t>
            </a:r>
            <a:r>
              <a:rPr lang="en-US" altLang="zh-CN" dirty="0">
                <a:solidFill>
                  <a:schemeClr val="tx2"/>
                </a:solidFill>
              </a:rPr>
              <a:t>Method</a:t>
            </a:r>
            <a:r>
              <a:rPr lang="zh-CN" altLang="en-US" dirty="0">
                <a:solidFill>
                  <a:schemeClr val="tx2"/>
                </a:solidFill>
              </a:rPr>
              <a:t> </a:t>
            </a:r>
            <a:r>
              <a:rPr lang="en-US" altLang="zh-CN" dirty="0">
                <a:solidFill>
                  <a:schemeClr val="tx2"/>
                </a:solidFill>
              </a:rPr>
              <a:t>(ASPLOS’15,</a:t>
            </a:r>
            <a:r>
              <a:rPr lang="zh-CN" altLang="en-US" dirty="0">
                <a:solidFill>
                  <a:schemeClr val="tx2"/>
                </a:solidFill>
              </a:rPr>
              <a:t> </a:t>
            </a:r>
            <a:r>
              <a:rPr lang="en-US" altLang="zh-CN" dirty="0">
                <a:solidFill>
                  <a:schemeClr val="tx2"/>
                </a:solidFill>
              </a:rPr>
              <a:t>MICRO’17,</a:t>
            </a:r>
            <a:r>
              <a:rPr lang="zh-CN" altLang="en-US" dirty="0">
                <a:solidFill>
                  <a:schemeClr val="tx2"/>
                </a:solidFill>
              </a:rPr>
              <a:t> </a:t>
            </a:r>
            <a:r>
              <a:rPr lang="en-US" altLang="zh-CN" dirty="0">
                <a:solidFill>
                  <a:schemeClr val="tx2"/>
                </a:solidFill>
              </a:rPr>
              <a:t>ASPLOS’18)</a:t>
            </a:r>
            <a:endParaRPr lang="en-US" dirty="0">
              <a:solidFill>
                <a:schemeClr val="tx2"/>
              </a:solidFill>
            </a:endParaRPr>
          </a:p>
        </p:txBody>
      </p:sp>
    </p:spTree>
    <p:extLst>
      <p:ext uri="{BB962C8B-B14F-4D97-AF65-F5344CB8AC3E}">
        <p14:creationId xmlns:p14="http://schemas.microsoft.com/office/powerpoint/2010/main" val="2576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E75191-B3D6-0C0C-AEFF-64ECB449897A}"/>
              </a:ext>
            </a:extLst>
          </p:cNvPr>
          <p:cNvSpPr>
            <a:spLocks noGrp="1"/>
          </p:cNvSpPr>
          <p:nvPr>
            <p:ph type="sldNum" sz="quarter" idx="12"/>
          </p:nvPr>
        </p:nvSpPr>
        <p:spPr/>
        <p:txBody>
          <a:bodyPr/>
          <a:lstStyle/>
          <a:p>
            <a:fld id="{E19705F5-30C7-4043-8814-377DC0E18AF3}" type="slidenum">
              <a:rPr lang="en-US" smtClean="0"/>
              <a:t>19</a:t>
            </a:fld>
            <a:endParaRPr lang="en-US"/>
          </a:p>
        </p:txBody>
      </p:sp>
      <p:sp>
        <p:nvSpPr>
          <p:cNvPr id="3" name="Slide Number Placeholder 2">
            <a:extLst>
              <a:ext uri="{FF2B5EF4-FFF2-40B4-BE49-F238E27FC236}">
                <a16:creationId xmlns:a16="http://schemas.microsoft.com/office/drawing/2014/main" id="{8E5E7ED9-91DA-42F0-71AD-DDF6EFDA462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705F5-30C7-4043-8814-377DC0E18AF3}" type="slidenum">
              <a:rPr lang="en-US" smtClean="0"/>
              <a:pPr/>
              <a:t>19</a:t>
            </a:fld>
            <a:endParaRPr lang="en-US"/>
          </a:p>
        </p:txBody>
      </p:sp>
      <p:sp>
        <p:nvSpPr>
          <p:cNvPr id="4" name="Title 1">
            <a:extLst>
              <a:ext uri="{FF2B5EF4-FFF2-40B4-BE49-F238E27FC236}">
                <a16:creationId xmlns:a16="http://schemas.microsoft.com/office/drawing/2014/main" id="{8E0C4B3C-559E-E30E-317F-C0C765F3FCB4}"/>
              </a:ext>
            </a:extLst>
          </p:cNvPr>
          <p:cNvSpPr txBox="1">
            <a:spLocks/>
          </p:cNvSpPr>
          <p:nvPr/>
        </p:nvSpPr>
        <p:spPr>
          <a:xfrm>
            <a:off x="376084" y="142774"/>
            <a:ext cx="5856481" cy="5540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Multi-phase Sampling</a:t>
            </a:r>
            <a:endParaRPr lang="en-US" sz="3600" dirty="0">
              <a:solidFill>
                <a:schemeClr val="tx2"/>
              </a:solidFill>
              <a:latin typeface="+mn-lt"/>
              <a:ea typeface="Segoe UI" charset="0"/>
              <a:cs typeface="Segoe UI" charset="0"/>
            </a:endParaRPr>
          </a:p>
        </p:txBody>
      </p:sp>
      <p:grpSp>
        <p:nvGrpSpPr>
          <p:cNvPr id="5" name="Group 4">
            <a:extLst>
              <a:ext uri="{FF2B5EF4-FFF2-40B4-BE49-F238E27FC236}">
                <a16:creationId xmlns:a16="http://schemas.microsoft.com/office/drawing/2014/main" id="{0AC534EA-887C-863A-6834-7336083889B8}"/>
              </a:ext>
            </a:extLst>
          </p:cNvPr>
          <p:cNvGrpSpPr/>
          <p:nvPr/>
        </p:nvGrpSpPr>
        <p:grpSpPr>
          <a:xfrm>
            <a:off x="89125" y="1672858"/>
            <a:ext cx="3653612" cy="4099656"/>
            <a:chOff x="1058067" y="1275541"/>
            <a:chExt cx="3653612" cy="4099656"/>
          </a:xfrm>
        </p:grpSpPr>
        <p:grpSp>
          <p:nvGrpSpPr>
            <p:cNvPr id="6" name="Group 5">
              <a:extLst>
                <a:ext uri="{FF2B5EF4-FFF2-40B4-BE49-F238E27FC236}">
                  <a16:creationId xmlns:a16="http://schemas.microsoft.com/office/drawing/2014/main" id="{76324B24-BD81-397D-51ED-78104E498E7E}"/>
                </a:ext>
              </a:extLst>
            </p:cNvPr>
            <p:cNvGrpSpPr/>
            <p:nvPr/>
          </p:nvGrpSpPr>
          <p:grpSpPr>
            <a:xfrm>
              <a:off x="1509838" y="1275541"/>
              <a:ext cx="3201841" cy="4099656"/>
              <a:chOff x="7483140" y="1291927"/>
              <a:chExt cx="3201841" cy="4099656"/>
            </a:xfrm>
          </p:grpSpPr>
          <p:sp>
            <p:nvSpPr>
              <p:cNvPr id="8" name="Rectangle 7">
                <a:extLst>
                  <a:ext uri="{FF2B5EF4-FFF2-40B4-BE49-F238E27FC236}">
                    <a16:creationId xmlns:a16="http://schemas.microsoft.com/office/drawing/2014/main" id="{FAA5A665-7A79-4B7B-29A6-8A9A3046D42F}"/>
                  </a:ext>
                </a:extLst>
              </p:cNvPr>
              <p:cNvSpPr/>
              <p:nvPr/>
            </p:nvSpPr>
            <p:spPr>
              <a:xfrm>
                <a:off x="7483140" y="1733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9" name="Rectangle 8">
                <a:extLst>
                  <a:ext uri="{FF2B5EF4-FFF2-40B4-BE49-F238E27FC236}">
                    <a16:creationId xmlns:a16="http://schemas.microsoft.com/office/drawing/2014/main" id="{A2EFD26B-2F33-B007-494A-A33F670C8BFB}"/>
                  </a:ext>
                </a:extLst>
              </p:cNvPr>
              <p:cNvSpPr/>
              <p:nvPr/>
            </p:nvSpPr>
            <p:spPr>
              <a:xfrm>
                <a:off x="7940340" y="1733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0" name="Rectangle 9">
                <a:extLst>
                  <a:ext uri="{FF2B5EF4-FFF2-40B4-BE49-F238E27FC236}">
                    <a16:creationId xmlns:a16="http://schemas.microsoft.com/office/drawing/2014/main" id="{22EF3807-3663-E218-24E1-0CC2ECD162D0}"/>
                  </a:ext>
                </a:extLst>
              </p:cNvPr>
              <p:cNvSpPr/>
              <p:nvPr/>
            </p:nvSpPr>
            <p:spPr>
              <a:xfrm>
                <a:off x="8854740" y="1733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1" name="Rectangle 10">
                <a:extLst>
                  <a:ext uri="{FF2B5EF4-FFF2-40B4-BE49-F238E27FC236}">
                    <a16:creationId xmlns:a16="http://schemas.microsoft.com/office/drawing/2014/main" id="{77A865F9-4396-8738-F4BE-13E4E2DABF73}"/>
                  </a:ext>
                </a:extLst>
              </p:cNvPr>
              <p:cNvSpPr/>
              <p:nvPr/>
            </p:nvSpPr>
            <p:spPr>
              <a:xfrm>
                <a:off x="9311940" y="1733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2" name="Rectangle 11">
                <a:extLst>
                  <a:ext uri="{FF2B5EF4-FFF2-40B4-BE49-F238E27FC236}">
                    <a16:creationId xmlns:a16="http://schemas.microsoft.com/office/drawing/2014/main" id="{5E983C39-7DC4-D226-4BF5-6F6797270D3D}"/>
                  </a:ext>
                </a:extLst>
              </p:cNvPr>
              <p:cNvSpPr/>
              <p:nvPr/>
            </p:nvSpPr>
            <p:spPr>
              <a:xfrm>
                <a:off x="10227781" y="1736507"/>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3" name="Rectangle 12">
                <a:extLst>
                  <a:ext uri="{FF2B5EF4-FFF2-40B4-BE49-F238E27FC236}">
                    <a16:creationId xmlns:a16="http://schemas.microsoft.com/office/drawing/2014/main" id="{6DCBF187-B3C7-5627-C7CB-EF77C94CF96E}"/>
                  </a:ext>
                </a:extLst>
              </p:cNvPr>
              <p:cNvSpPr/>
              <p:nvPr/>
            </p:nvSpPr>
            <p:spPr>
              <a:xfrm>
                <a:off x="7940340" y="2191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4" name="Rectangle 13">
                <a:extLst>
                  <a:ext uri="{FF2B5EF4-FFF2-40B4-BE49-F238E27FC236}">
                    <a16:creationId xmlns:a16="http://schemas.microsoft.com/office/drawing/2014/main" id="{DF86814B-3215-F87D-9265-88E4A09DE5D4}"/>
                  </a:ext>
                </a:extLst>
              </p:cNvPr>
              <p:cNvSpPr/>
              <p:nvPr/>
            </p:nvSpPr>
            <p:spPr>
              <a:xfrm>
                <a:off x="8397540" y="2191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5" name="Rectangle 14">
                <a:extLst>
                  <a:ext uri="{FF2B5EF4-FFF2-40B4-BE49-F238E27FC236}">
                    <a16:creationId xmlns:a16="http://schemas.microsoft.com/office/drawing/2014/main" id="{450D67A2-8E56-1F80-0FF0-029AAABA34B1}"/>
                  </a:ext>
                </a:extLst>
              </p:cNvPr>
              <p:cNvSpPr/>
              <p:nvPr/>
            </p:nvSpPr>
            <p:spPr>
              <a:xfrm>
                <a:off x="8854740" y="2191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6" name="Rectangle 15">
                <a:extLst>
                  <a:ext uri="{FF2B5EF4-FFF2-40B4-BE49-F238E27FC236}">
                    <a16:creationId xmlns:a16="http://schemas.microsoft.com/office/drawing/2014/main" id="{A24C1B63-9E1D-D6C7-3CB3-28AA14DB8A61}"/>
                  </a:ext>
                </a:extLst>
              </p:cNvPr>
              <p:cNvSpPr/>
              <p:nvPr/>
            </p:nvSpPr>
            <p:spPr>
              <a:xfrm>
                <a:off x="9311940" y="2191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7" name="Rectangle 16">
                <a:extLst>
                  <a:ext uri="{FF2B5EF4-FFF2-40B4-BE49-F238E27FC236}">
                    <a16:creationId xmlns:a16="http://schemas.microsoft.com/office/drawing/2014/main" id="{FE5C781F-6003-66CD-0D73-2E9EEA5FB962}"/>
                  </a:ext>
                </a:extLst>
              </p:cNvPr>
              <p:cNvSpPr/>
              <p:nvPr/>
            </p:nvSpPr>
            <p:spPr>
              <a:xfrm>
                <a:off x="10226340" y="2191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8" name="Rectangle 17">
                <a:extLst>
                  <a:ext uri="{FF2B5EF4-FFF2-40B4-BE49-F238E27FC236}">
                    <a16:creationId xmlns:a16="http://schemas.microsoft.com/office/drawing/2014/main" id="{C319E59D-5EBE-E0B3-3290-EBECB03A8B14}"/>
                  </a:ext>
                </a:extLst>
              </p:cNvPr>
              <p:cNvSpPr/>
              <p:nvPr/>
            </p:nvSpPr>
            <p:spPr>
              <a:xfrm>
                <a:off x="7483140" y="2648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9" name="Rectangle 18">
                <a:extLst>
                  <a:ext uri="{FF2B5EF4-FFF2-40B4-BE49-F238E27FC236}">
                    <a16:creationId xmlns:a16="http://schemas.microsoft.com/office/drawing/2014/main" id="{166385FF-4EE5-E84F-2A9A-5326F112FFE1}"/>
                  </a:ext>
                </a:extLst>
              </p:cNvPr>
              <p:cNvSpPr/>
              <p:nvPr/>
            </p:nvSpPr>
            <p:spPr>
              <a:xfrm>
                <a:off x="8397540" y="2648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0" name="Rectangle 19">
                <a:extLst>
                  <a:ext uri="{FF2B5EF4-FFF2-40B4-BE49-F238E27FC236}">
                    <a16:creationId xmlns:a16="http://schemas.microsoft.com/office/drawing/2014/main" id="{B5616FF1-D0E2-6B22-4626-7B5851577F69}"/>
                  </a:ext>
                </a:extLst>
              </p:cNvPr>
              <p:cNvSpPr/>
              <p:nvPr/>
            </p:nvSpPr>
            <p:spPr>
              <a:xfrm>
                <a:off x="9311940" y="2648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1" name="Rectangle 20">
                <a:extLst>
                  <a:ext uri="{FF2B5EF4-FFF2-40B4-BE49-F238E27FC236}">
                    <a16:creationId xmlns:a16="http://schemas.microsoft.com/office/drawing/2014/main" id="{B36D3D93-3A3A-CC9E-7F0A-AB165E2C4648}"/>
                  </a:ext>
                </a:extLst>
              </p:cNvPr>
              <p:cNvSpPr/>
              <p:nvPr/>
            </p:nvSpPr>
            <p:spPr>
              <a:xfrm>
                <a:off x="9769140" y="2648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2" name="Rectangle 21">
                <a:extLst>
                  <a:ext uri="{FF2B5EF4-FFF2-40B4-BE49-F238E27FC236}">
                    <a16:creationId xmlns:a16="http://schemas.microsoft.com/office/drawing/2014/main" id="{9F713835-E621-5C65-2644-A3AF77951D9F}"/>
                  </a:ext>
                </a:extLst>
              </p:cNvPr>
              <p:cNvSpPr/>
              <p:nvPr/>
            </p:nvSpPr>
            <p:spPr>
              <a:xfrm>
                <a:off x="10226340" y="2648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3" name="Rectangle 22">
                <a:extLst>
                  <a:ext uri="{FF2B5EF4-FFF2-40B4-BE49-F238E27FC236}">
                    <a16:creationId xmlns:a16="http://schemas.microsoft.com/office/drawing/2014/main" id="{FB052E7E-AD84-C3A7-1972-DECF4CCEA720}"/>
                  </a:ext>
                </a:extLst>
              </p:cNvPr>
              <p:cNvSpPr/>
              <p:nvPr/>
            </p:nvSpPr>
            <p:spPr>
              <a:xfrm>
                <a:off x="7483140" y="31055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4" name="Rectangle 23">
                <a:extLst>
                  <a:ext uri="{FF2B5EF4-FFF2-40B4-BE49-F238E27FC236}">
                    <a16:creationId xmlns:a16="http://schemas.microsoft.com/office/drawing/2014/main" id="{E44AECC4-D149-D8F5-57AB-CE31A6E88A09}"/>
                  </a:ext>
                </a:extLst>
              </p:cNvPr>
              <p:cNvSpPr/>
              <p:nvPr/>
            </p:nvSpPr>
            <p:spPr>
              <a:xfrm>
                <a:off x="7940340" y="31055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5" name="Rectangle 24">
                <a:extLst>
                  <a:ext uri="{FF2B5EF4-FFF2-40B4-BE49-F238E27FC236}">
                    <a16:creationId xmlns:a16="http://schemas.microsoft.com/office/drawing/2014/main" id="{955CFCE4-7E3F-265C-AB11-27932A745A98}"/>
                  </a:ext>
                </a:extLst>
              </p:cNvPr>
              <p:cNvSpPr/>
              <p:nvPr/>
            </p:nvSpPr>
            <p:spPr>
              <a:xfrm>
                <a:off x="8854740" y="31055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6" name="Rectangle 25">
                <a:extLst>
                  <a:ext uri="{FF2B5EF4-FFF2-40B4-BE49-F238E27FC236}">
                    <a16:creationId xmlns:a16="http://schemas.microsoft.com/office/drawing/2014/main" id="{699E03E5-A28C-D15A-7BC5-A61706F461DB}"/>
                  </a:ext>
                </a:extLst>
              </p:cNvPr>
              <p:cNvSpPr/>
              <p:nvPr/>
            </p:nvSpPr>
            <p:spPr>
              <a:xfrm>
                <a:off x="9769140" y="31055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7" name="Rectangle 26">
                <a:extLst>
                  <a:ext uri="{FF2B5EF4-FFF2-40B4-BE49-F238E27FC236}">
                    <a16:creationId xmlns:a16="http://schemas.microsoft.com/office/drawing/2014/main" id="{568245D7-BB85-E9E9-45CA-457FB1EFCAA1}"/>
                  </a:ext>
                </a:extLst>
              </p:cNvPr>
              <p:cNvSpPr/>
              <p:nvPr/>
            </p:nvSpPr>
            <p:spPr>
              <a:xfrm>
                <a:off x="10226340" y="31055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8" name="Rectangle 27">
                <a:extLst>
                  <a:ext uri="{FF2B5EF4-FFF2-40B4-BE49-F238E27FC236}">
                    <a16:creationId xmlns:a16="http://schemas.microsoft.com/office/drawing/2014/main" id="{3BD03830-F4EE-6A9F-BE9E-25DF46CFBF2C}"/>
                  </a:ext>
                </a:extLst>
              </p:cNvPr>
              <p:cNvSpPr/>
              <p:nvPr/>
            </p:nvSpPr>
            <p:spPr>
              <a:xfrm>
                <a:off x="9769140" y="173903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29" name="Rectangle 28">
                <a:extLst>
                  <a:ext uri="{FF2B5EF4-FFF2-40B4-BE49-F238E27FC236}">
                    <a16:creationId xmlns:a16="http://schemas.microsoft.com/office/drawing/2014/main" id="{F9F2EA66-7BA7-DA99-1ECD-3CC7E0225272}"/>
                  </a:ext>
                </a:extLst>
              </p:cNvPr>
              <p:cNvSpPr/>
              <p:nvPr/>
            </p:nvSpPr>
            <p:spPr>
              <a:xfrm>
                <a:off x="7940340" y="35627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0" name="Rectangle 29">
                <a:extLst>
                  <a:ext uri="{FF2B5EF4-FFF2-40B4-BE49-F238E27FC236}">
                    <a16:creationId xmlns:a16="http://schemas.microsoft.com/office/drawing/2014/main" id="{813D6332-8751-E9AC-91A3-D91149497AF2}"/>
                  </a:ext>
                </a:extLst>
              </p:cNvPr>
              <p:cNvSpPr/>
              <p:nvPr/>
            </p:nvSpPr>
            <p:spPr>
              <a:xfrm>
                <a:off x="8397540" y="35627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1" name="Rectangle 30">
                <a:extLst>
                  <a:ext uri="{FF2B5EF4-FFF2-40B4-BE49-F238E27FC236}">
                    <a16:creationId xmlns:a16="http://schemas.microsoft.com/office/drawing/2014/main" id="{1A0FBB1B-459E-86EC-583A-789250696354}"/>
                  </a:ext>
                </a:extLst>
              </p:cNvPr>
              <p:cNvSpPr/>
              <p:nvPr/>
            </p:nvSpPr>
            <p:spPr>
              <a:xfrm>
                <a:off x="8854740" y="35627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2" name="Rectangle 31">
                <a:extLst>
                  <a:ext uri="{FF2B5EF4-FFF2-40B4-BE49-F238E27FC236}">
                    <a16:creationId xmlns:a16="http://schemas.microsoft.com/office/drawing/2014/main" id="{A3D76095-1A18-12D1-F51C-12337C32C080}"/>
                  </a:ext>
                </a:extLst>
              </p:cNvPr>
              <p:cNvSpPr/>
              <p:nvPr/>
            </p:nvSpPr>
            <p:spPr>
              <a:xfrm>
                <a:off x="9311940" y="35627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3" name="Rectangle 32">
                <a:extLst>
                  <a:ext uri="{FF2B5EF4-FFF2-40B4-BE49-F238E27FC236}">
                    <a16:creationId xmlns:a16="http://schemas.microsoft.com/office/drawing/2014/main" id="{CC65D680-D739-6589-C536-FE4661F66679}"/>
                  </a:ext>
                </a:extLst>
              </p:cNvPr>
              <p:cNvSpPr/>
              <p:nvPr/>
            </p:nvSpPr>
            <p:spPr>
              <a:xfrm>
                <a:off x="9769140" y="35627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4" name="Rectangle 33">
                <a:extLst>
                  <a:ext uri="{FF2B5EF4-FFF2-40B4-BE49-F238E27FC236}">
                    <a16:creationId xmlns:a16="http://schemas.microsoft.com/office/drawing/2014/main" id="{C8EBFA0B-45A9-CB7F-F866-F7A18FC1859A}"/>
                  </a:ext>
                </a:extLst>
              </p:cNvPr>
              <p:cNvSpPr/>
              <p:nvPr/>
            </p:nvSpPr>
            <p:spPr>
              <a:xfrm>
                <a:off x="748314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5" name="Rectangle 34">
                <a:extLst>
                  <a:ext uri="{FF2B5EF4-FFF2-40B4-BE49-F238E27FC236}">
                    <a16:creationId xmlns:a16="http://schemas.microsoft.com/office/drawing/2014/main" id="{5629B982-2578-C0F0-56C5-172A4BC7D2B4}"/>
                  </a:ext>
                </a:extLst>
              </p:cNvPr>
              <p:cNvSpPr/>
              <p:nvPr/>
            </p:nvSpPr>
            <p:spPr>
              <a:xfrm>
                <a:off x="839754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6" name="Rectangle 35">
                <a:extLst>
                  <a:ext uri="{FF2B5EF4-FFF2-40B4-BE49-F238E27FC236}">
                    <a16:creationId xmlns:a16="http://schemas.microsoft.com/office/drawing/2014/main" id="{D858935B-013D-8D92-8FC0-1D08C55060C9}"/>
                  </a:ext>
                </a:extLst>
              </p:cNvPr>
              <p:cNvSpPr/>
              <p:nvPr/>
            </p:nvSpPr>
            <p:spPr>
              <a:xfrm>
                <a:off x="885474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7" name="Rectangle 36">
                <a:extLst>
                  <a:ext uri="{FF2B5EF4-FFF2-40B4-BE49-F238E27FC236}">
                    <a16:creationId xmlns:a16="http://schemas.microsoft.com/office/drawing/2014/main" id="{62B30105-0AC3-2C62-AD65-4D569FF91D8F}"/>
                  </a:ext>
                </a:extLst>
              </p:cNvPr>
              <p:cNvSpPr/>
              <p:nvPr/>
            </p:nvSpPr>
            <p:spPr>
              <a:xfrm>
                <a:off x="977203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8" name="Rectangle 37">
                <a:extLst>
                  <a:ext uri="{FF2B5EF4-FFF2-40B4-BE49-F238E27FC236}">
                    <a16:creationId xmlns:a16="http://schemas.microsoft.com/office/drawing/2014/main" id="{84B152B4-5A33-455C-C7FB-B42A2131E77C}"/>
                  </a:ext>
                </a:extLst>
              </p:cNvPr>
              <p:cNvSpPr/>
              <p:nvPr/>
            </p:nvSpPr>
            <p:spPr>
              <a:xfrm>
                <a:off x="1022634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39" name="Rectangle 38">
                <a:extLst>
                  <a:ext uri="{FF2B5EF4-FFF2-40B4-BE49-F238E27FC236}">
                    <a16:creationId xmlns:a16="http://schemas.microsoft.com/office/drawing/2014/main" id="{E730BF06-6581-FD7B-DDE6-78FFA5F358B4}"/>
                  </a:ext>
                </a:extLst>
              </p:cNvPr>
              <p:cNvSpPr/>
              <p:nvPr/>
            </p:nvSpPr>
            <p:spPr>
              <a:xfrm>
                <a:off x="9312843" y="401964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0" name="Rectangle 39">
                <a:extLst>
                  <a:ext uri="{FF2B5EF4-FFF2-40B4-BE49-F238E27FC236}">
                    <a16:creationId xmlns:a16="http://schemas.microsoft.com/office/drawing/2014/main" id="{E563CCE7-2271-E2AB-6274-85644896D305}"/>
                  </a:ext>
                </a:extLst>
              </p:cNvPr>
              <p:cNvSpPr/>
              <p:nvPr/>
            </p:nvSpPr>
            <p:spPr>
              <a:xfrm>
                <a:off x="7483140" y="4477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1" name="Rectangle 40">
                <a:extLst>
                  <a:ext uri="{FF2B5EF4-FFF2-40B4-BE49-F238E27FC236}">
                    <a16:creationId xmlns:a16="http://schemas.microsoft.com/office/drawing/2014/main" id="{0D5EDD08-13AA-3EA9-2FE9-23A8729B0759}"/>
                  </a:ext>
                </a:extLst>
              </p:cNvPr>
              <p:cNvSpPr/>
              <p:nvPr/>
            </p:nvSpPr>
            <p:spPr>
              <a:xfrm>
                <a:off x="7940340" y="4477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2" name="Rectangle 41">
                <a:extLst>
                  <a:ext uri="{FF2B5EF4-FFF2-40B4-BE49-F238E27FC236}">
                    <a16:creationId xmlns:a16="http://schemas.microsoft.com/office/drawing/2014/main" id="{510B09D0-99C0-8245-4329-B0A1FDAE668F}"/>
                  </a:ext>
                </a:extLst>
              </p:cNvPr>
              <p:cNvSpPr/>
              <p:nvPr/>
            </p:nvSpPr>
            <p:spPr>
              <a:xfrm>
                <a:off x="8854740" y="4477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3" name="Rectangle 42">
                <a:extLst>
                  <a:ext uri="{FF2B5EF4-FFF2-40B4-BE49-F238E27FC236}">
                    <a16:creationId xmlns:a16="http://schemas.microsoft.com/office/drawing/2014/main" id="{14CC71FF-F30A-AEE2-101A-E00B92B263CE}"/>
                  </a:ext>
                </a:extLst>
              </p:cNvPr>
              <p:cNvSpPr/>
              <p:nvPr/>
            </p:nvSpPr>
            <p:spPr>
              <a:xfrm>
                <a:off x="9311940" y="4477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4" name="Rectangle 43">
                <a:extLst>
                  <a:ext uri="{FF2B5EF4-FFF2-40B4-BE49-F238E27FC236}">
                    <a16:creationId xmlns:a16="http://schemas.microsoft.com/office/drawing/2014/main" id="{FD45CE20-BFFD-2581-4567-1A3B3D309638}"/>
                  </a:ext>
                </a:extLst>
              </p:cNvPr>
              <p:cNvSpPr/>
              <p:nvPr/>
            </p:nvSpPr>
            <p:spPr>
              <a:xfrm>
                <a:off x="10226340" y="44771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5" name="Rectangle 44">
                <a:extLst>
                  <a:ext uri="{FF2B5EF4-FFF2-40B4-BE49-F238E27FC236}">
                    <a16:creationId xmlns:a16="http://schemas.microsoft.com/office/drawing/2014/main" id="{EB677BDD-A4B5-0345-3D7F-270EE2BEF699}"/>
                  </a:ext>
                </a:extLst>
              </p:cNvPr>
              <p:cNvSpPr/>
              <p:nvPr/>
            </p:nvSpPr>
            <p:spPr>
              <a:xfrm>
                <a:off x="9769140" y="4479484"/>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6" name="Rectangle 45">
                <a:extLst>
                  <a:ext uri="{FF2B5EF4-FFF2-40B4-BE49-F238E27FC236}">
                    <a16:creationId xmlns:a16="http://schemas.microsoft.com/office/drawing/2014/main" id="{015044D3-0512-9963-5D59-1D6F08C25ABD}"/>
                  </a:ext>
                </a:extLst>
              </p:cNvPr>
              <p:cNvSpPr/>
              <p:nvPr/>
            </p:nvSpPr>
            <p:spPr>
              <a:xfrm>
                <a:off x="74831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7" name="Rectangle 46">
                <a:extLst>
                  <a:ext uri="{FF2B5EF4-FFF2-40B4-BE49-F238E27FC236}">
                    <a16:creationId xmlns:a16="http://schemas.microsoft.com/office/drawing/2014/main" id="{5CFF47D4-E559-6EE1-DC41-242C7667BFA8}"/>
                  </a:ext>
                </a:extLst>
              </p:cNvPr>
              <p:cNvSpPr/>
              <p:nvPr/>
            </p:nvSpPr>
            <p:spPr>
              <a:xfrm>
                <a:off x="79403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8" name="Rectangle 47">
                <a:extLst>
                  <a:ext uri="{FF2B5EF4-FFF2-40B4-BE49-F238E27FC236}">
                    <a16:creationId xmlns:a16="http://schemas.microsoft.com/office/drawing/2014/main" id="{6A37DFBB-A1F9-C80C-A70A-B99B26F31007}"/>
                  </a:ext>
                </a:extLst>
              </p:cNvPr>
              <p:cNvSpPr/>
              <p:nvPr/>
            </p:nvSpPr>
            <p:spPr>
              <a:xfrm>
                <a:off x="83975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49" name="Rectangle 48">
                <a:extLst>
                  <a:ext uri="{FF2B5EF4-FFF2-40B4-BE49-F238E27FC236}">
                    <a16:creationId xmlns:a16="http://schemas.microsoft.com/office/drawing/2014/main" id="{75E11640-E732-1827-4E5A-EFAAD6A95196}"/>
                  </a:ext>
                </a:extLst>
              </p:cNvPr>
              <p:cNvSpPr/>
              <p:nvPr/>
            </p:nvSpPr>
            <p:spPr>
              <a:xfrm>
                <a:off x="93119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0" name="Rectangle 49">
                <a:extLst>
                  <a:ext uri="{FF2B5EF4-FFF2-40B4-BE49-F238E27FC236}">
                    <a16:creationId xmlns:a16="http://schemas.microsoft.com/office/drawing/2014/main" id="{952CAB5B-0215-5C47-1AD9-27D3E018F503}"/>
                  </a:ext>
                </a:extLst>
              </p:cNvPr>
              <p:cNvSpPr/>
              <p:nvPr/>
            </p:nvSpPr>
            <p:spPr>
              <a:xfrm>
                <a:off x="97691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1" name="Rectangle 50">
                <a:extLst>
                  <a:ext uri="{FF2B5EF4-FFF2-40B4-BE49-F238E27FC236}">
                    <a16:creationId xmlns:a16="http://schemas.microsoft.com/office/drawing/2014/main" id="{90D54D45-E0FB-1E80-AC28-FC4D98997D45}"/>
                  </a:ext>
                </a:extLst>
              </p:cNvPr>
              <p:cNvSpPr/>
              <p:nvPr/>
            </p:nvSpPr>
            <p:spPr>
              <a:xfrm>
                <a:off x="10226340" y="49343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2" name="Rectangle 51">
                <a:extLst>
                  <a:ext uri="{FF2B5EF4-FFF2-40B4-BE49-F238E27FC236}">
                    <a16:creationId xmlns:a16="http://schemas.microsoft.com/office/drawing/2014/main" id="{1D1C5485-BFF8-8505-6E36-A3E91E69335F}"/>
                  </a:ext>
                </a:extLst>
              </p:cNvPr>
              <p:cNvSpPr/>
              <p:nvPr/>
            </p:nvSpPr>
            <p:spPr>
              <a:xfrm>
                <a:off x="7483140" y="1733983"/>
                <a:ext cx="3201813" cy="365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3" name="Rectangle 52">
                <a:extLst>
                  <a:ext uri="{FF2B5EF4-FFF2-40B4-BE49-F238E27FC236}">
                    <a16:creationId xmlns:a16="http://schemas.microsoft.com/office/drawing/2014/main" id="{7EC473C6-AB8A-51DA-00E5-A0AF6005809B}"/>
                  </a:ext>
                </a:extLst>
              </p:cNvPr>
              <p:cNvSpPr/>
              <p:nvPr/>
            </p:nvSpPr>
            <p:spPr>
              <a:xfrm>
                <a:off x="8396637" y="173903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4" name="Rectangle 53">
                <a:extLst>
                  <a:ext uri="{FF2B5EF4-FFF2-40B4-BE49-F238E27FC236}">
                    <a16:creationId xmlns:a16="http://schemas.microsoft.com/office/drawing/2014/main" id="{952D5996-7B75-C315-616E-1B4E9178E922}"/>
                  </a:ext>
                </a:extLst>
              </p:cNvPr>
              <p:cNvSpPr/>
              <p:nvPr/>
            </p:nvSpPr>
            <p:spPr>
              <a:xfrm>
                <a:off x="7484490" y="2188745"/>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5" name="Rectangle 54">
                <a:extLst>
                  <a:ext uri="{FF2B5EF4-FFF2-40B4-BE49-F238E27FC236}">
                    <a16:creationId xmlns:a16="http://schemas.microsoft.com/office/drawing/2014/main" id="{2CED2658-8EE6-F696-7B1F-0B7168716CC2}"/>
                  </a:ext>
                </a:extLst>
              </p:cNvPr>
              <p:cNvSpPr/>
              <p:nvPr/>
            </p:nvSpPr>
            <p:spPr>
              <a:xfrm>
                <a:off x="7938390" y="265245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6" name="Rectangle 55">
                <a:extLst>
                  <a:ext uri="{FF2B5EF4-FFF2-40B4-BE49-F238E27FC236}">
                    <a16:creationId xmlns:a16="http://schemas.microsoft.com/office/drawing/2014/main" id="{03DA00F3-D2B0-59C8-9DDF-2D986CACAEBD}"/>
                  </a:ext>
                </a:extLst>
              </p:cNvPr>
              <p:cNvSpPr/>
              <p:nvPr/>
            </p:nvSpPr>
            <p:spPr>
              <a:xfrm>
                <a:off x="7484490" y="356021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7" name="Rectangle 56">
                <a:extLst>
                  <a:ext uri="{FF2B5EF4-FFF2-40B4-BE49-F238E27FC236}">
                    <a16:creationId xmlns:a16="http://schemas.microsoft.com/office/drawing/2014/main" id="{26BFAAD3-5036-DB5E-16BB-ED26A7A0ECB0}"/>
                  </a:ext>
                </a:extLst>
              </p:cNvPr>
              <p:cNvSpPr/>
              <p:nvPr/>
            </p:nvSpPr>
            <p:spPr>
              <a:xfrm>
                <a:off x="7944020" y="4019983"/>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8" name="Rectangle 57">
                <a:extLst>
                  <a:ext uri="{FF2B5EF4-FFF2-40B4-BE49-F238E27FC236}">
                    <a16:creationId xmlns:a16="http://schemas.microsoft.com/office/drawing/2014/main" id="{F03C0851-350A-2BD7-1DE4-62086C5F8991}"/>
                  </a:ext>
                </a:extLst>
              </p:cNvPr>
              <p:cNvSpPr/>
              <p:nvPr/>
            </p:nvSpPr>
            <p:spPr>
              <a:xfrm>
                <a:off x="8397992" y="4472135"/>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59" name="Rectangle 58">
                <a:extLst>
                  <a:ext uri="{FF2B5EF4-FFF2-40B4-BE49-F238E27FC236}">
                    <a16:creationId xmlns:a16="http://schemas.microsoft.com/office/drawing/2014/main" id="{2571CDB7-54E6-E5BD-C4BE-54EA0384EA2C}"/>
                  </a:ext>
                </a:extLst>
              </p:cNvPr>
              <p:cNvSpPr/>
              <p:nvPr/>
            </p:nvSpPr>
            <p:spPr>
              <a:xfrm>
                <a:off x="8397991" y="310464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0" name="Rectangle 59">
                <a:extLst>
                  <a:ext uri="{FF2B5EF4-FFF2-40B4-BE49-F238E27FC236}">
                    <a16:creationId xmlns:a16="http://schemas.microsoft.com/office/drawing/2014/main" id="{C587F52B-43BE-6EA0-B718-B37958240C9A}"/>
                  </a:ext>
                </a:extLst>
              </p:cNvPr>
              <p:cNvSpPr/>
              <p:nvPr/>
            </p:nvSpPr>
            <p:spPr>
              <a:xfrm>
                <a:off x="8855191" y="2650417"/>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1" name="Rectangle 60">
                <a:extLst>
                  <a:ext uri="{FF2B5EF4-FFF2-40B4-BE49-F238E27FC236}">
                    <a16:creationId xmlns:a16="http://schemas.microsoft.com/office/drawing/2014/main" id="{A5A9F143-7715-B84C-95AE-6BFB9CF7E301}"/>
                  </a:ext>
                </a:extLst>
              </p:cNvPr>
              <p:cNvSpPr/>
              <p:nvPr/>
            </p:nvSpPr>
            <p:spPr>
              <a:xfrm>
                <a:off x="8854740" y="4924287"/>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2" name="Rectangle 61">
                <a:extLst>
                  <a:ext uri="{FF2B5EF4-FFF2-40B4-BE49-F238E27FC236}">
                    <a16:creationId xmlns:a16="http://schemas.microsoft.com/office/drawing/2014/main" id="{8CDAE99C-FA03-DBC8-5FD4-CC6DF24B207D}"/>
                  </a:ext>
                </a:extLst>
              </p:cNvPr>
              <p:cNvSpPr/>
              <p:nvPr/>
            </p:nvSpPr>
            <p:spPr>
              <a:xfrm>
                <a:off x="9312391" y="3104058"/>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3" name="Rectangle 62">
                <a:extLst>
                  <a:ext uri="{FF2B5EF4-FFF2-40B4-BE49-F238E27FC236}">
                    <a16:creationId xmlns:a16="http://schemas.microsoft.com/office/drawing/2014/main" id="{6DE1129A-0950-A40F-C8F3-01837B230666}"/>
                  </a:ext>
                </a:extLst>
              </p:cNvPr>
              <p:cNvSpPr/>
              <p:nvPr/>
            </p:nvSpPr>
            <p:spPr>
              <a:xfrm>
                <a:off x="9770581" y="219525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4" name="Rectangle 63">
                <a:extLst>
                  <a:ext uri="{FF2B5EF4-FFF2-40B4-BE49-F238E27FC236}">
                    <a16:creationId xmlns:a16="http://schemas.microsoft.com/office/drawing/2014/main" id="{D5868C0F-A1D9-EB79-93AD-0033CF467190}"/>
                  </a:ext>
                </a:extLst>
              </p:cNvPr>
              <p:cNvSpPr/>
              <p:nvPr/>
            </p:nvSpPr>
            <p:spPr>
              <a:xfrm>
                <a:off x="10225778" y="3561462"/>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65" name="TextBox 64">
                <a:extLst>
                  <a:ext uri="{FF2B5EF4-FFF2-40B4-BE49-F238E27FC236}">
                    <a16:creationId xmlns:a16="http://schemas.microsoft.com/office/drawing/2014/main" id="{A3B8E585-31AC-94DC-614B-9359D1B73D76}"/>
                  </a:ext>
                </a:extLst>
              </p:cNvPr>
              <p:cNvSpPr txBox="1"/>
              <p:nvPr/>
            </p:nvSpPr>
            <p:spPr>
              <a:xfrm>
                <a:off x="7483140" y="1291927"/>
                <a:ext cx="3201813" cy="400110"/>
              </a:xfrm>
              <a:prstGeom prst="rect">
                <a:avLst/>
              </a:prstGeom>
              <a:noFill/>
            </p:spPr>
            <p:txBody>
              <a:bodyPr wrap="square" rtlCol="0">
                <a:spAutoFit/>
              </a:bodyPr>
              <a:lstStyle/>
              <a:p>
                <a:pPr algn="ctr"/>
                <a:r>
                  <a:rPr lang="en-US" sz="2000" dirty="0">
                    <a:solidFill>
                      <a:schemeClr val="tx2"/>
                    </a:solidFill>
                  </a:rPr>
                  <a:t>Known Applications</a:t>
                </a:r>
              </a:p>
            </p:txBody>
          </p:sp>
        </p:grpSp>
        <p:sp>
          <p:nvSpPr>
            <p:cNvPr id="7" name="TextBox 6">
              <a:extLst>
                <a:ext uri="{FF2B5EF4-FFF2-40B4-BE49-F238E27FC236}">
                  <a16:creationId xmlns:a16="http://schemas.microsoft.com/office/drawing/2014/main" id="{74018A77-7174-F344-E14E-2A6A85C8A8D6}"/>
                </a:ext>
              </a:extLst>
            </p:cNvPr>
            <p:cNvSpPr txBox="1"/>
            <p:nvPr/>
          </p:nvSpPr>
          <p:spPr>
            <a:xfrm rot="16200000">
              <a:off x="-565630" y="3320239"/>
              <a:ext cx="3647504" cy="400110"/>
            </a:xfrm>
            <a:prstGeom prst="rect">
              <a:avLst/>
            </a:prstGeom>
            <a:noFill/>
          </p:spPr>
          <p:txBody>
            <a:bodyPr wrap="square" rtlCol="0">
              <a:spAutoFit/>
            </a:bodyPr>
            <a:lstStyle/>
            <a:p>
              <a:pPr algn="ctr"/>
              <a:r>
                <a:rPr lang="en-US" sz="2000" dirty="0">
                  <a:solidFill>
                    <a:schemeClr val="tx2"/>
                  </a:solidFill>
                </a:rPr>
                <a:t>Configurations</a:t>
              </a:r>
            </a:p>
          </p:txBody>
        </p:sp>
      </p:grpSp>
      <p:grpSp>
        <p:nvGrpSpPr>
          <p:cNvPr id="78" name="Group 77">
            <a:extLst>
              <a:ext uri="{FF2B5EF4-FFF2-40B4-BE49-F238E27FC236}">
                <a16:creationId xmlns:a16="http://schemas.microsoft.com/office/drawing/2014/main" id="{99BCD472-311A-6AD7-FFCF-2FBC01DC7388}"/>
              </a:ext>
            </a:extLst>
          </p:cNvPr>
          <p:cNvGrpSpPr/>
          <p:nvPr/>
        </p:nvGrpSpPr>
        <p:grpSpPr>
          <a:xfrm>
            <a:off x="1740316" y="6286376"/>
            <a:ext cx="8743975" cy="388846"/>
            <a:chOff x="3186034" y="6100485"/>
            <a:chExt cx="6505540" cy="388846"/>
          </a:xfrm>
        </p:grpSpPr>
        <p:grpSp>
          <p:nvGrpSpPr>
            <p:cNvPr id="79" name="Group 78">
              <a:extLst>
                <a:ext uri="{FF2B5EF4-FFF2-40B4-BE49-F238E27FC236}">
                  <a16:creationId xmlns:a16="http://schemas.microsoft.com/office/drawing/2014/main" id="{837AC889-F2C8-D182-4A13-56262EAA9EDC}"/>
                </a:ext>
              </a:extLst>
            </p:cNvPr>
            <p:cNvGrpSpPr/>
            <p:nvPr/>
          </p:nvGrpSpPr>
          <p:grpSpPr>
            <a:xfrm>
              <a:off x="5284099" y="6119999"/>
              <a:ext cx="2209100" cy="369332"/>
              <a:chOff x="1783314" y="5523363"/>
              <a:chExt cx="2209100" cy="369332"/>
            </a:xfrm>
          </p:grpSpPr>
          <p:sp>
            <p:nvSpPr>
              <p:cNvPr id="86" name="Rectangle 85">
                <a:extLst>
                  <a:ext uri="{FF2B5EF4-FFF2-40B4-BE49-F238E27FC236}">
                    <a16:creationId xmlns:a16="http://schemas.microsoft.com/office/drawing/2014/main" id="{8C2509DC-DA5A-C9C0-9DBE-4D726C712B95}"/>
                  </a:ext>
                </a:extLst>
              </p:cNvPr>
              <p:cNvSpPr/>
              <p:nvPr/>
            </p:nvSpPr>
            <p:spPr>
              <a:xfrm>
                <a:off x="1783314" y="5523363"/>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87" name="TextBox 86">
                <a:extLst>
                  <a:ext uri="{FF2B5EF4-FFF2-40B4-BE49-F238E27FC236}">
                    <a16:creationId xmlns:a16="http://schemas.microsoft.com/office/drawing/2014/main" id="{A1227FA4-FCC4-B8BC-46B7-715698B66E10}"/>
                  </a:ext>
                </a:extLst>
              </p:cNvPr>
              <p:cNvSpPr txBox="1"/>
              <p:nvPr/>
            </p:nvSpPr>
            <p:spPr>
              <a:xfrm>
                <a:off x="2193112" y="5523363"/>
                <a:ext cx="1799302" cy="369332"/>
              </a:xfrm>
              <a:prstGeom prst="rect">
                <a:avLst/>
              </a:prstGeom>
              <a:noFill/>
            </p:spPr>
            <p:txBody>
              <a:bodyPr wrap="square" rtlCol="0">
                <a:spAutoFit/>
              </a:bodyPr>
              <a:lstStyle/>
              <a:p>
                <a:r>
                  <a:rPr lang="en-US" altLang="zh-CN" dirty="0">
                    <a:solidFill>
                      <a:schemeClr val="tx2"/>
                    </a:solidFill>
                  </a:rPr>
                  <a:t>Measured value</a:t>
                </a:r>
                <a:endParaRPr lang="en-US" dirty="0">
                  <a:solidFill>
                    <a:schemeClr val="tx2"/>
                  </a:solidFill>
                </a:endParaRPr>
              </a:p>
            </p:txBody>
          </p:sp>
        </p:grpSp>
        <p:grpSp>
          <p:nvGrpSpPr>
            <p:cNvPr id="80" name="Group 79">
              <a:extLst>
                <a:ext uri="{FF2B5EF4-FFF2-40B4-BE49-F238E27FC236}">
                  <a16:creationId xmlns:a16="http://schemas.microsoft.com/office/drawing/2014/main" id="{B05C1791-6D00-C6DA-7A40-0D2CA673A742}"/>
                </a:ext>
              </a:extLst>
            </p:cNvPr>
            <p:cNvGrpSpPr/>
            <p:nvPr/>
          </p:nvGrpSpPr>
          <p:grpSpPr>
            <a:xfrm>
              <a:off x="3186034" y="6113829"/>
              <a:ext cx="2209719" cy="369332"/>
              <a:chOff x="1929246" y="6062210"/>
              <a:chExt cx="2209719" cy="369332"/>
            </a:xfrm>
          </p:grpSpPr>
          <p:sp>
            <p:nvSpPr>
              <p:cNvPr id="84" name="Rectangle 83">
                <a:extLst>
                  <a:ext uri="{FF2B5EF4-FFF2-40B4-BE49-F238E27FC236}">
                    <a16:creationId xmlns:a16="http://schemas.microsoft.com/office/drawing/2014/main" id="{BE5CBC5C-33BE-752F-5735-736C94CAF8C6}"/>
                  </a:ext>
                </a:extLst>
              </p:cNvPr>
              <p:cNvSpPr/>
              <p:nvPr/>
            </p:nvSpPr>
            <p:spPr>
              <a:xfrm>
                <a:off x="1929246" y="6062210"/>
                <a:ext cx="36576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85" name="TextBox 84">
                <a:extLst>
                  <a:ext uri="{FF2B5EF4-FFF2-40B4-BE49-F238E27FC236}">
                    <a16:creationId xmlns:a16="http://schemas.microsoft.com/office/drawing/2014/main" id="{ABDA9AE2-6264-5404-2411-53C9C55C107C}"/>
                  </a:ext>
                </a:extLst>
              </p:cNvPr>
              <p:cNvSpPr txBox="1"/>
              <p:nvPr/>
            </p:nvSpPr>
            <p:spPr>
              <a:xfrm>
                <a:off x="2339663" y="6062210"/>
                <a:ext cx="1799302" cy="369332"/>
              </a:xfrm>
              <a:prstGeom prst="rect">
                <a:avLst/>
              </a:prstGeom>
              <a:noFill/>
            </p:spPr>
            <p:txBody>
              <a:bodyPr wrap="square" rtlCol="0">
                <a:spAutoFit/>
              </a:bodyPr>
              <a:lstStyle/>
              <a:p>
                <a:r>
                  <a:rPr lang="en-US" dirty="0">
                    <a:solidFill>
                      <a:schemeClr val="tx2"/>
                    </a:solidFill>
                  </a:rPr>
                  <a:t>Unknown </a:t>
                </a:r>
                <a:r>
                  <a:rPr lang="en-US" altLang="zh-CN" dirty="0">
                    <a:solidFill>
                      <a:schemeClr val="tx2"/>
                    </a:solidFill>
                  </a:rPr>
                  <a:t>value</a:t>
                </a:r>
                <a:endParaRPr lang="en-US" dirty="0">
                  <a:solidFill>
                    <a:schemeClr val="tx2"/>
                  </a:solidFill>
                </a:endParaRPr>
              </a:p>
            </p:txBody>
          </p:sp>
        </p:grpSp>
        <p:grpSp>
          <p:nvGrpSpPr>
            <p:cNvPr id="81" name="Group 80">
              <a:extLst>
                <a:ext uri="{FF2B5EF4-FFF2-40B4-BE49-F238E27FC236}">
                  <a16:creationId xmlns:a16="http://schemas.microsoft.com/office/drawing/2014/main" id="{F6C34ADB-8653-952C-F5DF-9975F87F38AC}"/>
                </a:ext>
              </a:extLst>
            </p:cNvPr>
            <p:cNvGrpSpPr/>
            <p:nvPr/>
          </p:nvGrpSpPr>
          <p:grpSpPr>
            <a:xfrm>
              <a:off x="7383326" y="6100485"/>
              <a:ext cx="2308248" cy="377303"/>
              <a:chOff x="1929247" y="5515392"/>
              <a:chExt cx="2308248" cy="377303"/>
            </a:xfrm>
          </p:grpSpPr>
          <p:sp>
            <p:nvSpPr>
              <p:cNvPr id="82" name="Rectangle 81">
                <a:extLst>
                  <a:ext uri="{FF2B5EF4-FFF2-40B4-BE49-F238E27FC236}">
                    <a16:creationId xmlns:a16="http://schemas.microsoft.com/office/drawing/2014/main" id="{B19EDF73-5FE1-FB74-70CC-9B3C1F5C24A5}"/>
                  </a:ext>
                </a:extLst>
              </p:cNvPr>
              <p:cNvSpPr/>
              <p:nvPr/>
            </p:nvSpPr>
            <p:spPr>
              <a:xfrm>
                <a:off x="1929247" y="5515392"/>
                <a:ext cx="365760" cy="3657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83" name="TextBox 82">
                <a:extLst>
                  <a:ext uri="{FF2B5EF4-FFF2-40B4-BE49-F238E27FC236}">
                    <a16:creationId xmlns:a16="http://schemas.microsoft.com/office/drawing/2014/main" id="{A522EC06-2CF2-37B0-A7BC-7471F8BFC98B}"/>
                  </a:ext>
                </a:extLst>
              </p:cNvPr>
              <p:cNvSpPr txBox="1"/>
              <p:nvPr/>
            </p:nvSpPr>
            <p:spPr>
              <a:xfrm>
                <a:off x="2329287" y="5523363"/>
                <a:ext cx="1908208" cy="369332"/>
              </a:xfrm>
              <a:prstGeom prst="rect">
                <a:avLst/>
              </a:prstGeom>
              <a:noFill/>
            </p:spPr>
            <p:txBody>
              <a:bodyPr wrap="square" rtlCol="0">
                <a:spAutoFit/>
              </a:bodyPr>
              <a:lstStyle/>
              <a:p>
                <a:r>
                  <a:rPr lang="en-US" altLang="zh-CN" dirty="0">
                    <a:solidFill>
                      <a:schemeClr val="tx2"/>
                    </a:solidFill>
                  </a:rPr>
                  <a:t>Predicted value</a:t>
                </a:r>
                <a:endParaRPr lang="en-US" dirty="0">
                  <a:solidFill>
                    <a:schemeClr val="tx2"/>
                  </a:solidFill>
                </a:endParaRPr>
              </a:p>
            </p:txBody>
          </p:sp>
        </p:grpSp>
      </p:grpSp>
      <p:grpSp>
        <p:nvGrpSpPr>
          <p:cNvPr id="113" name="Group 112">
            <a:extLst>
              <a:ext uri="{FF2B5EF4-FFF2-40B4-BE49-F238E27FC236}">
                <a16:creationId xmlns:a16="http://schemas.microsoft.com/office/drawing/2014/main" id="{2112D16F-86B9-50F8-9C93-12BA19DDF459}"/>
              </a:ext>
            </a:extLst>
          </p:cNvPr>
          <p:cNvGrpSpPr/>
          <p:nvPr/>
        </p:nvGrpSpPr>
        <p:grpSpPr>
          <a:xfrm>
            <a:off x="8085718" y="2121713"/>
            <a:ext cx="1151803" cy="3637584"/>
            <a:chOff x="8558746" y="2128669"/>
            <a:chExt cx="1151803" cy="3637584"/>
          </a:xfrm>
        </p:grpSpPr>
        <p:grpSp>
          <p:nvGrpSpPr>
            <p:cNvPr id="114" name="Group 113">
              <a:extLst>
                <a:ext uri="{FF2B5EF4-FFF2-40B4-BE49-F238E27FC236}">
                  <a16:creationId xmlns:a16="http://schemas.microsoft.com/office/drawing/2014/main" id="{18A35F2C-7812-CF79-8D96-742A3E3AC94C}"/>
                </a:ext>
              </a:extLst>
            </p:cNvPr>
            <p:cNvGrpSpPr/>
            <p:nvPr/>
          </p:nvGrpSpPr>
          <p:grpSpPr>
            <a:xfrm>
              <a:off x="9248427" y="2128669"/>
              <a:ext cx="462122" cy="3637584"/>
              <a:chOff x="6261711" y="2602718"/>
              <a:chExt cx="462122" cy="3637584"/>
            </a:xfrm>
          </p:grpSpPr>
          <p:sp>
            <p:nvSpPr>
              <p:cNvPr id="116" name="Rectangle 115">
                <a:extLst>
                  <a:ext uri="{FF2B5EF4-FFF2-40B4-BE49-F238E27FC236}">
                    <a16:creationId xmlns:a16="http://schemas.microsoft.com/office/drawing/2014/main" id="{70947062-1B70-D0C8-CED7-58BDCDB30518}"/>
                  </a:ext>
                </a:extLst>
              </p:cNvPr>
              <p:cNvSpPr/>
              <p:nvPr/>
            </p:nvSpPr>
            <p:spPr>
              <a:xfrm>
                <a:off x="6266633" y="2602718"/>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Segoe UI Regular" charset="0"/>
                </a:endParaRPr>
              </a:p>
            </p:txBody>
          </p:sp>
          <p:sp>
            <p:nvSpPr>
              <p:cNvPr id="117" name="Rectangle 116">
                <a:extLst>
                  <a:ext uri="{FF2B5EF4-FFF2-40B4-BE49-F238E27FC236}">
                    <a16:creationId xmlns:a16="http://schemas.microsoft.com/office/drawing/2014/main" id="{60CD4433-C5E4-82B9-9F79-E1D4323F3E5E}"/>
                  </a:ext>
                </a:extLst>
              </p:cNvPr>
              <p:cNvSpPr/>
              <p:nvPr/>
            </p:nvSpPr>
            <p:spPr>
              <a:xfrm>
                <a:off x="6266633" y="3051258"/>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Segoe UI Regular" charset="0"/>
                  </a:rPr>
                  <a:t>3</a:t>
                </a:r>
              </a:p>
            </p:txBody>
          </p:sp>
          <p:sp>
            <p:nvSpPr>
              <p:cNvPr id="118" name="Rectangle 117">
                <a:extLst>
                  <a:ext uri="{FF2B5EF4-FFF2-40B4-BE49-F238E27FC236}">
                    <a16:creationId xmlns:a16="http://schemas.microsoft.com/office/drawing/2014/main" id="{EF293200-406E-EDE8-9B7B-67AA70F71647}"/>
                  </a:ext>
                </a:extLst>
              </p:cNvPr>
              <p:cNvSpPr/>
              <p:nvPr/>
            </p:nvSpPr>
            <p:spPr>
              <a:xfrm>
                <a:off x="6266633" y="3512440"/>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latin typeface="Segoe UI Regular" charset="0"/>
                  </a:rPr>
                  <a:t>5</a:t>
                </a:r>
                <a:endParaRPr lang="en-US" dirty="0">
                  <a:solidFill>
                    <a:schemeClr val="tx1"/>
                  </a:solidFill>
                  <a:latin typeface="Segoe UI Regular" charset="0"/>
                </a:endParaRPr>
              </a:p>
            </p:txBody>
          </p:sp>
          <p:sp>
            <p:nvSpPr>
              <p:cNvPr id="119" name="Rectangle 118">
                <a:extLst>
                  <a:ext uri="{FF2B5EF4-FFF2-40B4-BE49-F238E27FC236}">
                    <a16:creationId xmlns:a16="http://schemas.microsoft.com/office/drawing/2014/main" id="{25231473-2FB9-C77C-CFAD-9A7454905EB2}"/>
                  </a:ext>
                </a:extLst>
              </p:cNvPr>
              <p:cNvSpPr/>
              <p:nvPr/>
            </p:nvSpPr>
            <p:spPr>
              <a:xfrm>
                <a:off x="6266633" y="3960288"/>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Segoe UI Regular" charset="0"/>
                  </a:rPr>
                  <a:t>2</a:t>
                </a:r>
              </a:p>
            </p:txBody>
          </p:sp>
          <p:sp>
            <p:nvSpPr>
              <p:cNvPr id="120" name="Rectangle 119">
                <a:extLst>
                  <a:ext uri="{FF2B5EF4-FFF2-40B4-BE49-F238E27FC236}">
                    <a16:creationId xmlns:a16="http://schemas.microsoft.com/office/drawing/2014/main" id="{AD92C465-0E9C-848E-7386-570901A8A3A9}"/>
                  </a:ext>
                </a:extLst>
              </p:cNvPr>
              <p:cNvSpPr/>
              <p:nvPr/>
            </p:nvSpPr>
            <p:spPr>
              <a:xfrm>
                <a:off x="6266612" y="4417488"/>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Segoe UI Regular" charset="0"/>
                </a:endParaRPr>
              </a:p>
            </p:txBody>
          </p:sp>
          <p:sp>
            <p:nvSpPr>
              <p:cNvPr id="121" name="Rectangle 120">
                <a:extLst>
                  <a:ext uri="{FF2B5EF4-FFF2-40B4-BE49-F238E27FC236}">
                    <a16:creationId xmlns:a16="http://schemas.microsoft.com/office/drawing/2014/main" id="{C769B4D2-014D-22DE-183A-950305F4E1B7}"/>
                  </a:ext>
                </a:extLst>
              </p:cNvPr>
              <p:cNvSpPr/>
              <p:nvPr/>
            </p:nvSpPr>
            <p:spPr>
              <a:xfrm>
                <a:off x="6265133" y="4873534"/>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Segoe UI Regular" charset="0"/>
                  </a:rPr>
                  <a:t>6</a:t>
                </a:r>
              </a:p>
            </p:txBody>
          </p:sp>
          <p:sp>
            <p:nvSpPr>
              <p:cNvPr id="122" name="Rectangle 121">
                <a:extLst>
                  <a:ext uri="{FF2B5EF4-FFF2-40B4-BE49-F238E27FC236}">
                    <a16:creationId xmlns:a16="http://schemas.microsoft.com/office/drawing/2014/main" id="{DD943EA3-00E7-BD68-DF21-127A74816320}"/>
                  </a:ext>
                </a:extLst>
              </p:cNvPr>
              <p:cNvSpPr/>
              <p:nvPr/>
            </p:nvSpPr>
            <p:spPr>
              <a:xfrm>
                <a:off x="6261711" y="5322848"/>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Segoe UI Regular" charset="0"/>
                  </a:rPr>
                  <a:t>1</a:t>
                </a:r>
              </a:p>
            </p:txBody>
          </p:sp>
          <p:sp>
            <p:nvSpPr>
              <p:cNvPr id="123" name="Rectangle 122">
                <a:extLst>
                  <a:ext uri="{FF2B5EF4-FFF2-40B4-BE49-F238E27FC236}">
                    <a16:creationId xmlns:a16="http://schemas.microsoft.com/office/drawing/2014/main" id="{F50BB1E5-CC7F-5AA2-333D-7376055A28DF}"/>
                  </a:ext>
                </a:extLst>
              </p:cNvPr>
              <p:cNvSpPr/>
              <p:nvPr/>
            </p:nvSpPr>
            <p:spPr>
              <a:xfrm>
                <a:off x="6261711" y="5783102"/>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latin typeface="Segoe UI Regular" charset="0"/>
                  </a:rPr>
                  <a:t>4</a:t>
                </a:r>
                <a:endParaRPr lang="en-US" dirty="0">
                  <a:solidFill>
                    <a:schemeClr val="tx1"/>
                  </a:solidFill>
                  <a:latin typeface="Segoe UI Regular" charset="0"/>
                </a:endParaRPr>
              </a:p>
            </p:txBody>
          </p:sp>
        </p:grpSp>
        <p:sp>
          <p:nvSpPr>
            <p:cNvPr id="115" name="Right Arrow 114">
              <a:extLst>
                <a:ext uri="{FF2B5EF4-FFF2-40B4-BE49-F238E27FC236}">
                  <a16:creationId xmlns:a16="http://schemas.microsoft.com/office/drawing/2014/main" id="{6EC423DD-5A99-2161-F77F-D718D16DB003}"/>
                </a:ext>
              </a:extLst>
            </p:cNvPr>
            <p:cNvSpPr/>
            <p:nvPr/>
          </p:nvSpPr>
          <p:spPr>
            <a:xfrm>
              <a:off x="8558746" y="3662253"/>
              <a:ext cx="367662" cy="577049"/>
            </a:xfrm>
            <a:prstGeom prst="rightArrow">
              <a:avLst>
                <a:gd name="adj1" fmla="val 50000"/>
                <a:gd name="adj2" fmla="val 52859"/>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latin typeface="Segoe UI Regular" charset="0"/>
              </a:endParaRPr>
            </a:p>
          </p:txBody>
        </p:sp>
      </p:grpSp>
      <p:grpSp>
        <p:nvGrpSpPr>
          <p:cNvPr id="124" name="Group 123">
            <a:extLst>
              <a:ext uri="{FF2B5EF4-FFF2-40B4-BE49-F238E27FC236}">
                <a16:creationId xmlns:a16="http://schemas.microsoft.com/office/drawing/2014/main" id="{CFC5A84B-8290-3DAE-12FF-A0413A1C1E94}"/>
              </a:ext>
            </a:extLst>
          </p:cNvPr>
          <p:cNvGrpSpPr/>
          <p:nvPr/>
        </p:nvGrpSpPr>
        <p:grpSpPr>
          <a:xfrm>
            <a:off x="9475675" y="2115929"/>
            <a:ext cx="1008616" cy="3662829"/>
            <a:chOff x="3085001" y="1731804"/>
            <a:chExt cx="1008616" cy="3662829"/>
          </a:xfrm>
        </p:grpSpPr>
        <p:grpSp>
          <p:nvGrpSpPr>
            <p:cNvPr id="125" name="Group 124">
              <a:extLst>
                <a:ext uri="{FF2B5EF4-FFF2-40B4-BE49-F238E27FC236}">
                  <a16:creationId xmlns:a16="http://schemas.microsoft.com/office/drawing/2014/main" id="{806FF45A-7771-2246-0DB9-D0168D692CF3}"/>
                </a:ext>
              </a:extLst>
            </p:cNvPr>
            <p:cNvGrpSpPr/>
            <p:nvPr/>
          </p:nvGrpSpPr>
          <p:grpSpPr>
            <a:xfrm>
              <a:off x="3629658" y="1731804"/>
              <a:ext cx="463959" cy="3662829"/>
              <a:chOff x="3629658" y="1731804"/>
              <a:chExt cx="463959" cy="3662829"/>
            </a:xfrm>
          </p:grpSpPr>
          <p:sp>
            <p:nvSpPr>
              <p:cNvPr id="127" name="Rectangle 126">
                <a:extLst>
                  <a:ext uri="{FF2B5EF4-FFF2-40B4-BE49-F238E27FC236}">
                    <a16:creationId xmlns:a16="http://schemas.microsoft.com/office/drawing/2014/main" id="{442930CC-9945-BEC6-E8FF-74A18831A3FD}"/>
                  </a:ext>
                </a:extLst>
              </p:cNvPr>
              <p:cNvSpPr/>
              <p:nvPr/>
            </p:nvSpPr>
            <p:spPr>
              <a:xfrm>
                <a:off x="3629658" y="1731804"/>
                <a:ext cx="463959" cy="36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127">
                <a:extLst>
                  <a:ext uri="{FF2B5EF4-FFF2-40B4-BE49-F238E27FC236}">
                    <a16:creationId xmlns:a16="http://schemas.microsoft.com/office/drawing/2014/main" id="{258E3B89-C689-2D30-CBC9-C340C768C050}"/>
                  </a:ext>
                </a:extLst>
              </p:cNvPr>
              <p:cNvSpPr/>
              <p:nvPr/>
            </p:nvSpPr>
            <p:spPr>
              <a:xfrm>
                <a:off x="3633037" y="1731804"/>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29" name="Rectangle 128">
                <a:extLst>
                  <a:ext uri="{FF2B5EF4-FFF2-40B4-BE49-F238E27FC236}">
                    <a16:creationId xmlns:a16="http://schemas.microsoft.com/office/drawing/2014/main" id="{F5EF6454-6D7D-F210-6D8A-1FEF22C557B8}"/>
                  </a:ext>
                </a:extLst>
              </p:cNvPr>
              <p:cNvSpPr/>
              <p:nvPr/>
            </p:nvSpPr>
            <p:spPr>
              <a:xfrm>
                <a:off x="3629658" y="3564198"/>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30" name="Rectangle 129">
                <a:extLst>
                  <a:ext uri="{FF2B5EF4-FFF2-40B4-BE49-F238E27FC236}">
                    <a16:creationId xmlns:a16="http://schemas.microsoft.com/office/drawing/2014/main" id="{0D3EFB2F-0499-DDC9-2712-92FABA14FFB2}"/>
                  </a:ext>
                </a:extLst>
              </p:cNvPr>
              <p:cNvSpPr/>
              <p:nvPr/>
            </p:nvSpPr>
            <p:spPr>
              <a:xfrm>
                <a:off x="3629658" y="2652174"/>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31" name="Rectangle 130">
                <a:extLst>
                  <a:ext uri="{FF2B5EF4-FFF2-40B4-BE49-F238E27FC236}">
                    <a16:creationId xmlns:a16="http://schemas.microsoft.com/office/drawing/2014/main" id="{252032CE-5CD2-6765-8938-DF656C1A62B8}"/>
                  </a:ext>
                </a:extLst>
              </p:cNvPr>
              <p:cNvSpPr/>
              <p:nvPr/>
            </p:nvSpPr>
            <p:spPr>
              <a:xfrm>
                <a:off x="3636417" y="311238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32" name="Rectangle 131">
                <a:extLst>
                  <a:ext uri="{FF2B5EF4-FFF2-40B4-BE49-F238E27FC236}">
                    <a16:creationId xmlns:a16="http://schemas.microsoft.com/office/drawing/2014/main" id="{A6CE92BE-FEB4-AE20-D3F0-DFF452B9294D}"/>
                  </a:ext>
                </a:extLst>
              </p:cNvPr>
              <p:cNvSpPr/>
              <p:nvPr/>
            </p:nvSpPr>
            <p:spPr>
              <a:xfrm>
                <a:off x="3636417" y="4016692"/>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33" name="Rectangle 132">
                <a:extLst>
                  <a:ext uri="{FF2B5EF4-FFF2-40B4-BE49-F238E27FC236}">
                    <a16:creationId xmlns:a16="http://schemas.microsoft.com/office/drawing/2014/main" id="{63968744-7A92-132B-4589-088BC7B1B8B2}"/>
                  </a:ext>
                </a:extLst>
              </p:cNvPr>
              <p:cNvSpPr/>
              <p:nvPr/>
            </p:nvSpPr>
            <p:spPr>
              <a:xfrm>
                <a:off x="3633338" y="447023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34" name="Rectangle 133">
                <a:extLst>
                  <a:ext uri="{FF2B5EF4-FFF2-40B4-BE49-F238E27FC236}">
                    <a16:creationId xmlns:a16="http://schemas.microsoft.com/office/drawing/2014/main" id="{52927950-D0EA-81B9-3B96-A08616B8BB70}"/>
                  </a:ext>
                </a:extLst>
              </p:cNvPr>
              <p:cNvSpPr/>
              <p:nvPr/>
            </p:nvSpPr>
            <p:spPr>
              <a:xfrm>
                <a:off x="3632811" y="2192583"/>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35" name="Rectangle 134">
                <a:extLst>
                  <a:ext uri="{FF2B5EF4-FFF2-40B4-BE49-F238E27FC236}">
                    <a16:creationId xmlns:a16="http://schemas.microsoft.com/office/drawing/2014/main" id="{E23F006A-C87B-B0DB-AF2D-64214198302B}"/>
                  </a:ext>
                </a:extLst>
              </p:cNvPr>
              <p:cNvSpPr/>
              <p:nvPr/>
            </p:nvSpPr>
            <p:spPr>
              <a:xfrm>
                <a:off x="3631316" y="493614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grpSp>
        <p:sp>
          <p:nvSpPr>
            <p:cNvPr id="126" name="Right Arrow 125">
              <a:extLst>
                <a:ext uri="{FF2B5EF4-FFF2-40B4-BE49-F238E27FC236}">
                  <a16:creationId xmlns:a16="http://schemas.microsoft.com/office/drawing/2014/main" id="{551ABEFF-6300-BF3A-4904-9949A0DF872A}"/>
                </a:ext>
              </a:extLst>
            </p:cNvPr>
            <p:cNvSpPr/>
            <p:nvPr/>
          </p:nvSpPr>
          <p:spPr>
            <a:xfrm>
              <a:off x="3085001" y="3275673"/>
              <a:ext cx="367662" cy="577049"/>
            </a:xfrm>
            <a:prstGeom prst="rightArrow">
              <a:avLst>
                <a:gd name="adj1" fmla="val 50000"/>
                <a:gd name="adj2" fmla="val 52859"/>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latin typeface="Segoe UI Regular" charset="0"/>
              </a:endParaRPr>
            </a:p>
          </p:txBody>
        </p:sp>
      </p:grpSp>
      <p:sp>
        <p:nvSpPr>
          <p:cNvPr id="136" name="TextBox 135">
            <a:extLst>
              <a:ext uri="{FF2B5EF4-FFF2-40B4-BE49-F238E27FC236}">
                <a16:creationId xmlns:a16="http://schemas.microsoft.com/office/drawing/2014/main" id="{37745756-BC55-1070-F100-A82D6DEEA3BE}"/>
              </a:ext>
            </a:extLst>
          </p:cNvPr>
          <p:cNvSpPr txBox="1"/>
          <p:nvPr/>
        </p:nvSpPr>
        <p:spPr>
          <a:xfrm>
            <a:off x="399985" y="711880"/>
            <a:ext cx="4790768" cy="830997"/>
          </a:xfrm>
          <a:prstGeom prst="rect">
            <a:avLst/>
          </a:prstGeom>
          <a:noFill/>
        </p:spPr>
        <p:txBody>
          <a:bodyPr wrap="square" rtlCol="0">
            <a:spAutoFit/>
          </a:bodyPr>
          <a:lstStyle/>
          <a:p>
            <a:r>
              <a:rPr lang="en-US" sz="2400" dirty="0">
                <a:solidFill>
                  <a:schemeClr val="accent2"/>
                </a:solidFill>
              </a:rPr>
              <a:t>Total #Configurations:       M= 8</a:t>
            </a:r>
          </a:p>
          <a:p>
            <a:r>
              <a:rPr lang="en-US" sz="2400" dirty="0">
                <a:solidFill>
                  <a:schemeClr val="accent2"/>
                </a:solidFill>
              </a:rPr>
              <a:t>Sampling Budget:              N = 4</a:t>
            </a:r>
          </a:p>
        </p:txBody>
      </p:sp>
      <p:grpSp>
        <p:nvGrpSpPr>
          <p:cNvPr id="163" name="Group 162">
            <a:extLst>
              <a:ext uri="{FF2B5EF4-FFF2-40B4-BE49-F238E27FC236}">
                <a16:creationId xmlns:a16="http://schemas.microsoft.com/office/drawing/2014/main" id="{0A3DF1E5-74C7-5CC5-6D8A-BD9A583FC653}"/>
              </a:ext>
            </a:extLst>
          </p:cNvPr>
          <p:cNvGrpSpPr/>
          <p:nvPr/>
        </p:nvGrpSpPr>
        <p:grpSpPr>
          <a:xfrm>
            <a:off x="5444803" y="2106596"/>
            <a:ext cx="991838" cy="3662829"/>
            <a:chOff x="1916168" y="1736416"/>
            <a:chExt cx="991838" cy="3662829"/>
          </a:xfrm>
        </p:grpSpPr>
        <p:grpSp>
          <p:nvGrpSpPr>
            <p:cNvPr id="164" name="Group 163">
              <a:extLst>
                <a:ext uri="{FF2B5EF4-FFF2-40B4-BE49-F238E27FC236}">
                  <a16:creationId xmlns:a16="http://schemas.microsoft.com/office/drawing/2014/main" id="{DC909086-92A6-15D0-025C-C684C20C841D}"/>
                </a:ext>
              </a:extLst>
            </p:cNvPr>
            <p:cNvGrpSpPr/>
            <p:nvPr/>
          </p:nvGrpSpPr>
          <p:grpSpPr>
            <a:xfrm>
              <a:off x="2444047" y="1736416"/>
              <a:ext cx="463959" cy="3662829"/>
              <a:chOff x="2444047" y="1736416"/>
              <a:chExt cx="463959" cy="3662829"/>
            </a:xfrm>
          </p:grpSpPr>
          <p:sp>
            <p:nvSpPr>
              <p:cNvPr id="166" name="Rectangle 165">
                <a:extLst>
                  <a:ext uri="{FF2B5EF4-FFF2-40B4-BE49-F238E27FC236}">
                    <a16:creationId xmlns:a16="http://schemas.microsoft.com/office/drawing/2014/main" id="{E99CE320-3C82-E5F8-9B3B-1172BF543700}"/>
                  </a:ext>
                </a:extLst>
              </p:cNvPr>
              <p:cNvSpPr/>
              <p:nvPr/>
            </p:nvSpPr>
            <p:spPr>
              <a:xfrm>
                <a:off x="2444047" y="1736416"/>
                <a:ext cx="463959" cy="36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C236DFA8-F23F-5A65-9D57-E42ECA8AD48F}"/>
                  </a:ext>
                </a:extLst>
              </p:cNvPr>
              <p:cNvSpPr/>
              <p:nvPr/>
            </p:nvSpPr>
            <p:spPr>
              <a:xfrm>
                <a:off x="2447426" y="1736416"/>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68" name="Rectangle 167">
                <a:extLst>
                  <a:ext uri="{FF2B5EF4-FFF2-40B4-BE49-F238E27FC236}">
                    <a16:creationId xmlns:a16="http://schemas.microsoft.com/office/drawing/2014/main" id="{0DB9C5AB-95F9-AD34-7261-1FD5855EFBAC}"/>
                  </a:ext>
                </a:extLst>
              </p:cNvPr>
              <p:cNvSpPr/>
              <p:nvPr/>
            </p:nvSpPr>
            <p:spPr>
              <a:xfrm>
                <a:off x="2444047" y="3568810"/>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69" name="Rectangle 168">
                <a:extLst>
                  <a:ext uri="{FF2B5EF4-FFF2-40B4-BE49-F238E27FC236}">
                    <a16:creationId xmlns:a16="http://schemas.microsoft.com/office/drawing/2014/main" id="{F7F361E9-1B5F-67E6-EF7F-C9C91A5B8C70}"/>
                  </a:ext>
                </a:extLst>
              </p:cNvPr>
              <p:cNvSpPr/>
              <p:nvPr/>
            </p:nvSpPr>
            <p:spPr>
              <a:xfrm>
                <a:off x="2444047" y="2656786"/>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70" name="Rectangle 169">
                <a:extLst>
                  <a:ext uri="{FF2B5EF4-FFF2-40B4-BE49-F238E27FC236}">
                    <a16:creationId xmlns:a16="http://schemas.microsoft.com/office/drawing/2014/main" id="{68D2C262-1BF5-720F-1A8F-B4602A5CF6F7}"/>
                  </a:ext>
                </a:extLst>
              </p:cNvPr>
              <p:cNvSpPr/>
              <p:nvPr/>
            </p:nvSpPr>
            <p:spPr>
              <a:xfrm>
                <a:off x="2450806" y="3117000"/>
                <a:ext cx="457200"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71" name="Rectangle 170">
                <a:extLst>
                  <a:ext uri="{FF2B5EF4-FFF2-40B4-BE49-F238E27FC236}">
                    <a16:creationId xmlns:a16="http://schemas.microsoft.com/office/drawing/2014/main" id="{CF7F590F-CE42-66E7-D11D-89562D00B92E}"/>
                  </a:ext>
                </a:extLst>
              </p:cNvPr>
              <p:cNvSpPr/>
              <p:nvPr/>
            </p:nvSpPr>
            <p:spPr>
              <a:xfrm>
                <a:off x="2450806" y="402130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72" name="Rectangle 171">
                <a:extLst>
                  <a:ext uri="{FF2B5EF4-FFF2-40B4-BE49-F238E27FC236}">
                    <a16:creationId xmlns:a16="http://schemas.microsoft.com/office/drawing/2014/main" id="{ECCFDDC1-F9E0-8C31-32C0-CCEF4C6B312C}"/>
                  </a:ext>
                </a:extLst>
              </p:cNvPr>
              <p:cNvSpPr/>
              <p:nvPr/>
            </p:nvSpPr>
            <p:spPr>
              <a:xfrm>
                <a:off x="2447727" y="4474843"/>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73" name="Rectangle 172">
                <a:extLst>
                  <a:ext uri="{FF2B5EF4-FFF2-40B4-BE49-F238E27FC236}">
                    <a16:creationId xmlns:a16="http://schemas.microsoft.com/office/drawing/2014/main" id="{08509E17-3737-0704-DC94-562EA7AE7796}"/>
                  </a:ext>
                </a:extLst>
              </p:cNvPr>
              <p:cNvSpPr/>
              <p:nvPr/>
            </p:nvSpPr>
            <p:spPr>
              <a:xfrm>
                <a:off x="2447200" y="2197195"/>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74" name="Rectangle 173">
                <a:extLst>
                  <a:ext uri="{FF2B5EF4-FFF2-40B4-BE49-F238E27FC236}">
                    <a16:creationId xmlns:a16="http://schemas.microsoft.com/office/drawing/2014/main" id="{183F9D52-8E12-C8C5-F7BC-E5701310978F}"/>
                  </a:ext>
                </a:extLst>
              </p:cNvPr>
              <p:cNvSpPr/>
              <p:nvPr/>
            </p:nvSpPr>
            <p:spPr>
              <a:xfrm>
                <a:off x="2445705" y="4940752"/>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grpSp>
        <p:sp>
          <p:nvSpPr>
            <p:cNvPr id="165" name="Right Arrow 164">
              <a:extLst>
                <a:ext uri="{FF2B5EF4-FFF2-40B4-BE49-F238E27FC236}">
                  <a16:creationId xmlns:a16="http://schemas.microsoft.com/office/drawing/2014/main" id="{629E1B05-E3A1-4DC8-52EE-7BCD72E5B0EB}"/>
                </a:ext>
              </a:extLst>
            </p:cNvPr>
            <p:cNvSpPr/>
            <p:nvPr/>
          </p:nvSpPr>
          <p:spPr>
            <a:xfrm>
              <a:off x="1916168" y="3274061"/>
              <a:ext cx="367662" cy="577049"/>
            </a:xfrm>
            <a:prstGeom prst="rightArrow">
              <a:avLst>
                <a:gd name="adj1" fmla="val 50000"/>
                <a:gd name="adj2" fmla="val 52859"/>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latin typeface="Segoe UI Regular" charset="0"/>
              </a:endParaRPr>
            </a:p>
          </p:txBody>
        </p:sp>
      </p:grpSp>
      <p:grpSp>
        <p:nvGrpSpPr>
          <p:cNvPr id="175" name="Group 174">
            <a:extLst>
              <a:ext uri="{FF2B5EF4-FFF2-40B4-BE49-F238E27FC236}">
                <a16:creationId xmlns:a16="http://schemas.microsoft.com/office/drawing/2014/main" id="{07AA6DE4-C306-C957-F3F8-55614BA19027}"/>
              </a:ext>
            </a:extLst>
          </p:cNvPr>
          <p:cNvGrpSpPr/>
          <p:nvPr/>
        </p:nvGrpSpPr>
        <p:grpSpPr>
          <a:xfrm>
            <a:off x="6817417" y="2121713"/>
            <a:ext cx="1008616" cy="3662829"/>
            <a:chOff x="3085001" y="1731804"/>
            <a:chExt cx="1008616" cy="3662829"/>
          </a:xfrm>
        </p:grpSpPr>
        <p:grpSp>
          <p:nvGrpSpPr>
            <p:cNvPr id="176" name="Group 175">
              <a:extLst>
                <a:ext uri="{FF2B5EF4-FFF2-40B4-BE49-F238E27FC236}">
                  <a16:creationId xmlns:a16="http://schemas.microsoft.com/office/drawing/2014/main" id="{7C0A1CE3-688D-6B8E-269C-5C16518759A3}"/>
                </a:ext>
              </a:extLst>
            </p:cNvPr>
            <p:cNvGrpSpPr/>
            <p:nvPr/>
          </p:nvGrpSpPr>
          <p:grpSpPr>
            <a:xfrm>
              <a:off x="3629658" y="1731804"/>
              <a:ext cx="463959" cy="3662829"/>
              <a:chOff x="3629658" y="1731804"/>
              <a:chExt cx="463959" cy="3662829"/>
            </a:xfrm>
          </p:grpSpPr>
          <p:sp>
            <p:nvSpPr>
              <p:cNvPr id="178" name="Rectangle 177">
                <a:extLst>
                  <a:ext uri="{FF2B5EF4-FFF2-40B4-BE49-F238E27FC236}">
                    <a16:creationId xmlns:a16="http://schemas.microsoft.com/office/drawing/2014/main" id="{9BC03EF8-C0DE-0402-F44C-1AC1DFC3FC89}"/>
                  </a:ext>
                </a:extLst>
              </p:cNvPr>
              <p:cNvSpPr/>
              <p:nvPr/>
            </p:nvSpPr>
            <p:spPr>
              <a:xfrm>
                <a:off x="3629658" y="1731804"/>
                <a:ext cx="463959" cy="36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ectangle 178">
                <a:extLst>
                  <a:ext uri="{FF2B5EF4-FFF2-40B4-BE49-F238E27FC236}">
                    <a16:creationId xmlns:a16="http://schemas.microsoft.com/office/drawing/2014/main" id="{2867373B-D8F3-7770-737F-47B9E22DB260}"/>
                  </a:ext>
                </a:extLst>
              </p:cNvPr>
              <p:cNvSpPr/>
              <p:nvPr/>
            </p:nvSpPr>
            <p:spPr>
              <a:xfrm>
                <a:off x="3633037" y="1731804"/>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80" name="Rectangle 179">
                <a:extLst>
                  <a:ext uri="{FF2B5EF4-FFF2-40B4-BE49-F238E27FC236}">
                    <a16:creationId xmlns:a16="http://schemas.microsoft.com/office/drawing/2014/main" id="{4B3F35EC-E91F-506A-CD67-D679A11C4E12}"/>
                  </a:ext>
                </a:extLst>
              </p:cNvPr>
              <p:cNvSpPr/>
              <p:nvPr/>
            </p:nvSpPr>
            <p:spPr>
              <a:xfrm>
                <a:off x="3629658" y="3564198"/>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81" name="Rectangle 180">
                <a:extLst>
                  <a:ext uri="{FF2B5EF4-FFF2-40B4-BE49-F238E27FC236}">
                    <a16:creationId xmlns:a16="http://schemas.microsoft.com/office/drawing/2014/main" id="{919AED1D-52F7-D6D2-1B0F-31BBE3F8AE4B}"/>
                  </a:ext>
                </a:extLst>
              </p:cNvPr>
              <p:cNvSpPr/>
              <p:nvPr/>
            </p:nvSpPr>
            <p:spPr>
              <a:xfrm>
                <a:off x="3629658" y="2652174"/>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82" name="Rectangle 181">
                <a:extLst>
                  <a:ext uri="{FF2B5EF4-FFF2-40B4-BE49-F238E27FC236}">
                    <a16:creationId xmlns:a16="http://schemas.microsoft.com/office/drawing/2014/main" id="{B4054F76-7835-AACD-5B67-0A9038703075}"/>
                  </a:ext>
                </a:extLst>
              </p:cNvPr>
              <p:cNvSpPr/>
              <p:nvPr/>
            </p:nvSpPr>
            <p:spPr>
              <a:xfrm>
                <a:off x="3636417" y="3112388"/>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83" name="Rectangle 182">
                <a:extLst>
                  <a:ext uri="{FF2B5EF4-FFF2-40B4-BE49-F238E27FC236}">
                    <a16:creationId xmlns:a16="http://schemas.microsoft.com/office/drawing/2014/main" id="{662CBFB7-7294-DAE9-91B6-44523E2A1194}"/>
                  </a:ext>
                </a:extLst>
              </p:cNvPr>
              <p:cNvSpPr/>
              <p:nvPr/>
            </p:nvSpPr>
            <p:spPr>
              <a:xfrm>
                <a:off x="3636417" y="4016692"/>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84" name="Rectangle 183">
                <a:extLst>
                  <a:ext uri="{FF2B5EF4-FFF2-40B4-BE49-F238E27FC236}">
                    <a16:creationId xmlns:a16="http://schemas.microsoft.com/office/drawing/2014/main" id="{8D1A2717-DBE7-2DA3-77EA-ABC261A1BEB4}"/>
                  </a:ext>
                </a:extLst>
              </p:cNvPr>
              <p:cNvSpPr/>
              <p:nvPr/>
            </p:nvSpPr>
            <p:spPr>
              <a:xfrm>
                <a:off x="3633338" y="4470231"/>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85" name="Rectangle 184">
                <a:extLst>
                  <a:ext uri="{FF2B5EF4-FFF2-40B4-BE49-F238E27FC236}">
                    <a16:creationId xmlns:a16="http://schemas.microsoft.com/office/drawing/2014/main" id="{4C521A6E-CE77-1114-1BE0-361C351B0729}"/>
                  </a:ext>
                </a:extLst>
              </p:cNvPr>
              <p:cNvSpPr/>
              <p:nvPr/>
            </p:nvSpPr>
            <p:spPr>
              <a:xfrm>
                <a:off x="3632811" y="2192583"/>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86" name="Rectangle 185">
                <a:extLst>
                  <a:ext uri="{FF2B5EF4-FFF2-40B4-BE49-F238E27FC236}">
                    <a16:creationId xmlns:a16="http://schemas.microsoft.com/office/drawing/2014/main" id="{C3ACB852-A9C4-7CB2-4737-B9CD821265ED}"/>
                  </a:ext>
                </a:extLst>
              </p:cNvPr>
              <p:cNvSpPr/>
              <p:nvPr/>
            </p:nvSpPr>
            <p:spPr>
              <a:xfrm>
                <a:off x="3631316" y="4936140"/>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grpSp>
        <p:sp>
          <p:nvSpPr>
            <p:cNvPr id="177" name="Right Arrow 176">
              <a:extLst>
                <a:ext uri="{FF2B5EF4-FFF2-40B4-BE49-F238E27FC236}">
                  <a16:creationId xmlns:a16="http://schemas.microsoft.com/office/drawing/2014/main" id="{5E99E6D3-31C0-71FD-B43D-AC394E6D6CCB}"/>
                </a:ext>
              </a:extLst>
            </p:cNvPr>
            <p:cNvSpPr/>
            <p:nvPr/>
          </p:nvSpPr>
          <p:spPr>
            <a:xfrm>
              <a:off x="3085001" y="3275673"/>
              <a:ext cx="367662" cy="577049"/>
            </a:xfrm>
            <a:prstGeom prst="rightArrow">
              <a:avLst>
                <a:gd name="adj1" fmla="val 50000"/>
                <a:gd name="adj2" fmla="val 52859"/>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latin typeface="Segoe UI Regular" charset="0"/>
              </a:endParaRPr>
            </a:p>
          </p:txBody>
        </p:sp>
      </p:grpSp>
      <p:grpSp>
        <p:nvGrpSpPr>
          <p:cNvPr id="187" name="Group 186">
            <a:extLst>
              <a:ext uri="{FF2B5EF4-FFF2-40B4-BE49-F238E27FC236}">
                <a16:creationId xmlns:a16="http://schemas.microsoft.com/office/drawing/2014/main" id="{5A42D9F5-13EF-DA12-B7B3-ADDCCFF3CB93}"/>
              </a:ext>
            </a:extLst>
          </p:cNvPr>
          <p:cNvGrpSpPr/>
          <p:nvPr/>
        </p:nvGrpSpPr>
        <p:grpSpPr>
          <a:xfrm>
            <a:off x="10592920" y="2121713"/>
            <a:ext cx="1008616" cy="3662829"/>
            <a:chOff x="3085001" y="1731804"/>
            <a:chExt cx="1008616" cy="3662829"/>
          </a:xfrm>
        </p:grpSpPr>
        <p:grpSp>
          <p:nvGrpSpPr>
            <p:cNvPr id="188" name="Group 187">
              <a:extLst>
                <a:ext uri="{FF2B5EF4-FFF2-40B4-BE49-F238E27FC236}">
                  <a16:creationId xmlns:a16="http://schemas.microsoft.com/office/drawing/2014/main" id="{9D360B64-BD08-713B-79C1-D75D0974151C}"/>
                </a:ext>
              </a:extLst>
            </p:cNvPr>
            <p:cNvGrpSpPr/>
            <p:nvPr/>
          </p:nvGrpSpPr>
          <p:grpSpPr>
            <a:xfrm>
              <a:off x="3629658" y="1731804"/>
              <a:ext cx="463959" cy="3662829"/>
              <a:chOff x="3629658" y="1731804"/>
              <a:chExt cx="463959" cy="3662829"/>
            </a:xfrm>
          </p:grpSpPr>
          <p:sp>
            <p:nvSpPr>
              <p:cNvPr id="190" name="Rectangle 189">
                <a:extLst>
                  <a:ext uri="{FF2B5EF4-FFF2-40B4-BE49-F238E27FC236}">
                    <a16:creationId xmlns:a16="http://schemas.microsoft.com/office/drawing/2014/main" id="{D79D2F44-45F2-46FC-9031-54FD97F6959A}"/>
                  </a:ext>
                </a:extLst>
              </p:cNvPr>
              <p:cNvSpPr/>
              <p:nvPr/>
            </p:nvSpPr>
            <p:spPr>
              <a:xfrm>
                <a:off x="3629658" y="1731804"/>
                <a:ext cx="463959" cy="36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AB53DCA-3EE9-85BE-40BE-6DA0EDA25E80}"/>
                  </a:ext>
                </a:extLst>
              </p:cNvPr>
              <p:cNvSpPr/>
              <p:nvPr/>
            </p:nvSpPr>
            <p:spPr>
              <a:xfrm>
                <a:off x="3633037" y="1731804"/>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92" name="Rectangle 191">
                <a:extLst>
                  <a:ext uri="{FF2B5EF4-FFF2-40B4-BE49-F238E27FC236}">
                    <a16:creationId xmlns:a16="http://schemas.microsoft.com/office/drawing/2014/main" id="{BF3B4249-5960-99D9-2851-75A8152524F1}"/>
                  </a:ext>
                </a:extLst>
              </p:cNvPr>
              <p:cNvSpPr/>
              <p:nvPr/>
            </p:nvSpPr>
            <p:spPr>
              <a:xfrm>
                <a:off x="3629658" y="3564198"/>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93" name="Rectangle 192">
                <a:extLst>
                  <a:ext uri="{FF2B5EF4-FFF2-40B4-BE49-F238E27FC236}">
                    <a16:creationId xmlns:a16="http://schemas.microsoft.com/office/drawing/2014/main" id="{FF287462-C7E2-F538-5499-023CE517B01C}"/>
                  </a:ext>
                </a:extLst>
              </p:cNvPr>
              <p:cNvSpPr/>
              <p:nvPr/>
            </p:nvSpPr>
            <p:spPr>
              <a:xfrm>
                <a:off x="3629658" y="2652174"/>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94" name="Rectangle 193">
                <a:extLst>
                  <a:ext uri="{FF2B5EF4-FFF2-40B4-BE49-F238E27FC236}">
                    <a16:creationId xmlns:a16="http://schemas.microsoft.com/office/drawing/2014/main" id="{58C6FB6B-BCD5-55CF-75A4-AA4E13E69B99}"/>
                  </a:ext>
                </a:extLst>
              </p:cNvPr>
              <p:cNvSpPr/>
              <p:nvPr/>
            </p:nvSpPr>
            <p:spPr>
              <a:xfrm>
                <a:off x="3636417" y="3112388"/>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95" name="Rectangle 194">
                <a:extLst>
                  <a:ext uri="{FF2B5EF4-FFF2-40B4-BE49-F238E27FC236}">
                    <a16:creationId xmlns:a16="http://schemas.microsoft.com/office/drawing/2014/main" id="{5D99A480-C48E-4251-9B42-39FBB0CD0079}"/>
                  </a:ext>
                </a:extLst>
              </p:cNvPr>
              <p:cNvSpPr/>
              <p:nvPr/>
            </p:nvSpPr>
            <p:spPr>
              <a:xfrm>
                <a:off x="3636417" y="4016692"/>
                <a:ext cx="4572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96" name="Rectangle 195">
                <a:extLst>
                  <a:ext uri="{FF2B5EF4-FFF2-40B4-BE49-F238E27FC236}">
                    <a16:creationId xmlns:a16="http://schemas.microsoft.com/office/drawing/2014/main" id="{14AD427F-BBC1-0EC9-F49C-33121CB19BA2}"/>
                  </a:ext>
                </a:extLst>
              </p:cNvPr>
              <p:cNvSpPr/>
              <p:nvPr/>
            </p:nvSpPr>
            <p:spPr>
              <a:xfrm>
                <a:off x="3633338" y="4470231"/>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97" name="Rectangle 196">
                <a:extLst>
                  <a:ext uri="{FF2B5EF4-FFF2-40B4-BE49-F238E27FC236}">
                    <a16:creationId xmlns:a16="http://schemas.microsoft.com/office/drawing/2014/main" id="{3DEDD52D-9540-E6FC-077D-EA37E6A7CA3B}"/>
                  </a:ext>
                </a:extLst>
              </p:cNvPr>
              <p:cNvSpPr/>
              <p:nvPr/>
            </p:nvSpPr>
            <p:spPr>
              <a:xfrm>
                <a:off x="3632811" y="2192583"/>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98" name="Rectangle 197">
                <a:extLst>
                  <a:ext uri="{FF2B5EF4-FFF2-40B4-BE49-F238E27FC236}">
                    <a16:creationId xmlns:a16="http://schemas.microsoft.com/office/drawing/2014/main" id="{55A75278-3E29-3847-C24D-FA74A756423A}"/>
                  </a:ext>
                </a:extLst>
              </p:cNvPr>
              <p:cNvSpPr/>
              <p:nvPr/>
            </p:nvSpPr>
            <p:spPr>
              <a:xfrm>
                <a:off x="3631316" y="4936140"/>
                <a:ext cx="4572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grpSp>
        <p:sp>
          <p:nvSpPr>
            <p:cNvPr id="189" name="Right Arrow 188">
              <a:extLst>
                <a:ext uri="{FF2B5EF4-FFF2-40B4-BE49-F238E27FC236}">
                  <a16:creationId xmlns:a16="http://schemas.microsoft.com/office/drawing/2014/main" id="{7D4E1D61-D352-A9DD-1E42-1E9468E93010}"/>
                </a:ext>
              </a:extLst>
            </p:cNvPr>
            <p:cNvSpPr/>
            <p:nvPr/>
          </p:nvSpPr>
          <p:spPr>
            <a:xfrm>
              <a:off x="3085001" y="3275673"/>
              <a:ext cx="367662" cy="577049"/>
            </a:xfrm>
            <a:prstGeom prst="rightArrow">
              <a:avLst>
                <a:gd name="adj1" fmla="val 50000"/>
                <a:gd name="adj2" fmla="val 52859"/>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latin typeface="Segoe UI Regular" charset="0"/>
              </a:endParaRPr>
            </a:p>
          </p:txBody>
        </p:sp>
      </p:grpSp>
      <p:grpSp>
        <p:nvGrpSpPr>
          <p:cNvPr id="67" name="Group 66">
            <a:extLst>
              <a:ext uri="{FF2B5EF4-FFF2-40B4-BE49-F238E27FC236}">
                <a16:creationId xmlns:a16="http://schemas.microsoft.com/office/drawing/2014/main" id="{E27852C7-E1E0-6A24-29C6-3D813F2ED453}"/>
              </a:ext>
            </a:extLst>
          </p:cNvPr>
          <p:cNvGrpSpPr/>
          <p:nvPr/>
        </p:nvGrpSpPr>
        <p:grpSpPr>
          <a:xfrm>
            <a:off x="4616820" y="1146219"/>
            <a:ext cx="6989073" cy="907716"/>
            <a:chOff x="4616820" y="1146219"/>
            <a:chExt cx="6989073" cy="907716"/>
          </a:xfrm>
        </p:grpSpPr>
        <p:sp>
          <p:nvSpPr>
            <p:cNvPr id="140" name="TextBox 139">
              <a:extLst>
                <a:ext uri="{FF2B5EF4-FFF2-40B4-BE49-F238E27FC236}">
                  <a16:creationId xmlns:a16="http://schemas.microsoft.com/office/drawing/2014/main" id="{34027DE1-B5E2-D115-4E38-65688C9D4A28}"/>
                </a:ext>
              </a:extLst>
            </p:cNvPr>
            <p:cNvSpPr txBox="1"/>
            <p:nvPr/>
          </p:nvSpPr>
          <p:spPr>
            <a:xfrm>
              <a:off x="7001248" y="1146219"/>
              <a:ext cx="2605500" cy="400110"/>
            </a:xfrm>
            <a:prstGeom prst="rect">
              <a:avLst/>
            </a:prstGeom>
            <a:noFill/>
          </p:spPr>
          <p:txBody>
            <a:bodyPr wrap="square" rtlCol="0">
              <a:spAutoFit/>
            </a:bodyPr>
            <a:lstStyle/>
            <a:p>
              <a:pPr algn="ctr"/>
              <a:r>
                <a:rPr lang="en-US" sz="2000" dirty="0">
                  <a:solidFill>
                    <a:schemeClr val="tx2"/>
                  </a:solidFill>
                </a:rPr>
                <a:t>New Application</a:t>
              </a:r>
            </a:p>
          </p:txBody>
        </p:sp>
        <p:grpSp>
          <p:nvGrpSpPr>
            <p:cNvPr id="205" name="Group 204">
              <a:extLst>
                <a:ext uri="{FF2B5EF4-FFF2-40B4-BE49-F238E27FC236}">
                  <a16:creationId xmlns:a16="http://schemas.microsoft.com/office/drawing/2014/main" id="{87488F90-CD04-0815-7A2B-927C871E3543}"/>
                </a:ext>
              </a:extLst>
            </p:cNvPr>
            <p:cNvGrpSpPr/>
            <p:nvPr/>
          </p:nvGrpSpPr>
          <p:grpSpPr>
            <a:xfrm>
              <a:off x="4616820" y="1421507"/>
              <a:ext cx="6989073" cy="632428"/>
              <a:chOff x="4616820" y="1421507"/>
              <a:chExt cx="6989073" cy="632428"/>
            </a:xfrm>
          </p:grpSpPr>
          <p:grpSp>
            <p:nvGrpSpPr>
              <p:cNvPr id="201" name="Group 200">
                <a:extLst>
                  <a:ext uri="{FF2B5EF4-FFF2-40B4-BE49-F238E27FC236}">
                    <a16:creationId xmlns:a16="http://schemas.microsoft.com/office/drawing/2014/main" id="{FC4422AA-BDDE-23AB-2932-23CB1AA4D432}"/>
                  </a:ext>
                </a:extLst>
              </p:cNvPr>
              <p:cNvGrpSpPr/>
              <p:nvPr/>
            </p:nvGrpSpPr>
            <p:grpSpPr>
              <a:xfrm>
                <a:off x="4616820" y="1421507"/>
                <a:ext cx="3201816" cy="632428"/>
                <a:chOff x="4616820" y="1421507"/>
                <a:chExt cx="3201816" cy="632428"/>
              </a:xfrm>
            </p:grpSpPr>
            <p:sp>
              <p:nvSpPr>
                <p:cNvPr id="137" name="Right Brace 136">
                  <a:extLst>
                    <a:ext uri="{FF2B5EF4-FFF2-40B4-BE49-F238E27FC236}">
                      <a16:creationId xmlns:a16="http://schemas.microsoft.com/office/drawing/2014/main" id="{6B271B8D-20CD-B12E-FF69-D41D69793D1A}"/>
                    </a:ext>
                  </a:extLst>
                </p:cNvPr>
                <p:cNvSpPr/>
                <p:nvPr/>
              </p:nvSpPr>
              <p:spPr>
                <a:xfrm rot="16200000">
                  <a:off x="6123153" y="358452"/>
                  <a:ext cx="189150" cy="3201816"/>
                </a:xfrm>
                <a:prstGeom prst="rightBrace">
                  <a:avLst/>
                </a:prstGeom>
                <a:ln w="317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9" name="TextBox 198">
                  <a:extLst>
                    <a:ext uri="{FF2B5EF4-FFF2-40B4-BE49-F238E27FC236}">
                      <a16:creationId xmlns:a16="http://schemas.microsoft.com/office/drawing/2014/main" id="{198BAD4A-E624-F6D4-7E64-CA8B05D98222}"/>
                    </a:ext>
                  </a:extLst>
                </p:cNvPr>
                <p:cNvSpPr txBox="1"/>
                <p:nvPr/>
              </p:nvSpPr>
              <p:spPr>
                <a:xfrm>
                  <a:off x="4960635" y="1421507"/>
                  <a:ext cx="2270730" cy="369332"/>
                </a:xfrm>
                <a:prstGeom prst="rect">
                  <a:avLst/>
                </a:prstGeom>
                <a:noFill/>
              </p:spPr>
              <p:txBody>
                <a:bodyPr wrap="square" rtlCol="0">
                  <a:spAutoFit/>
                </a:bodyPr>
                <a:lstStyle/>
                <a:p>
                  <a:r>
                    <a:rPr lang="en-US" dirty="0">
                      <a:solidFill>
                        <a:schemeClr val="tx2"/>
                      </a:solidFill>
                    </a:rPr>
                    <a:t>1</a:t>
                  </a:r>
                  <a:r>
                    <a:rPr lang="en-US" baseline="30000" dirty="0">
                      <a:solidFill>
                        <a:schemeClr val="tx2"/>
                      </a:solidFill>
                    </a:rPr>
                    <a:t>st</a:t>
                  </a:r>
                  <a:r>
                    <a:rPr lang="en-US" dirty="0">
                      <a:solidFill>
                        <a:schemeClr val="tx2"/>
                      </a:solidFill>
                    </a:rPr>
                    <a:t> Phase: </a:t>
                  </a:r>
                  <a:r>
                    <a:rPr lang="en-US" altLang="zh-CN" dirty="0">
                      <a:solidFill>
                        <a:schemeClr val="tx2"/>
                      </a:solidFill>
                    </a:rPr>
                    <a:t>Uniform</a:t>
                  </a:r>
                  <a:endParaRPr lang="en-US" dirty="0">
                    <a:solidFill>
                      <a:schemeClr val="tx2"/>
                    </a:solidFill>
                  </a:endParaRPr>
                </a:p>
              </p:txBody>
            </p:sp>
          </p:grpSp>
          <p:grpSp>
            <p:nvGrpSpPr>
              <p:cNvPr id="202" name="Group 201">
                <a:extLst>
                  <a:ext uri="{FF2B5EF4-FFF2-40B4-BE49-F238E27FC236}">
                    <a16:creationId xmlns:a16="http://schemas.microsoft.com/office/drawing/2014/main" id="{5A562B68-6D65-1D45-8DB8-CBE43ED51FC5}"/>
                  </a:ext>
                </a:extLst>
              </p:cNvPr>
              <p:cNvGrpSpPr/>
              <p:nvPr/>
            </p:nvGrpSpPr>
            <p:grpSpPr>
              <a:xfrm>
                <a:off x="8786517" y="1449658"/>
                <a:ext cx="2819376" cy="585007"/>
                <a:chOff x="8786517" y="1449658"/>
                <a:chExt cx="2819376" cy="585007"/>
              </a:xfrm>
            </p:grpSpPr>
            <p:sp>
              <p:nvSpPr>
                <p:cNvPr id="138" name="Right Brace 137">
                  <a:extLst>
                    <a:ext uri="{FF2B5EF4-FFF2-40B4-BE49-F238E27FC236}">
                      <a16:creationId xmlns:a16="http://schemas.microsoft.com/office/drawing/2014/main" id="{03D76018-A86D-BD51-BA19-12DC2F3A18D3}"/>
                    </a:ext>
                  </a:extLst>
                </p:cNvPr>
                <p:cNvSpPr/>
                <p:nvPr/>
              </p:nvSpPr>
              <p:spPr>
                <a:xfrm rot="16200000">
                  <a:off x="10107834" y="536606"/>
                  <a:ext cx="176742" cy="2819376"/>
                </a:xfrm>
                <a:prstGeom prst="rightBrace">
                  <a:avLst/>
                </a:prstGeom>
                <a:ln w="317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0" name="TextBox 199">
                  <a:extLst>
                    <a:ext uri="{FF2B5EF4-FFF2-40B4-BE49-F238E27FC236}">
                      <a16:creationId xmlns:a16="http://schemas.microsoft.com/office/drawing/2014/main" id="{D36DECC7-5F1A-AD9E-ABFF-4E9C3DD0BE12}"/>
                    </a:ext>
                  </a:extLst>
                </p:cNvPr>
                <p:cNvSpPr txBox="1"/>
                <p:nvPr/>
              </p:nvSpPr>
              <p:spPr>
                <a:xfrm>
                  <a:off x="9008835" y="1449658"/>
                  <a:ext cx="2480194" cy="369332"/>
                </a:xfrm>
                <a:prstGeom prst="rect">
                  <a:avLst/>
                </a:prstGeom>
                <a:noFill/>
              </p:spPr>
              <p:txBody>
                <a:bodyPr wrap="square" rtlCol="0">
                  <a:spAutoFit/>
                </a:bodyPr>
                <a:lstStyle/>
                <a:p>
                  <a:r>
                    <a:rPr lang="en-US" dirty="0">
                      <a:solidFill>
                        <a:schemeClr val="tx2"/>
                      </a:solidFill>
                    </a:rPr>
                    <a:t>2</a:t>
                  </a:r>
                  <a:r>
                    <a:rPr lang="en-US" baseline="30000" dirty="0">
                      <a:solidFill>
                        <a:schemeClr val="tx2"/>
                      </a:solidFill>
                    </a:rPr>
                    <a:t>nd</a:t>
                  </a:r>
                  <a:r>
                    <a:rPr lang="en-US" dirty="0">
                      <a:solidFill>
                        <a:schemeClr val="tx2"/>
                      </a:solidFill>
                    </a:rPr>
                    <a:t> Phase: Selective</a:t>
                  </a:r>
                </a:p>
              </p:txBody>
            </p:sp>
          </p:grp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60C67436-B631-DDBE-C470-7E4EB7CAFF8F}"/>
                  </a:ext>
                </a:extLst>
              </p:cNvPr>
              <p:cNvSpPr txBox="1"/>
              <p:nvPr/>
            </p:nvSpPr>
            <p:spPr>
              <a:xfrm>
                <a:off x="6752434" y="444064"/>
                <a:ext cx="5503856" cy="7945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smtClean="0">
                          <a:solidFill>
                            <a:schemeClr val="accent2"/>
                          </a:solidFill>
                          <a:latin typeface="Cambria Math" panose="02040503050406030204" pitchFamily="18" charset="0"/>
                        </a:rPr>
                        <m:t>P</m:t>
                      </m:r>
                      <m:r>
                        <m:rPr>
                          <m:sty m:val="p"/>
                        </m:rPr>
                        <a:rPr lang="en-US" altLang="zh-CN" sz="2400" b="0" i="0" smtClean="0">
                          <a:solidFill>
                            <a:schemeClr val="accent2"/>
                          </a:solidFill>
                          <a:latin typeface="Cambria Math" panose="02040503050406030204" pitchFamily="18" charset="0"/>
                        </a:rPr>
                        <m:t>red</m:t>
                      </m:r>
                      <m:r>
                        <a:rPr lang="en-US" altLang="zh-CN" sz="2400" b="0" i="0" smtClean="0">
                          <a:solidFill>
                            <a:schemeClr val="accent2"/>
                          </a:solidFill>
                          <a:latin typeface="Cambria Math" panose="02040503050406030204" pitchFamily="18" charset="0"/>
                        </a:rPr>
                        <m:t>.</m:t>
                      </m:r>
                      <m:r>
                        <a:rPr lang="zh-CN" altLang="en-US" sz="2400" b="0" i="0" smtClean="0">
                          <a:solidFill>
                            <a:schemeClr val="accent2"/>
                          </a:solidFill>
                          <a:latin typeface="Cambria Math" panose="02040503050406030204" pitchFamily="18" charset="0"/>
                        </a:rPr>
                        <m:t> </m:t>
                      </m:r>
                      <m:r>
                        <m:rPr>
                          <m:sty m:val="p"/>
                        </m:rPr>
                        <a:rPr lang="en-US" altLang="zh-CN" sz="2400" b="0" i="0" smtClean="0">
                          <a:solidFill>
                            <a:schemeClr val="accent2"/>
                          </a:solidFill>
                          <a:latin typeface="Cambria Math" panose="02040503050406030204" pitchFamily="18" charset="0"/>
                        </a:rPr>
                        <m:t>Energy</m:t>
                      </m:r>
                      <m:r>
                        <a:rPr lang="zh-CN" altLang="en-US" sz="2400" b="0" i="0" smtClean="0">
                          <a:solidFill>
                            <a:schemeClr val="accent2"/>
                          </a:solidFill>
                          <a:latin typeface="Cambria Math" panose="02040503050406030204" pitchFamily="18" charset="0"/>
                        </a:rPr>
                        <m:t> </m:t>
                      </m:r>
                      <m:r>
                        <m:rPr>
                          <m:sty m:val="p"/>
                        </m:rPr>
                        <a:rPr lang="en-US" altLang="zh-CN" sz="2400" b="0" i="0" smtClean="0">
                          <a:solidFill>
                            <a:schemeClr val="accent2"/>
                          </a:solidFill>
                          <a:latin typeface="Cambria Math" panose="02040503050406030204" pitchFamily="18" charset="0"/>
                        </a:rPr>
                        <m:t>Efficiency</m:t>
                      </m:r>
                      <m:r>
                        <a:rPr lang="en-US" altLang="zh-CN" sz="2400" b="0" i="0" smtClean="0">
                          <a:solidFill>
                            <a:schemeClr val="accent2"/>
                          </a:solidFill>
                          <a:latin typeface="Cambria Math" panose="02040503050406030204" pitchFamily="18" charset="0"/>
                        </a:rPr>
                        <m:t>=</m:t>
                      </m:r>
                      <m:f>
                        <m:fPr>
                          <m:ctrlPr>
                            <a:rPr lang="en-US" sz="2400" i="1" smtClean="0">
                              <a:solidFill>
                                <a:schemeClr val="accent2"/>
                              </a:solidFill>
                              <a:latin typeface="Cambria Math" panose="02040503050406030204" pitchFamily="18" charset="0"/>
                            </a:rPr>
                          </m:ctrlPr>
                        </m:fPr>
                        <m:num>
                          <m:r>
                            <m:rPr>
                              <m:sty m:val="p"/>
                            </m:rPr>
                            <a:rPr lang="en-US" sz="2400" b="0" i="0" smtClean="0">
                              <a:solidFill>
                                <a:schemeClr val="accent2"/>
                              </a:solidFill>
                              <a:latin typeface="Cambria Math" panose="02040503050406030204" pitchFamily="18" charset="0"/>
                            </a:rPr>
                            <m:t>Pred</m:t>
                          </m:r>
                          <m:r>
                            <a:rPr lang="en-US" altLang="zh-CN" sz="2400" b="0" i="0" smtClean="0">
                              <a:solidFill>
                                <a:schemeClr val="accent2"/>
                              </a:solidFill>
                              <a:latin typeface="Cambria Math" panose="02040503050406030204" pitchFamily="18" charset="0"/>
                            </a:rPr>
                            <m:t>.</m:t>
                          </m:r>
                          <m:r>
                            <a:rPr lang="zh-CN" altLang="en-US" sz="2400" b="0" i="0" smtClean="0">
                              <a:solidFill>
                                <a:schemeClr val="accent2"/>
                              </a:solidFill>
                              <a:latin typeface="Cambria Math" panose="02040503050406030204" pitchFamily="18" charset="0"/>
                            </a:rPr>
                            <m:t> </m:t>
                          </m:r>
                          <m:r>
                            <m:rPr>
                              <m:sty m:val="p"/>
                            </m:rPr>
                            <a:rPr lang="en-US" altLang="zh-CN" sz="2400" b="0" i="0" smtClean="0">
                              <a:solidFill>
                                <a:schemeClr val="accent2"/>
                              </a:solidFill>
                              <a:latin typeface="Cambria Math" panose="02040503050406030204" pitchFamily="18" charset="0"/>
                            </a:rPr>
                            <m:t>Perf</m:t>
                          </m:r>
                          <m:r>
                            <a:rPr lang="en-US" altLang="zh-CN" sz="2400" b="0" i="0" smtClean="0">
                              <a:solidFill>
                                <a:schemeClr val="accent2"/>
                              </a:solidFill>
                              <a:latin typeface="Cambria Math" panose="02040503050406030204" pitchFamily="18" charset="0"/>
                            </a:rPr>
                            <m:t>.</m:t>
                          </m:r>
                        </m:num>
                        <m:den>
                          <m:r>
                            <m:rPr>
                              <m:sty m:val="p"/>
                            </m:rPr>
                            <a:rPr lang="en-US" altLang="zh-CN" sz="2400" b="0" i="0" smtClean="0">
                              <a:solidFill>
                                <a:schemeClr val="accent2"/>
                              </a:solidFill>
                              <a:latin typeface="Cambria Math" panose="02040503050406030204" pitchFamily="18" charset="0"/>
                            </a:rPr>
                            <m:t>Pred</m:t>
                          </m:r>
                          <m:r>
                            <a:rPr lang="en-US" altLang="zh-CN" sz="2400" b="0" i="0" smtClean="0">
                              <a:solidFill>
                                <a:schemeClr val="accent2"/>
                              </a:solidFill>
                              <a:latin typeface="Cambria Math" panose="02040503050406030204" pitchFamily="18" charset="0"/>
                            </a:rPr>
                            <m:t>.</m:t>
                          </m:r>
                          <m:r>
                            <a:rPr lang="zh-CN" altLang="en-US" sz="2400" b="0" i="0" smtClean="0">
                              <a:solidFill>
                                <a:schemeClr val="accent2"/>
                              </a:solidFill>
                              <a:latin typeface="Cambria Math" panose="02040503050406030204" pitchFamily="18" charset="0"/>
                            </a:rPr>
                            <m:t> </m:t>
                          </m:r>
                          <m:r>
                            <m:rPr>
                              <m:sty m:val="p"/>
                            </m:rPr>
                            <a:rPr lang="en-US" altLang="zh-CN" sz="2400" b="0" i="0" smtClean="0">
                              <a:solidFill>
                                <a:schemeClr val="accent2"/>
                              </a:solidFill>
                              <a:latin typeface="Cambria Math" panose="02040503050406030204" pitchFamily="18" charset="0"/>
                            </a:rPr>
                            <m:t>Power</m:t>
                          </m:r>
                        </m:den>
                      </m:f>
                    </m:oMath>
                  </m:oMathPara>
                </a14:m>
                <a:endParaRPr lang="en-US" sz="2400" dirty="0">
                  <a:solidFill>
                    <a:schemeClr val="accent2"/>
                  </a:solidFill>
                </a:endParaRPr>
              </a:p>
            </p:txBody>
          </p:sp>
        </mc:Choice>
        <mc:Fallback xmlns="">
          <p:sp>
            <p:nvSpPr>
              <p:cNvPr id="204" name="TextBox 203">
                <a:extLst>
                  <a:ext uri="{FF2B5EF4-FFF2-40B4-BE49-F238E27FC236}">
                    <a16:creationId xmlns:a16="http://schemas.microsoft.com/office/drawing/2014/main" id="{60C67436-B631-DDBE-C470-7E4EB7CAFF8F}"/>
                  </a:ext>
                </a:extLst>
              </p:cNvPr>
              <p:cNvSpPr txBox="1">
                <a:spLocks noRot="1" noChangeAspect="1" noMove="1" noResize="1" noEditPoints="1" noAdjustHandles="1" noChangeArrowheads="1" noChangeShapeType="1" noTextEdit="1"/>
              </p:cNvSpPr>
              <p:nvPr/>
            </p:nvSpPr>
            <p:spPr>
              <a:xfrm>
                <a:off x="6752434" y="444064"/>
                <a:ext cx="5503856" cy="794513"/>
              </a:xfrm>
              <a:prstGeom prst="rect">
                <a:avLst/>
              </a:prstGeom>
              <a:blipFill>
                <a:blip r:embed="rId3"/>
                <a:stretch>
                  <a:fillRect b="-7937"/>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E5A76877-8EE3-2389-B838-85AC395BD1A8}"/>
              </a:ext>
            </a:extLst>
          </p:cNvPr>
          <p:cNvGrpSpPr/>
          <p:nvPr/>
        </p:nvGrpSpPr>
        <p:grpSpPr>
          <a:xfrm>
            <a:off x="4061512" y="2093859"/>
            <a:ext cx="1033846" cy="3662829"/>
            <a:chOff x="4061512" y="2093859"/>
            <a:chExt cx="1033846" cy="3662829"/>
          </a:xfrm>
        </p:grpSpPr>
        <p:grpSp>
          <p:nvGrpSpPr>
            <p:cNvPr id="141" name="Group 140">
              <a:extLst>
                <a:ext uri="{FF2B5EF4-FFF2-40B4-BE49-F238E27FC236}">
                  <a16:creationId xmlns:a16="http://schemas.microsoft.com/office/drawing/2014/main" id="{EC925B2C-43E2-4578-E6C7-F753D1F20365}"/>
                </a:ext>
              </a:extLst>
            </p:cNvPr>
            <p:cNvGrpSpPr/>
            <p:nvPr/>
          </p:nvGrpSpPr>
          <p:grpSpPr>
            <a:xfrm>
              <a:off x="4631399" y="2093859"/>
              <a:ext cx="463959" cy="3662829"/>
              <a:chOff x="1308667" y="1743180"/>
              <a:chExt cx="463959" cy="3662829"/>
            </a:xfrm>
          </p:grpSpPr>
          <p:sp>
            <p:nvSpPr>
              <p:cNvPr id="142" name="Rectangle 141">
                <a:extLst>
                  <a:ext uri="{FF2B5EF4-FFF2-40B4-BE49-F238E27FC236}">
                    <a16:creationId xmlns:a16="http://schemas.microsoft.com/office/drawing/2014/main" id="{E74353F2-7ACA-A539-9A36-ED0EF4651B2D}"/>
                  </a:ext>
                </a:extLst>
              </p:cNvPr>
              <p:cNvSpPr/>
              <p:nvPr/>
            </p:nvSpPr>
            <p:spPr>
              <a:xfrm>
                <a:off x="1308667" y="1743180"/>
                <a:ext cx="463959" cy="36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78B7AE11-C7AD-468F-0ED6-8C56BACC2BCE}"/>
                  </a:ext>
                </a:extLst>
              </p:cNvPr>
              <p:cNvSpPr/>
              <p:nvPr/>
            </p:nvSpPr>
            <p:spPr>
              <a:xfrm>
                <a:off x="1312046" y="174318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44" name="Rectangle 143">
                <a:extLst>
                  <a:ext uri="{FF2B5EF4-FFF2-40B4-BE49-F238E27FC236}">
                    <a16:creationId xmlns:a16="http://schemas.microsoft.com/office/drawing/2014/main" id="{ED5988F0-FE4E-0879-F3D3-EE40FE1CDF58}"/>
                  </a:ext>
                </a:extLst>
              </p:cNvPr>
              <p:cNvSpPr/>
              <p:nvPr/>
            </p:nvSpPr>
            <p:spPr>
              <a:xfrm>
                <a:off x="1308667" y="357557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45" name="Rectangle 144">
                <a:extLst>
                  <a:ext uri="{FF2B5EF4-FFF2-40B4-BE49-F238E27FC236}">
                    <a16:creationId xmlns:a16="http://schemas.microsoft.com/office/drawing/2014/main" id="{BCF2672D-941A-5E07-2588-7F717182D3F8}"/>
                  </a:ext>
                </a:extLst>
              </p:cNvPr>
              <p:cNvSpPr/>
              <p:nvPr/>
            </p:nvSpPr>
            <p:spPr>
              <a:xfrm>
                <a:off x="1308667" y="266355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46" name="Rectangle 145">
                <a:extLst>
                  <a:ext uri="{FF2B5EF4-FFF2-40B4-BE49-F238E27FC236}">
                    <a16:creationId xmlns:a16="http://schemas.microsoft.com/office/drawing/2014/main" id="{43766E29-F919-4768-297C-91FF11AF7D4E}"/>
                  </a:ext>
                </a:extLst>
              </p:cNvPr>
              <p:cNvSpPr/>
              <p:nvPr/>
            </p:nvSpPr>
            <p:spPr>
              <a:xfrm>
                <a:off x="1315426" y="312376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47" name="Rectangle 146">
                <a:extLst>
                  <a:ext uri="{FF2B5EF4-FFF2-40B4-BE49-F238E27FC236}">
                    <a16:creationId xmlns:a16="http://schemas.microsoft.com/office/drawing/2014/main" id="{368E8665-2292-C7BC-A626-EF565A2D013B}"/>
                  </a:ext>
                </a:extLst>
              </p:cNvPr>
              <p:cNvSpPr/>
              <p:nvPr/>
            </p:nvSpPr>
            <p:spPr>
              <a:xfrm>
                <a:off x="1315426" y="402806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48" name="Rectangle 147">
                <a:extLst>
                  <a:ext uri="{FF2B5EF4-FFF2-40B4-BE49-F238E27FC236}">
                    <a16:creationId xmlns:a16="http://schemas.microsoft.com/office/drawing/2014/main" id="{4396A570-E57A-C892-A86E-622D00F5B69C}"/>
                  </a:ext>
                </a:extLst>
              </p:cNvPr>
              <p:cNvSpPr/>
              <p:nvPr/>
            </p:nvSpPr>
            <p:spPr>
              <a:xfrm>
                <a:off x="1312347" y="4481607"/>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49" name="Rectangle 148">
                <a:extLst>
                  <a:ext uri="{FF2B5EF4-FFF2-40B4-BE49-F238E27FC236}">
                    <a16:creationId xmlns:a16="http://schemas.microsoft.com/office/drawing/2014/main" id="{22C5369A-0994-D8A2-2124-F087B70C2975}"/>
                  </a:ext>
                </a:extLst>
              </p:cNvPr>
              <p:cNvSpPr/>
              <p:nvPr/>
            </p:nvSpPr>
            <p:spPr>
              <a:xfrm>
                <a:off x="1311820" y="2203959"/>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sp>
            <p:nvSpPr>
              <p:cNvPr id="150" name="Rectangle 149">
                <a:extLst>
                  <a:ext uri="{FF2B5EF4-FFF2-40B4-BE49-F238E27FC236}">
                    <a16:creationId xmlns:a16="http://schemas.microsoft.com/office/drawing/2014/main" id="{5C40294D-425A-A78E-CF38-727DCC4F4848}"/>
                  </a:ext>
                </a:extLst>
              </p:cNvPr>
              <p:cNvSpPr/>
              <p:nvPr/>
            </p:nvSpPr>
            <p:spPr>
              <a:xfrm>
                <a:off x="1310325" y="4947516"/>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Segoe UI Regular" charset="0"/>
                </a:endParaRPr>
              </a:p>
            </p:txBody>
          </p:sp>
        </p:grpSp>
        <p:grpSp>
          <p:nvGrpSpPr>
            <p:cNvPr id="218" name="Group 217">
              <a:extLst>
                <a:ext uri="{FF2B5EF4-FFF2-40B4-BE49-F238E27FC236}">
                  <a16:creationId xmlns:a16="http://schemas.microsoft.com/office/drawing/2014/main" id="{47136529-4C6E-C794-E321-8934C66F4AC5}"/>
                </a:ext>
              </a:extLst>
            </p:cNvPr>
            <p:cNvGrpSpPr/>
            <p:nvPr/>
          </p:nvGrpSpPr>
          <p:grpSpPr>
            <a:xfrm>
              <a:off x="4061512" y="2115970"/>
              <a:ext cx="445117" cy="3594123"/>
              <a:chOff x="4032016" y="2115970"/>
              <a:chExt cx="445117" cy="3594123"/>
            </a:xfrm>
          </p:grpSpPr>
          <p:sp>
            <p:nvSpPr>
              <p:cNvPr id="207" name="TextBox 206">
                <a:extLst>
                  <a:ext uri="{FF2B5EF4-FFF2-40B4-BE49-F238E27FC236}">
                    <a16:creationId xmlns:a16="http://schemas.microsoft.com/office/drawing/2014/main" id="{556BB69D-7291-C50C-02BB-3926360AE078}"/>
                  </a:ext>
                </a:extLst>
              </p:cNvPr>
              <p:cNvSpPr txBox="1"/>
              <p:nvPr/>
            </p:nvSpPr>
            <p:spPr>
              <a:xfrm>
                <a:off x="4033397" y="2115970"/>
                <a:ext cx="432182" cy="369332"/>
              </a:xfrm>
              <a:prstGeom prst="rect">
                <a:avLst/>
              </a:prstGeom>
              <a:noFill/>
            </p:spPr>
            <p:txBody>
              <a:bodyPr wrap="square">
                <a:spAutoFit/>
              </a:bodyPr>
              <a:lstStyle/>
              <a:p>
                <a:pPr algn="ctr"/>
                <a:r>
                  <a:rPr lang="en-US" altLang="zh-CN" dirty="0">
                    <a:solidFill>
                      <a:schemeClr val="tx2"/>
                    </a:solidFill>
                    <a:latin typeface="Segoe UI Regular" charset="0"/>
                  </a:rPr>
                  <a:t>0</a:t>
                </a:r>
                <a:endParaRPr lang="en-US" dirty="0">
                  <a:solidFill>
                    <a:schemeClr val="tx2"/>
                  </a:solidFill>
                  <a:latin typeface="Segoe UI Regular" charset="0"/>
                </a:endParaRPr>
              </a:p>
            </p:txBody>
          </p:sp>
          <p:sp>
            <p:nvSpPr>
              <p:cNvPr id="208" name="TextBox 207">
                <a:extLst>
                  <a:ext uri="{FF2B5EF4-FFF2-40B4-BE49-F238E27FC236}">
                    <a16:creationId xmlns:a16="http://schemas.microsoft.com/office/drawing/2014/main" id="{EA762962-528A-B9FA-F558-04B179A59B13}"/>
                  </a:ext>
                </a:extLst>
              </p:cNvPr>
              <p:cNvSpPr txBox="1"/>
              <p:nvPr/>
            </p:nvSpPr>
            <p:spPr>
              <a:xfrm>
                <a:off x="4032016" y="2531530"/>
                <a:ext cx="432182" cy="369332"/>
              </a:xfrm>
              <a:prstGeom prst="rect">
                <a:avLst/>
              </a:prstGeom>
              <a:noFill/>
            </p:spPr>
            <p:txBody>
              <a:bodyPr wrap="square">
                <a:spAutoFit/>
              </a:bodyPr>
              <a:lstStyle/>
              <a:p>
                <a:pPr algn="ctr"/>
                <a:r>
                  <a:rPr lang="en-US" altLang="zh-CN" dirty="0">
                    <a:solidFill>
                      <a:schemeClr val="tx2"/>
                    </a:solidFill>
                    <a:latin typeface="Segoe UI Regular" charset="0"/>
                  </a:rPr>
                  <a:t>1</a:t>
                </a:r>
                <a:endParaRPr lang="en-US" dirty="0">
                  <a:solidFill>
                    <a:schemeClr val="tx2"/>
                  </a:solidFill>
                  <a:latin typeface="Segoe UI Regular" charset="0"/>
                </a:endParaRPr>
              </a:p>
            </p:txBody>
          </p:sp>
          <p:sp>
            <p:nvSpPr>
              <p:cNvPr id="210" name="TextBox 209">
                <a:extLst>
                  <a:ext uri="{FF2B5EF4-FFF2-40B4-BE49-F238E27FC236}">
                    <a16:creationId xmlns:a16="http://schemas.microsoft.com/office/drawing/2014/main" id="{0D7ED335-5538-381D-1013-990D7DDCF96B}"/>
                  </a:ext>
                </a:extLst>
              </p:cNvPr>
              <p:cNvSpPr txBox="1"/>
              <p:nvPr/>
            </p:nvSpPr>
            <p:spPr>
              <a:xfrm>
                <a:off x="4032421" y="2986882"/>
                <a:ext cx="432182" cy="369332"/>
              </a:xfrm>
              <a:prstGeom prst="rect">
                <a:avLst/>
              </a:prstGeom>
              <a:noFill/>
            </p:spPr>
            <p:txBody>
              <a:bodyPr wrap="square">
                <a:spAutoFit/>
              </a:bodyPr>
              <a:lstStyle/>
              <a:p>
                <a:pPr algn="ctr"/>
                <a:r>
                  <a:rPr lang="en-US" altLang="zh-CN" dirty="0">
                    <a:solidFill>
                      <a:schemeClr val="tx2"/>
                    </a:solidFill>
                    <a:latin typeface="Segoe UI Regular" charset="0"/>
                  </a:rPr>
                  <a:t>2</a:t>
                </a:r>
                <a:endParaRPr lang="en-US" dirty="0">
                  <a:solidFill>
                    <a:schemeClr val="tx2"/>
                  </a:solidFill>
                  <a:latin typeface="Segoe UI Regular" charset="0"/>
                </a:endParaRPr>
              </a:p>
            </p:txBody>
          </p:sp>
          <p:sp>
            <p:nvSpPr>
              <p:cNvPr id="212" name="TextBox 211">
                <a:extLst>
                  <a:ext uri="{FF2B5EF4-FFF2-40B4-BE49-F238E27FC236}">
                    <a16:creationId xmlns:a16="http://schemas.microsoft.com/office/drawing/2014/main" id="{8DD3D4FD-D7BE-B6DB-AAB0-BECB43291C07}"/>
                  </a:ext>
                </a:extLst>
              </p:cNvPr>
              <p:cNvSpPr txBox="1"/>
              <p:nvPr/>
            </p:nvSpPr>
            <p:spPr>
              <a:xfrm>
                <a:off x="4041291" y="3460334"/>
                <a:ext cx="432182" cy="369332"/>
              </a:xfrm>
              <a:prstGeom prst="rect">
                <a:avLst/>
              </a:prstGeom>
              <a:noFill/>
            </p:spPr>
            <p:txBody>
              <a:bodyPr wrap="square">
                <a:spAutoFit/>
              </a:bodyPr>
              <a:lstStyle/>
              <a:p>
                <a:pPr algn="ctr"/>
                <a:r>
                  <a:rPr lang="en-US" altLang="zh-CN" dirty="0">
                    <a:solidFill>
                      <a:schemeClr val="tx2"/>
                    </a:solidFill>
                    <a:latin typeface="Segoe UI Regular" charset="0"/>
                  </a:rPr>
                  <a:t>3</a:t>
                </a:r>
                <a:endParaRPr lang="en-US" dirty="0">
                  <a:solidFill>
                    <a:schemeClr val="tx2"/>
                  </a:solidFill>
                  <a:latin typeface="Segoe UI Regular" charset="0"/>
                </a:endParaRPr>
              </a:p>
            </p:txBody>
          </p:sp>
          <p:sp>
            <p:nvSpPr>
              <p:cNvPr id="214" name="TextBox 213">
                <a:extLst>
                  <a:ext uri="{FF2B5EF4-FFF2-40B4-BE49-F238E27FC236}">
                    <a16:creationId xmlns:a16="http://schemas.microsoft.com/office/drawing/2014/main" id="{D6141D8B-87BF-735C-1689-A313F924F81E}"/>
                  </a:ext>
                </a:extLst>
              </p:cNvPr>
              <p:cNvSpPr txBox="1"/>
              <p:nvPr/>
            </p:nvSpPr>
            <p:spPr>
              <a:xfrm>
                <a:off x="4032421" y="3950269"/>
                <a:ext cx="432182" cy="369332"/>
              </a:xfrm>
              <a:prstGeom prst="rect">
                <a:avLst/>
              </a:prstGeom>
              <a:noFill/>
            </p:spPr>
            <p:txBody>
              <a:bodyPr wrap="square">
                <a:spAutoFit/>
              </a:bodyPr>
              <a:lstStyle/>
              <a:p>
                <a:pPr algn="ctr"/>
                <a:r>
                  <a:rPr lang="en-US" altLang="zh-CN" dirty="0">
                    <a:solidFill>
                      <a:schemeClr val="tx2"/>
                    </a:solidFill>
                    <a:latin typeface="Segoe UI Regular" charset="0"/>
                  </a:rPr>
                  <a:t>4</a:t>
                </a:r>
                <a:endParaRPr lang="en-US" dirty="0">
                  <a:solidFill>
                    <a:schemeClr val="tx2"/>
                  </a:solidFill>
                  <a:latin typeface="Segoe UI Regular" charset="0"/>
                </a:endParaRPr>
              </a:p>
            </p:txBody>
          </p:sp>
          <p:sp>
            <p:nvSpPr>
              <p:cNvPr id="215" name="TextBox 214">
                <a:extLst>
                  <a:ext uri="{FF2B5EF4-FFF2-40B4-BE49-F238E27FC236}">
                    <a16:creationId xmlns:a16="http://schemas.microsoft.com/office/drawing/2014/main" id="{C8696B80-DEB8-7EB3-2C2C-DDB4FF64D731}"/>
                  </a:ext>
                </a:extLst>
              </p:cNvPr>
              <p:cNvSpPr txBox="1"/>
              <p:nvPr/>
            </p:nvSpPr>
            <p:spPr>
              <a:xfrm>
                <a:off x="4044951" y="5340761"/>
                <a:ext cx="432182" cy="369332"/>
              </a:xfrm>
              <a:prstGeom prst="rect">
                <a:avLst/>
              </a:prstGeom>
              <a:noFill/>
            </p:spPr>
            <p:txBody>
              <a:bodyPr wrap="square">
                <a:spAutoFit/>
              </a:bodyPr>
              <a:lstStyle/>
              <a:p>
                <a:pPr algn="ctr"/>
                <a:r>
                  <a:rPr lang="en-US" altLang="zh-CN" dirty="0">
                    <a:solidFill>
                      <a:schemeClr val="tx2"/>
                    </a:solidFill>
                    <a:latin typeface="Segoe UI Regular" charset="0"/>
                  </a:rPr>
                  <a:t>7</a:t>
                </a:r>
                <a:endParaRPr lang="en-US" dirty="0">
                  <a:solidFill>
                    <a:schemeClr val="tx2"/>
                  </a:solidFill>
                  <a:latin typeface="Segoe UI Regular" charset="0"/>
                </a:endParaRPr>
              </a:p>
            </p:txBody>
          </p:sp>
          <p:sp>
            <p:nvSpPr>
              <p:cNvPr id="216" name="TextBox 215">
                <a:extLst>
                  <a:ext uri="{FF2B5EF4-FFF2-40B4-BE49-F238E27FC236}">
                    <a16:creationId xmlns:a16="http://schemas.microsoft.com/office/drawing/2014/main" id="{31644055-BC31-25CD-E196-0D5421290242}"/>
                  </a:ext>
                </a:extLst>
              </p:cNvPr>
              <p:cNvSpPr txBox="1"/>
              <p:nvPr/>
            </p:nvSpPr>
            <p:spPr>
              <a:xfrm>
                <a:off x="4041291" y="4372698"/>
                <a:ext cx="432182" cy="369332"/>
              </a:xfrm>
              <a:prstGeom prst="rect">
                <a:avLst/>
              </a:prstGeom>
              <a:noFill/>
            </p:spPr>
            <p:txBody>
              <a:bodyPr wrap="square">
                <a:spAutoFit/>
              </a:bodyPr>
              <a:lstStyle/>
              <a:p>
                <a:pPr algn="ctr"/>
                <a:r>
                  <a:rPr lang="en-US" altLang="zh-CN" dirty="0">
                    <a:solidFill>
                      <a:schemeClr val="tx2"/>
                    </a:solidFill>
                    <a:latin typeface="Segoe UI Regular" charset="0"/>
                  </a:rPr>
                  <a:t>5</a:t>
                </a:r>
                <a:endParaRPr lang="en-US" dirty="0">
                  <a:solidFill>
                    <a:schemeClr val="tx2"/>
                  </a:solidFill>
                  <a:latin typeface="Segoe UI Regular" charset="0"/>
                </a:endParaRPr>
              </a:p>
            </p:txBody>
          </p:sp>
          <p:sp>
            <p:nvSpPr>
              <p:cNvPr id="217" name="TextBox 216">
                <a:extLst>
                  <a:ext uri="{FF2B5EF4-FFF2-40B4-BE49-F238E27FC236}">
                    <a16:creationId xmlns:a16="http://schemas.microsoft.com/office/drawing/2014/main" id="{B9F0A2C0-C29A-716E-CB5F-95F738DCDF34}"/>
                  </a:ext>
                </a:extLst>
              </p:cNvPr>
              <p:cNvSpPr txBox="1"/>
              <p:nvPr/>
            </p:nvSpPr>
            <p:spPr>
              <a:xfrm>
                <a:off x="4034496" y="4851953"/>
                <a:ext cx="432182" cy="369332"/>
              </a:xfrm>
              <a:prstGeom prst="rect">
                <a:avLst/>
              </a:prstGeom>
              <a:noFill/>
            </p:spPr>
            <p:txBody>
              <a:bodyPr wrap="square">
                <a:spAutoFit/>
              </a:bodyPr>
              <a:lstStyle/>
              <a:p>
                <a:pPr algn="ctr"/>
                <a:r>
                  <a:rPr lang="en-US" altLang="zh-CN" dirty="0">
                    <a:solidFill>
                      <a:schemeClr val="tx2"/>
                    </a:solidFill>
                    <a:latin typeface="Segoe UI Regular" charset="0"/>
                  </a:rPr>
                  <a:t>6</a:t>
                </a:r>
                <a:endParaRPr lang="en-US" dirty="0">
                  <a:solidFill>
                    <a:schemeClr val="tx2"/>
                  </a:solidFill>
                  <a:latin typeface="Segoe UI Regular" charset="0"/>
                </a:endParaRPr>
              </a:p>
            </p:txBody>
          </p:sp>
        </p:grpSp>
      </p:grpSp>
    </p:spTree>
    <p:extLst>
      <p:ext uri="{BB962C8B-B14F-4D97-AF65-F5344CB8AC3E}">
        <p14:creationId xmlns:p14="http://schemas.microsoft.com/office/powerpoint/2010/main" val="9629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20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84">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4" name="Picture 10" descr="OpenAI ChatGPT Chatbot Introduced">
            <a:extLst>
              <a:ext uri="{FF2B5EF4-FFF2-40B4-BE49-F238E27FC236}">
                <a16:creationId xmlns:a16="http://schemas.microsoft.com/office/drawing/2014/main" id="{EC3E6578-1197-ABB1-D450-0845EB1323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53"/>
          <a:stretch/>
        </p:blipFill>
        <p:spPr bwMode="auto">
          <a:xfrm>
            <a:off x="1" y="10"/>
            <a:ext cx="6099048" cy="342899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Bard Is Among Us. What Can You Do With It? - gHacks Tech News">
            <a:extLst>
              <a:ext uri="{FF2B5EF4-FFF2-40B4-BE49-F238E27FC236}">
                <a16:creationId xmlns:a16="http://schemas.microsoft.com/office/drawing/2014/main" id="{A58CE823-BEFD-9134-1D92-ED7905F509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82" r="2" b="2040"/>
          <a:stretch/>
        </p:blipFill>
        <p:spPr bwMode="auto">
          <a:xfrm>
            <a:off x="6092952" y="10"/>
            <a:ext cx="6099048" cy="342899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10 Facts About The Metaverse You Should Know - Escape Artist">
            <a:extLst>
              <a:ext uri="{FF2B5EF4-FFF2-40B4-BE49-F238E27FC236}">
                <a16:creationId xmlns:a16="http://schemas.microsoft.com/office/drawing/2014/main" id="{5A33ADB9-7E0F-7790-D667-9CF0167202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 r="2" b="2"/>
          <a:stretch/>
        </p:blipFill>
        <p:spPr bwMode="auto">
          <a:xfrm>
            <a:off x="1" y="3429000"/>
            <a:ext cx="609904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rom Data-Centre to the Cloud">
            <a:extLst>
              <a:ext uri="{FF2B5EF4-FFF2-40B4-BE49-F238E27FC236}">
                <a16:creationId xmlns:a16="http://schemas.microsoft.com/office/drawing/2014/main" id="{5B8BD705-E11F-84F7-7290-9D947C1230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 b="52"/>
          <a:stretch/>
        </p:blipFill>
        <p:spPr bwMode="auto">
          <a:xfrm>
            <a:off x="6092952" y="3429000"/>
            <a:ext cx="6099048"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8BE944E-84CF-3614-DE6D-124116AC3450}"/>
              </a:ext>
            </a:extLst>
          </p:cNvPr>
          <p:cNvSpPr>
            <a:spLocks noGrp="1"/>
          </p:cNvSpPr>
          <p:nvPr>
            <p:ph type="sldNum" sz="quarter" idx="12"/>
          </p:nvPr>
        </p:nvSpPr>
        <p:spPr>
          <a:xfrm>
            <a:off x="8610600" y="6356350"/>
            <a:ext cx="2743200" cy="365125"/>
          </a:xfrm>
        </p:spPr>
        <p:txBody>
          <a:bodyPr>
            <a:normAutofit/>
          </a:bodyPr>
          <a:lstStyle/>
          <a:p>
            <a:pPr>
              <a:spcAft>
                <a:spcPts val="600"/>
              </a:spcAft>
            </a:pPr>
            <a:fld id="{E19705F5-30C7-4043-8814-377DC0E18AF3}"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542506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0A7621-F09B-1E46-6DFE-B5FE7DEF6AA3}"/>
              </a:ext>
            </a:extLst>
          </p:cNvPr>
          <p:cNvSpPr>
            <a:spLocks noGrp="1"/>
          </p:cNvSpPr>
          <p:nvPr>
            <p:ph type="sldNum" sz="quarter" idx="12"/>
          </p:nvPr>
        </p:nvSpPr>
        <p:spPr/>
        <p:txBody>
          <a:bodyPr/>
          <a:lstStyle/>
          <a:p>
            <a:fld id="{E19705F5-30C7-4043-8814-377DC0E18AF3}" type="slidenum">
              <a:rPr lang="en-US" smtClean="0"/>
              <a:t>20</a:t>
            </a:fld>
            <a:endParaRPr lang="en-US"/>
          </a:p>
        </p:txBody>
      </p:sp>
      <p:sp>
        <p:nvSpPr>
          <p:cNvPr id="4" name="Title 1">
            <a:extLst>
              <a:ext uri="{FF2B5EF4-FFF2-40B4-BE49-F238E27FC236}">
                <a16:creationId xmlns:a16="http://schemas.microsoft.com/office/drawing/2014/main" id="{012EE1AD-A2FA-B8D3-CC47-ACA7039FF6A7}"/>
              </a:ext>
            </a:extLst>
          </p:cNvPr>
          <p:cNvSpPr txBox="1">
            <a:spLocks/>
          </p:cNvSpPr>
          <p:nvPr/>
        </p:nvSpPr>
        <p:spPr>
          <a:xfrm>
            <a:off x="1066800" y="474738"/>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Phase-1:</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Uniform</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Sampling</a:t>
            </a:r>
            <a:endParaRPr lang="en-US" dirty="0">
              <a:solidFill>
                <a:schemeClr val="tx2"/>
              </a:solidFill>
              <a:latin typeface="+mn-lt"/>
              <a:ea typeface="Segoe UI" charset="0"/>
              <a:cs typeface="Segoe UI" charset="0"/>
            </a:endParaRPr>
          </a:p>
        </p:txBody>
      </p:sp>
      <p:pic>
        <p:nvPicPr>
          <p:cNvPr id="2" name="Picture 1">
            <a:extLst>
              <a:ext uri="{FF2B5EF4-FFF2-40B4-BE49-F238E27FC236}">
                <a16:creationId xmlns:a16="http://schemas.microsoft.com/office/drawing/2014/main" id="{8F189B00-C84F-4F21-734D-A8BDA472690A}"/>
              </a:ext>
            </a:extLst>
          </p:cNvPr>
          <p:cNvPicPr>
            <a:picLocks noChangeAspect="1"/>
          </p:cNvPicPr>
          <p:nvPr/>
        </p:nvPicPr>
        <p:blipFill>
          <a:blip r:embed="rId3"/>
          <a:stretch>
            <a:fillRect/>
          </a:stretch>
        </p:blipFill>
        <p:spPr>
          <a:xfrm>
            <a:off x="643466" y="2011680"/>
            <a:ext cx="5394960" cy="4029147"/>
          </a:xfrm>
          <a:prstGeom prst="rect">
            <a:avLst/>
          </a:prstGeom>
        </p:spPr>
      </p:pic>
      <p:pic>
        <p:nvPicPr>
          <p:cNvPr id="5" name="Picture 4">
            <a:extLst>
              <a:ext uri="{FF2B5EF4-FFF2-40B4-BE49-F238E27FC236}">
                <a16:creationId xmlns:a16="http://schemas.microsoft.com/office/drawing/2014/main" id="{D3170919-C577-61E2-CC56-933670F40AAA}"/>
              </a:ext>
            </a:extLst>
          </p:cNvPr>
          <p:cNvPicPr>
            <a:picLocks noChangeAspect="1"/>
          </p:cNvPicPr>
          <p:nvPr/>
        </p:nvPicPr>
        <p:blipFill>
          <a:blip r:embed="rId4"/>
          <a:stretch>
            <a:fillRect/>
          </a:stretch>
        </p:blipFill>
        <p:spPr>
          <a:xfrm>
            <a:off x="6309359" y="2011680"/>
            <a:ext cx="5394960" cy="4029147"/>
          </a:xfrm>
          <a:prstGeom prst="rect">
            <a:avLst/>
          </a:prstGeom>
        </p:spPr>
      </p:pic>
    </p:spTree>
    <p:extLst>
      <p:ext uri="{BB962C8B-B14F-4D97-AF65-F5344CB8AC3E}">
        <p14:creationId xmlns:p14="http://schemas.microsoft.com/office/powerpoint/2010/main" val="216016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0A7621-F09B-1E46-6DFE-B5FE7DEF6AA3}"/>
              </a:ext>
            </a:extLst>
          </p:cNvPr>
          <p:cNvSpPr>
            <a:spLocks noGrp="1"/>
          </p:cNvSpPr>
          <p:nvPr>
            <p:ph type="sldNum" sz="quarter" idx="12"/>
          </p:nvPr>
        </p:nvSpPr>
        <p:spPr/>
        <p:txBody>
          <a:bodyPr/>
          <a:lstStyle/>
          <a:p>
            <a:fld id="{E19705F5-30C7-4043-8814-377DC0E18AF3}" type="slidenum">
              <a:rPr lang="en-US" smtClean="0"/>
              <a:t>21</a:t>
            </a:fld>
            <a:endParaRPr lang="en-US"/>
          </a:p>
        </p:txBody>
      </p:sp>
      <p:sp>
        <p:nvSpPr>
          <p:cNvPr id="4" name="Title 1">
            <a:extLst>
              <a:ext uri="{FF2B5EF4-FFF2-40B4-BE49-F238E27FC236}">
                <a16:creationId xmlns:a16="http://schemas.microsoft.com/office/drawing/2014/main" id="{012EE1AD-A2FA-B8D3-CC47-ACA7039FF6A7}"/>
              </a:ext>
            </a:extLst>
          </p:cNvPr>
          <p:cNvSpPr txBox="1">
            <a:spLocks/>
          </p:cNvSpPr>
          <p:nvPr/>
        </p:nvSpPr>
        <p:spPr>
          <a:xfrm>
            <a:off x="1066800" y="474738"/>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Phase-2:</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Selective</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Sampling</a:t>
            </a:r>
            <a:endParaRPr lang="en-US" dirty="0">
              <a:solidFill>
                <a:schemeClr val="tx2"/>
              </a:solidFill>
              <a:latin typeface="+mn-lt"/>
              <a:ea typeface="Segoe UI" charset="0"/>
              <a:cs typeface="Segoe UI" charset="0"/>
            </a:endParaRPr>
          </a:p>
        </p:txBody>
      </p:sp>
      <p:pic>
        <p:nvPicPr>
          <p:cNvPr id="2" name="Picture 1">
            <a:extLst>
              <a:ext uri="{FF2B5EF4-FFF2-40B4-BE49-F238E27FC236}">
                <a16:creationId xmlns:a16="http://schemas.microsoft.com/office/drawing/2014/main" id="{A1325139-3454-0450-30D1-F8ABF44C658E}"/>
              </a:ext>
            </a:extLst>
          </p:cNvPr>
          <p:cNvPicPr>
            <a:picLocks noChangeAspect="1"/>
          </p:cNvPicPr>
          <p:nvPr/>
        </p:nvPicPr>
        <p:blipFill>
          <a:blip r:embed="rId3"/>
          <a:stretch>
            <a:fillRect/>
          </a:stretch>
        </p:blipFill>
        <p:spPr>
          <a:xfrm>
            <a:off x="640080" y="2011680"/>
            <a:ext cx="5394960" cy="4029148"/>
          </a:xfrm>
          <a:prstGeom prst="rect">
            <a:avLst/>
          </a:prstGeom>
        </p:spPr>
      </p:pic>
      <p:pic>
        <p:nvPicPr>
          <p:cNvPr id="5" name="Picture 4">
            <a:extLst>
              <a:ext uri="{FF2B5EF4-FFF2-40B4-BE49-F238E27FC236}">
                <a16:creationId xmlns:a16="http://schemas.microsoft.com/office/drawing/2014/main" id="{16F096AC-A3EA-0B6B-96BC-39C75784BC71}"/>
              </a:ext>
            </a:extLst>
          </p:cNvPr>
          <p:cNvPicPr>
            <a:picLocks noChangeAspect="1"/>
          </p:cNvPicPr>
          <p:nvPr/>
        </p:nvPicPr>
        <p:blipFill>
          <a:blip r:embed="rId4"/>
          <a:stretch>
            <a:fillRect/>
          </a:stretch>
        </p:blipFill>
        <p:spPr>
          <a:xfrm>
            <a:off x="6309360" y="2011680"/>
            <a:ext cx="5394960" cy="4029148"/>
          </a:xfrm>
          <a:prstGeom prst="rect">
            <a:avLst/>
          </a:prstGeom>
        </p:spPr>
      </p:pic>
    </p:spTree>
    <p:extLst>
      <p:ext uri="{BB962C8B-B14F-4D97-AF65-F5344CB8AC3E}">
        <p14:creationId xmlns:p14="http://schemas.microsoft.com/office/powerpoint/2010/main" val="34424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C1660D-2ED5-6B28-9CA8-EF776ABB574C}"/>
              </a:ext>
            </a:extLst>
          </p:cNvPr>
          <p:cNvSpPr>
            <a:spLocks noGrp="1"/>
          </p:cNvSpPr>
          <p:nvPr>
            <p:ph type="sldNum" sz="quarter" idx="12"/>
          </p:nvPr>
        </p:nvSpPr>
        <p:spPr/>
        <p:txBody>
          <a:bodyPr/>
          <a:lstStyle/>
          <a:p>
            <a:fld id="{E19705F5-30C7-4043-8814-377DC0E18AF3}" type="slidenum">
              <a:rPr lang="en-US" smtClean="0"/>
              <a:t>22</a:t>
            </a:fld>
            <a:endParaRPr lang="en-US"/>
          </a:p>
        </p:txBody>
      </p:sp>
      <p:sp>
        <p:nvSpPr>
          <p:cNvPr id="4" name="Title 1">
            <a:extLst>
              <a:ext uri="{FF2B5EF4-FFF2-40B4-BE49-F238E27FC236}">
                <a16:creationId xmlns:a16="http://schemas.microsoft.com/office/drawing/2014/main" id="{06F643CA-A698-F106-790B-3D8183111F7F}"/>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2"/>
                </a:solidFill>
              </a:rPr>
              <a:t>Evaluation </a:t>
            </a:r>
            <a:r>
              <a:rPr lang="en-US" altLang="zh-CN" dirty="0">
                <a:solidFill>
                  <a:schemeClr val="tx2"/>
                </a:solidFill>
              </a:rPr>
              <a:t>Methodology</a:t>
            </a:r>
            <a:endParaRPr lang="en-US" dirty="0">
              <a:solidFill>
                <a:schemeClr val="tx2"/>
              </a:solidFill>
              <a:latin typeface="+mn-lt"/>
              <a:ea typeface="Segoe UI" charset="0"/>
              <a:cs typeface="Segoe UI" charset="0"/>
            </a:endParaRPr>
          </a:p>
        </p:txBody>
      </p:sp>
      <p:graphicFrame>
        <p:nvGraphicFramePr>
          <p:cNvPr id="5" name="Table 4">
            <a:extLst>
              <a:ext uri="{FF2B5EF4-FFF2-40B4-BE49-F238E27FC236}">
                <a16:creationId xmlns:a16="http://schemas.microsoft.com/office/drawing/2014/main" id="{9C23BAD6-3668-D06C-E7A9-384A54AC1CB0}"/>
              </a:ext>
            </a:extLst>
          </p:cNvPr>
          <p:cNvGraphicFramePr>
            <a:graphicFrameLocks noGrp="1"/>
          </p:cNvGraphicFramePr>
          <p:nvPr>
            <p:extLst>
              <p:ext uri="{D42A27DB-BD31-4B8C-83A1-F6EECF244321}">
                <p14:modId xmlns:p14="http://schemas.microsoft.com/office/powerpoint/2010/main" val="3707774867"/>
              </p:ext>
            </p:extLst>
          </p:nvPr>
        </p:nvGraphicFramePr>
        <p:xfrm>
          <a:off x="1462676" y="1230258"/>
          <a:ext cx="9693003" cy="3134360"/>
        </p:xfrm>
        <a:graphic>
          <a:graphicData uri="http://schemas.openxmlformats.org/drawingml/2006/table">
            <a:tbl>
              <a:tblPr firstRow="1" bandRow="1">
                <a:tableStyleId>{0E3FDE45-AF77-4B5C-9715-49D594BDF05E}</a:tableStyleId>
              </a:tblPr>
              <a:tblGrid>
                <a:gridCol w="2116547">
                  <a:extLst>
                    <a:ext uri="{9D8B030D-6E8A-4147-A177-3AD203B41FA5}">
                      <a16:colId xmlns:a16="http://schemas.microsoft.com/office/drawing/2014/main" val="20000"/>
                    </a:ext>
                  </a:extLst>
                </a:gridCol>
                <a:gridCol w="3594953">
                  <a:extLst>
                    <a:ext uri="{9D8B030D-6E8A-4147-A177-3AD203B41FA5}">
                      <a16:colId xmlns:a16="http://schemas.microsoft.com/office/drawing/2014/main" val="20001"/>
                    </a:ext>
                  </a:extLst>
                </a:gridCol>
                <a:gridCol w="3981503">
                  <a:extLst>
                    <a:ext uri="{9D8B030D-6E8A-4147-A177-3AD203B41FA5}">
                      <a16:colId xmlns:a16="http://schemas.microsoft.com/office/drawing/2014/main" val="20002"/>
                    </a:ext>
                  </a:extLst>
                </a:gridCol>
              </a:tblGrid>
              <a:tr h="0">
                <a:tc>
                  <a:txBody>
                    <a:bodyPr/>
                    <a:lstStyle/>
                    <a:p>
                      <a:endParaRPr lang="en-US" b="0" i="0" dirty="0">
                        <a:solidFill>
                          <a:schemeClr val="tx2"/>
                        </a:solidFill>
                        <a:latin typeface="+mn-lt"/>
                      </a:endParaRPr>
                    </a:p>
                  </a:txBody>
                  <a:tcPr/>
                </a:tc>
                <a:tc>
                  <a:txBody>
                    <a:bodyPr/>
                    <a:lstStyle/>
                    <a:p>
                      <a:r>
                        <a:rPr lang="en-US" b="1" dirty="0">
                          <a:solidFill>
                            <a:schemeClr val="tx2"/>
                          </a:solidFill>
                          <a:latin typeface="+mn-lt"/>
                        </a:rPr>
                        <a:t>Mobile</a:t>
                      </a:r>
                      <a:endParaRPr lang="en-US" b="1" i="0" dirty="0">
                        <a:solidFill>
                          <a:schemeClr val="tx2"/>
                        </a:solidFill>
                        <a:latin typeface="+mn-lt"/>
                      </a:endParaRPr>
                    </a:p>
                  </a:txBody>
                  <a:tcPr/>
                </a:tc>
                <a:tc>
                  <a:txBody>
                    <a:bodyPr/>
                    <a:lstStyle/>
                    <a:p>
                      <a:r>
                        <a:rPr lang="en-US" b="1" dirty="0">
                          <a:solidFill>
                            <a:schemeClr val="tx2"/>
                          </a:solidFill>
                          <a:latin typeface="+mn-lt"/>
                        </a:rPr>
                        <a:t>Server</a:t>
                      </a:r>
                      <a:endParaRPr lang="en-US" b="1" i="0" dirty="0">
                        <a:solidFill>
                          <a:schemeClr val="tx2"/>
                        </a:solidFill>
                        <a:latin typeface="+mn-lt"/>
                      </a:endParaRPr>
                    </a:p>
                  </a:txBody>
                  <a:tcPr/>
                </a:tc>
                <a:extLst>
                  <a:ext uri="{0D108BD9-81ED-4DB2-BD59-A6C34878D82A}">
                    <a16:rowId xmlns:a16="http://schemas.microsoft.com/office/drawing/2014/main" val="10000"/>
                  </a:ext>
                </a:extLst>
              </a:tr>
              <a:tr h="370840">
                <a:tc>
                  <a:txBody>
                    <a:bodyPr/>
                    <a:lstStyle/>
                    <a:p>
                      <a:r>
                        <a:rPr lang="en-US" b="0" dirty="0">
                          <a:solidFill>
                            <a:schemeClr val="tx2"/>
                          </a:solidFill>
                          <a:latin typeface="+mn-lt"/>
                        </a:rPr>
                        <a:t>System</a:t>
                      </a:r>
                      <a:endParaRPr lang="en-US" b="0" i="0" dirty="0">
                        <a:solidFill>
                          <a:schemeClr val="tx2"/>
                        </a:solidFill>
                        <a:latin typeface="+mn-lt"/>
                      </a:endParaRPr>
                    </a:p>
                  </a:txBody>
                  <a:tcPr/>
                </a:tc>
                <a:tc>
                  <a:txBody>
                    <a:bodyPr/>
                    <a:lstStyle/>
                    <a:p>
                      <a:r>
                        <a:rPr lang="en-US" b="0" dirty="0">
                          <a:solidFill>
                            <a:schemeClr val="tx2"/>
                          </a:solidFill>
                          <a:latin typeface="+mn-lt"/>
                        </a:rPr>
                        <a:t>Ubuntu 14.04</a:t>
                      </a:r>
                      <a:endParaRPr lang="en-US" b="0" i="0" dirty="0">
                        <a:solidFill>
                          <a:schemeClr val="tx2"/>
                        </a:solidFill>
                        <a:latin typeface="+mn-lt"/>
                      </a:endParaRPr>
                    </a:p>
                  </a:txBody>
                  <a:tcPr/>
                </a:tc>
                <a:tc>
                  <a:txBody>
                    <a:bodyPr/>
                    <a:lstStyle/>
                    <a:p>
                      <a:r>
                        <a:rPr lang="en-US" b="0" dirty="0">
                          <a:solidFill>
                            <a:schemeClr val="tx2"/>
                          </a:solidFill>
                          <a:latin typeface="+mn-lt"/>
                        </a:rPr>
                        <a:t>Linux 3.2.0 </a:t>
                      </a:r>
                      <a:endParaRPr lang="en-US" b="0" i="0" dirty="0">
                        <a:solidFill>
                          <a:schemeClr val="tx2"/>
                        </a:solidFill>
                        <a:latin typeface="+mn-lt"/>
                      </a:endParaRPr>
                    </a:p>
                  </a:txBody>
                  <a:tcPr/>
                </a:tc>
                <a:extLst>
                  <a:ext uri="{0D108BD9-81ED-4DB2-BD59-A6C34878D82A}">
                    <a16:rowId xmlns:a16="http://schemas.microsoft.com/office/drawing/2014/main" val="10001"/>
                  </a:ext>
                </a:extLst>
              </a:tr>
              <a:tr h="370840">
                <a:tc>
                  <a:txBody>
                    <a:bodyPr/>
                    <a:lstStyle/>
                    <a:p>
                      <a:r>
                        <a:rPr lang="en-US" b="0" dirty="0">
                          <a:solidFill>
                            <a:schemeClr val="tx2"/>
                          </a:solidFill>
                          <a:latin typeface="+mn-lt"/>
                        </a:rPr>
                        <a:t>Architecture</a:t>
                      </a:r>
                      <a:endParaRPr lang="en-US" b="0" i="0" dirty="0">
                        <a:solidFill>
                          <a:schemeClr val="tx2"/>
                        </a:solidFill>
                        <a:latin typeface="+mn-lt"/>
                      </a:endParaRPr>
                    </a:p>
                  </a:txBody>
                  <a:tcPr/>
                </a:tc>
                <a:tc>
                  <a:txBody>
                    <a:bodyPr/>
                    <a:lstStyle/>
                    <a:p>
                      <a:r>
                        <a:rPr lang="en-US" b="0" dirty="0">
                          <a:solidFill>
                            <a:schemeClr val="tx2"/>
                          </a:solidFill>
                          <a:latin typeface="+mn-lt"/>
                        </a:rPr>
                        <a:t>ARM big.LITTLE </a:t>
                      </a:r>
                      <a:endParaRPr lang="en-US" b="0" i="0" dirty="0">
                        <a:solidFill>
                          <a:schemeClr val="tx2"/>
                        </a:solidFill>
                        <a:latin typeface="+mn-lt"/>
                      </a:endParaRPr>
                    </a:p>
                  </a:txBody>
                  <a:tcPr/>
                </a:tc>
                <a:tc>
                  <a:txBody>
                    <a:bodyPr/>
                    <a:lstStyle/>
                    <a:p>
                      <a:r>
                        <a:rPr lang="en-US" b="0" dirty="0">
                          <a:solidFill>
                            <a:schemeClr val="tx2"/>
                          </a:solidFill>
                          <a:latin typeface="+mn-lt"/>
                        </a:rPr>
                        <a:t>Intel Xeon E5-2690 </a:t>
                      </a:r>
                      <a:endParaRPr lang="en-US" b="0" i="0" dirty="0">
                        <a:solidFill>
                          <a:schemeClr val="tx2"/>
                        </a:solidFill>
                        <a:latin typeface="+mn-lt"/>
                      </a:endParaRPr>
                    </a:p>
                  </a:txBody>
                  <a:tcPr/>
                </a:tc>
                <a:extLst>
                  <a:ext uri="{0D108BD9-81ED-4DB2-BD59-A6C34878D82A}">
                    <a16:rowId xmlns:a16="http://schemas.microsoft.com/office/drawing/2014/main" val="10002"/>
                  </a:ext>
                </a:extLst>
              </a:tr>
              <a:tr h="370840">
                <a:tc>
                  <a:txBody>
                    <a:bodyPr/>
                    <a:lstStyle/>
                    <a:p>
                      <a:r>
                        <a:rPr lang="en-US" b="0" dirty="0">
                          <a:solidFill>
                            <a:schemeClr val="tx2"/>
                          </a:solidFill>
                          <a:latin typeface="+mn-lt"/>
                        </a:rPr>
                        <a:t>#</a:t>
                      </a:r>
                      <a:r>
                        <a:rPr lang="en-US" b="0" baseline="0" dirty="0">
                          <a:solidFill>
                            <a:schemeClr val="tx2"/>
                          </a:solidFill>
                          <a:latin typeface="+mn-lt"/>
                        </a:rPr>
                        <a:t> Applications</a:t>
                      </a:r>
                      <a:endParaRPr lang="en-US" b="0" i="0" dirty="0">
                        <a:solidFill>
                          <a:schemeClr val="tx2"/>
                        </a:solidFill>
                        <a:latin typeface="+mn-lt"/>
                      </a:endParaRPr>
                    </a:p>
                  </a:txBody>
                  <a:tcPr/>
                </a:tc>
                <a:tc>
                  <a:txBody>
                    <a:bodyPr/>
                    <a:lstStyle/>
                    <a:p>
                      <a:r>
                        <a:rPr lang="en-US" b="0" dirty="0">
                          <a:solidFill>
                            <a:schemeClr val="tx2"/>
                          </a:solidFill>
                          <a:latin typeface="+mn-lt"/>
                        </a:rPr>
                        <a:t>21</a:t>
                      </a:r>
                      <a:endParaRPr lang="en-US" b="0" i="0" dirty="0">
                        <a:solidFill>
                          <a:schemeClr val="tx2"/>
                        </a:solidFill>
                        <a:latin typeface="+mn-lt"/>
                      </a:endParaRPr>
                    </a:p>
                  </a:txBody>
                  <a:tcPr/>
                </a:tc>
                <a:tc>
                  <a:txBody>
                    <a:bodyPr/>
                    <a:lstStyle/>
                    <a:p>
                      <a:r>
                        <a:rPr lang="en-US" b="0" dirty="0">
                          <a:solidFill>
                            <a:schemeClr val="tx2"/>
                          </a:solidFill>
                          <a:latin typeface="+mn-lt"/>
                        </a:rPr>
                        <a:t>22</a:t>
                      </a:r>
                      <a:endParaRPr lang="en-US" b="0" i="0" dirty="0">
                        <a:solidFill>
                          <a:schemeClr val="tx2"/>
                        </a:solidFill>
                        <a:latin typeface="+mn-lt"/>
                      </a:endParaRPr>
                    </a:p>
                  </a:txBody>
                  <a:tcPr/>
                </a:tc>
                <a:extLst>
                  <a:ext uri="{0D108BD9-81ED-4DB2-BD59-A6C34878D82A}">
                    <a16:rowId xmlns:a16="http://schemas.microsoft.com/office/drawing/2014/main" val="10003"/>
                  </a:ext>
                </a:extLst>
              </a:tr>
              <a:tr h="370840">
                <a:tc>
                  <a:txBody>
                    <a:bodyPr/>
                    <a:lstStyle/>
                    <a:p>
                      <a:r>
                        <a:rPr lang="en-US" b="0" dirty="0">
                          <a:solidFill>
                            <a:schemeClr val="tx2"/>
                          </a:solidFill>
                          <a:latin typeface="+mn-lt"/>
                        </a:rPr>
                        <a:t>#</a:t>
                      </a:r>
                      <a:r>
                        <a:rPr lang="en-US" b="0" baseline="0" dirty="0">
                          <a:solidFill>
                            <a:schemeClr val="tx2"/>
                          </a:solidFill>
                          <a:latin typeface="+mn-lt"/>
                        </a:rPr>
                        <a:t> Configurations</a:t>
                      </a:r>
                      <a:endParaRPr lang="en-US" b="0" i="0" dirty="0">
                        <a:solidFill>
                          <a:schemeClr val="tx2"/>
                        </a:solidFill>
                        <a:latin typeface="+mn-lt"/>
                      </a:endParaRPr>
                    </a:p>
                  </a:txBody>
                  <a:tcPr/>
                </a:tc>
                <a:tc>
                  <a:txBody>
                    <a:bodyPr/>
                    <a:lstStyle/>
                    <a:p>
                      <a:r>
                        <a:rPr lang="en-US" b="0" dirty="0">
                          <a:solidFill>
                            <a:schemeClr val="tx2"/>
                          </a:solidFill>
                          <a:latin typeface="+mn-lt"/>
                        </a:rPr>
                        <a:t>128</a:t>
                      </a:r>
                      <a:endParaRPr lang="en-US" b="0" i="0" dirty="0">
                        <a:solidFill>
                          <a:schemeClr val="tx2"/>
                        </a:solidFill>
                        <a:latin typeface="+mn-lt"/>
                      </a:endParaRPr>
                    </a:p>
                  </a:txBody>
                  <a:tcPr/>
                </a:tc>
                <a:tc>
                  <a:txBody>
                    <a:bodyPr/>
                    <a:lstStyle/>
                    <a:p>
                      <a:r>
                        <a:rPr lang="en-US" b="0" dirty="0">
                          <a:solidFill>
                            <a:schemeClr val="tx2"/>
                          </a:solidFill>
                          <a:latin typeface="+mn-lt"/>
                        </a:rPr>
                        <a:t>1024</a:t>
                      </a:r>
                      <a:endParaRPr lang="en-US" b="0" i="0" dirty="0">
                        <a:solidFill>
                          <a:schemeClr val="tx2"/>
                        </a:solidFill>
                        <a:latin typeface="+mn-lt"/>
                      </a:endParaRPr>
                    </a:p>
                  </a:txBody>
                  <a:tcPr/>
                </a:tc>
                <a:extLst>
                  <a:ext uri="{0D108BD9-81ED-4DB2-BD59-A6C34878D82A}">
                    <a16:rowId xmlns:a16="http://schemas.microsoft.com/office/drawing/2014/main" val="10004"/>
                  </a:ext>
                </a:extLst>
              </a:tr>
              <a:tr h="370840">
                <a:tc>
                  <a:txBody>
                    <a:bodyPr/>
                    <a:lstStyle/>
                    <a:p>
                      <a:r>
                        <a:rPr lang="en-US" b="0" i="0" dirty="0">
                          <a:solidFill>
                            <a:schemeClr val="tx2"/>
                          </a:solidFill>
                          <a:latin typeface="+mn-lt"/>
                        </a:rPr>
                        <a:t>Parameters</a:t>
                      </a:r>
                    </a:p>
                  </a:txBody>
                  <a:tcPr/>
                </a:tc>
                <a:tc>
                  <a:txBody>
                    <a:bodyPr/>
                    <a:lstStyle/>
                    <a:p>
                      <a:r>
                        <a:rPr lang="en-US" b="0" i="0" dirty="0">
                          <a:solidFill>
                            <a:schemeClr val="tx2"/>
                          </a:solidFill>
                          <a:latin typeface="+mn-lt"/>
                        </a:rPr>
                        <a:t>big/LITTLE cores, clockspeed</a:t>
                      </a:r>
                    </a:p>
                  </a:txBody>
                  <a:tcPr/>
                </a:tc>
                <a:tc>
                  <a:txBody>
                    <a:bodyPr/>
                    <a:lstStyle/>
                    <a:p>
                      <a:r>
                        <a:rPr lang="en-US" b="0" i="0" dirty="0">
                          <a:solidFill>
                            <a:schemeClr val="tx2"/>
                          </a:solidFill>
                          <a:latin typeface="+mn-lt"/>
                        </a:rPr>
                        <a:t>#sockets, #memory controllers, #cores/socket, hyperthreading, clockspeed, </a:t>
                      </a:r>
                      <a:r>
                        <a:rPr lang="en-US" b="0" i="0" dirty="0" err="1">
                          <a:solidFill>
                            <a:schemeClr val="tx2"/>
                          </a:solidFill>
                          <a:latin typeface="+mn-lt"/>
                        </a:rPr>
                        <a:t>TurboBoost</a:t>
                      </a:r>
                      <a:endParaRPr lang="en-US" b="0" i="0" dirty="0">
                        <a:solidFill>
                          <a:schemeClr val="tx2"/>
                        </a:solidFill>
                        <a:latin typeface="+mn-lt"/>
                      </a:endParaRPr>
                    </a:p>
                  </a:txBody>
                  <a:tcPr/>
                </a:tc>
                <a:extLst>
                  <a:ext uri="{0D108BD9-81ED-4DB2-BD59-A6C34878D82A}">
                    <a16:rowId xmlns:a16="http://schemas.microsoft.com/office/drawing/2014/main" val="360569388"/>
                  </a:ext>
                </a:extLst>
              </a:tr>
              <a:tr h="370840">
                <a:tc>
                  <a:txBody>
                    <a:bodyPr/>
                    <a:lstStyle/>
                    <a:p>
                      <a:r>
                        <a:rPr lang="en-US" b="0" i="0" dirty="0">
                          <a:solidFill>
                            <a:schemeClr val="tx2"/>
                          </a:solidFill>
                          <a:latin typeface="+mn-lt"/>
                        </a:rPr>
                        <a:t>Sample Budget</a:t>
                      </a:r>
                    </a:p>
                  </a:txBody>
                  <a:tcPr/>
                </a:tc>
                <a:tc>
                  <a:txBody>
                    <a:bodyPr/>
                    <a:lstStyle/>
                    <a:p>
                      <a:r>
                        <a:rPr lang="en-US" b="0" i="0" dirty="0">
                          <a:solidFill>
                            <a:schemeClr val="tx2"/>
                          </a:solidFill>
                          <a:latin typeface="+mn-lt"/>
                        </a:rPr>
                        <a:t>20</a:t>
                      </a:r>
                    </a:p>
                  </a:txBody>
                  <a:tcPr/>
                </a:tc>
                <a:tc>
                  <a:txBody>
                    <a:bodyPr/>
                    <a:lstStyle/>
                    <a:p>
                      <a:r>
                        <a:rPr lang="en-US" b="0" i="0" dirty="0">
                          <a:solidFill>
                            <a:schemeClr val="tx2"/>
                          </a:solidFill>
                          <a:latin typeface="+mn-lt"/>
                        </a:rPr>
                        <a:t>120</a:t>
                      </a:r>
                    </a:p>
                  </a:txBody>
                  <a:tcPr/>
                </a:tc>
                <a:extLst>
                  <a:ext uri="{0D108BD9-81ED-4DB2-BD59-A6C34878D82A}">
                    <a16:rowId xmlns:a16="http://schemas.microsoft.com/office/drawing/2014/main" val="3202923319"/>
                  </a:ext>
                </a:extLst>
              </a:tr>
            </a:tbl>
          </a:graphicData>
        </a:graphic>
      </p:graphicFrame>
      <p:sp>
        <p:nvSpPr>
          <p:cNvPr id="2" name="TextBox 1">
            <a:extLst>
              <a:ext uri="{FF2B5EF4-FFF2-40B4-BE49-F238E27FC236}">
                <a16:creationId xmlns:a16="http://schemas.microsoft.com/office/drawing/2014/main" id="{B61C61EC-DC05-847E-6568-A6EBB7DA0AB6}"/>
              </a:ext>
            </a:extLst>
          </p:cNvPr>
          <p:cNvSpPr txBox="1"/>
          <p:nvPr/>
        </p:nvSpPr>
        <p:spPr>
          <a:xfrm>
            <a:off x="1388385" y="4621820"/>
            <a:ext cx="9841584" cy="1477328"/>
          </a:xfrm>
          <a:prstGeom prst="rect">
            <a:avLst/>
          </a:prstGeom>
          <a:noFill/>
        </p:spPr>
        <p:txBody>
          <a:bodyPr wrap="square" rtlCol="0">
            <a:spAutoFit/>
          </a:bodyPr>
          <a:lstStyle/>
          <a:p>
            <a:r>
              <a:rPr lang="en-US" b="1" dirty="0">
                <a:solidFill>
                  <a:schemeClr val="tx2"/>
                </a:solidFill>
              </a:rPr>
              <a:t>Baseline</a:t>
            </a:r>
            <a:r>
              <a:rPr lang="en-US" dirty="0">
                <a:solidFill>
                  <a:schemeClr val="tx2"/>
                </a:solidFill>
              </a:rPr>
              <a:t>: </a:t>
            </a:r>
            <a:r>
              <a:rPr lang="en-US" altLang="zh-CN" dirty="0">
                <a:solidFill>
                  <a:schemeClr val="tx2"/>
                </a:solidFill>
              </a:rPr>
              <a:t>R</a:t>
            </a:r>
            <a:r>
              <a:rPr lang="en-US" dirty="0">
                <a:solidFill>
                  <a:schemeClr val="tx2"/>
                </a:solidFill>
              </a:rPr>
              <a:t>andom </a:t>
            </a:r>
            <a:r>
              <a:rPr lang="en-US" altLang="zh-CN" dirty="0">
                <a:solidFill>
                  <a:schemeClr val="tx2"/>
                </a:solidFill>
              </a:rPr>
              <a:t>S</a:t>
            </a:r>
            <a:r>
              <a:rPr lang="en-US" dirty="0">
                <a:solidFill>
                  <a:schemeClr val="tx2"/>
                </a:solidFill>
              </a:rPr>
              <a:t>ampling (ASPLOS’1</a:t>
            </a:r>
            <a:r>
              <a:rPr lang="en-US" altLang="zh-CN" dirty="0">
                <a:solidFill>
                  <a:schemeClr val="tx2"/>
                </a:solidFill>
              </a:rPr>
              <a:t>3</a:t>
            </a:r>
            <a:r>
              <a:rPr lang="en-US" dirty="0">
                <a:solidFill>
                  <a:schemeClr val="tx2"/>
                </a:solidFill>
              </a:rPr>
              <a:t>, ASPLOS’14, ASPLOS’15, MICRO’17, ASPLOS’18)</a:t>
            </a:r>
          </a:p>
          <a:p>
            <a:endParaRPr lang="en-US" dirty="0">
              <a:solidFill>
                <a:schemeClr val="tx2"/>
              </a:solidFill>
            </a:endParaRPr>
          </a:p>
          <a:p>
            <a:r>
              <a:rPr lang="en-US" dirty="0">
                <a:solidFill>
                  <a:schemeClr val="tx2"/>
                </a:solidFill>
              </a:rPr>
              <a:t>Learning </a:t>
            </a:r>
            <a:r>
              <a:rPr lang="en-US" altLang="zh-CN" dirty="0">
                <a:solidFill>
                  <a:schemeClr val="tx2"/>
                </a:solidFill>
              </a:rPr>
              <a:t>Methods</a:t>
            </a:r>
            <a:r>
              <a:rPr lang="en-US" dirty="0">
                <a:solidFill>
                  <a:schemeClr val="tx2"/>
                </a:solidFill>
              </a:rPr>
              <a:t>: 4 </a:t>
            </a:r>
            <a:r>
              <a:rPr lang="en-US" altLang="zh-CN" dirty="0">
                <a:solidFill>
                  <a:schemeClr val="tx2"/>
                </a:solidFill>
              </a:rPr>
              <a:t>M</a:t>
            </a:r>
            <a:r>
              <a:rPr lang="en-US" dirty="0">
                <a:solidFill>
                  <a:schemeClr val="tx2"/>
                </a:solidFill>
              </a:rPr>
              <a:t>atrix </a:t>
            </a:r>
            <a:r>
              <a:rPr lang="en-US" altLang="zh-CN" dirty="0">
                <a:solidFill>
                  <a:schemeClr val="tx2"/>
                </a:solidFill>
              </a:rPr>
              <a:t>C</a:t>
            </a:r>
            <a:r>
              <a:rPr lang="en-US" dirty="0">
                <a:solidFill>
                  <a:schemeClr val="tx2"/>
                </a:solidFill>
              </a:rPr>
              <a:t>ompletion </a:t>
            </a:r>
            <a:r>
              <a:rPr lang="en-US" altLang="zh-CN" dirty="0">
                <a:solidFill>
                  <a:schemeClr val="tx2"/>
                </a:solidFill>
              </a:rPr>
              <a:t>M</a:t>
            </a:r>
            <a:r>
              <a:rPr lang="en-US" dirty="0">
                <a:solidFill>
                  <a:schemeClr val="tx2"/>
                </a:solidFill>
              </a:rPr>
              <a:t>ethods, 1 </a:t>
            </a:r>
            <a:r>
              <a:rPr lang="en-US" altLang="zh-CN" dirty="0">
                <a:solidFill>
                  <a:schemeClr val="tx2"/>
                </a:solidFill>
              </a:rPr>
              <a:t>H</a:t>
            </a:r>
            <a:r>
              <a:rPr lang="en-US" dirty="0">
                <a:solidFill>
                  <a:schemeClr val="tx2"/>
                </a:solidFill>
              </a:rPr>
              <a:t>ierarchical Bayesian </a:t>
            </a:r>
            <a:r>
              <a:rPr lang="en-US" altLang="zh-CN" dirty="0">
                <a:solidFill>
                  <a:schemeClr val="tx2"/>
                </a:solidFill>
              </a:rPr>
              <a:t>M</a:t>
            </a:r>
            <a:r>
              <a:rPr lang="en-US" dirty="0">
                <a:solidFill>
                  <a:schemeClr val="tx2"/>
                </a:solidFill>
              </a:rPr>
              <a:t>ethod</a:t>
            </a:r>
          </a:p>
          <a:p>
            <a:endParaRPr lang="en-US" dirty="0">
              <a:solidFill>
                <a:schemeClr val="tx2"/>
              </a:solidFill>
            </a:endParaRPr>
          </a:p>
          <a:p>
            <a:r>
              <a:rPr lang="en-US" dirty="0">
                <a:solidFill>
                  <a:schemeClr val="tx2"/>
                </a:solidFill>
              </a:rPr>
              <a:t>Open-source </a:t>
            </a:r>
            <a:r>
              <a:rPr lang="en-US" altLang="zh-CN" dirty="0">
                <a:solidFill>
                  <a:schemeClr val="tx2"/>
                </a:solidFill>
              </a:rPr>
              <a:t>R</a:t>
            </a:r>
            <a:r>
              <a:rPr lang="en-US" dirty="0">
                <a:solidFill>
                  <a:schemeClr val="tx2"/>
                </a:solidFill>
              </a:rPr>
              <a:t>esource </a:t>
            </a:r>
            <a:r>
              <a:rPr lang="en-US" altLang="zh-CN" dirty="0">
                <a:solidFill>
                  <a:schemeClr val="tx2"/>
                </a:solidFill>
              </a:rPr>
              <a:t>S</a:t>
            </a:r>
            <a:r>
              <a:rPr lang="en-US" dirty="0">
                <a:solidFill>
                  <a:schemeClr val="tx2"/>
                </a:solidFill>
              </a:rPr>
              <a:t>cheduler: </a:t>
            </a:r>
            <a:r>
              <a:rPr lang="en-US" dirty="0">
                <a:solidFill>
                  <a:schemeClr val="tx2"/>
                </a:solidFill>
                <a:hlinkClick r:id="rId3">
                  <a:extLst>
                    <a:ext uri="{A12FA001-AC4F-418D-AE19-62706E023703}">
                      <ahyp:hlinkClr xmlns:ahyp="http://schemas.microsoft.com/office/drawing/2018/hyperlinkcolor" val="tx"/>
                    </a:ext>
                  </a:extLst>
                </a:hlinkClick>
              </a:rPr>
              <a:t>Performance with Optimal Energy Toolkit (POET)</a:t>
            </a:r>
            <a:endParaRPr lang="en-US" dirty="0">
              <a:solidFill>
                <a:schemeClr val="tx2"/>
              </a:solidFill>
            </a:endParaRPr>
          </a:p>
        </p:txBody>
      </p:sp>
    </p:spTree>
    <p:extLst>
      <p:ext uri="{BB962C8B-B14F-4D97-AF65-F5344CB8AC3E}">
        <p14:creationId xmlns:p14="http://schemas.microsoft.com/office/powerpoint/2010/main" val="3207381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9CE22-8DF1-A887-4230-415F69079282}"/>
              </a:ext>
            </a:extLst>
          </p:cNvPr>
          <p:cNvSpPr>
            <a:spLocks noGrp="1"/>
          </p:cNvSpPr>
          <p:nvPr>
            <p:ph type="sldNum" sz="quarter" idx="12"/>
          </p:nvPr>
        </p:nvSpPr>
        <p:spPr/>
        <p:txBody>
          <a:bodyPr/>
          <a:lstStyle/>
          <a:p>
            <a:fld id="{E19705F5-30C7-4043-8814-377DC0E18AF3}" type="slidenum">
              <a:rPr lang="en-US" smtClean="0"/>
              <a:t>23</a:t>
            </a:fld>
            <a:endParaRPr lang="en-US"/>
          </a:p>
        </p:txBody>
      </p:sp>
      <p:graphicFrame>
        <p:nvGraphicFramePr>
          <p:cNvPr id="3" name="Chart 2">
            <a:extLst>
              <a:ext uri="{FF2B5EF4-FFF2-40B4-BE49-F238E27FC236}">
                <a16:creationId xmlns:a16="http://schemas.microsoft.com/office/drawing/2014/main" id="{BC9E53E1-B306-B176-AA79-2997E71CF0BE}"/>
              </a:ext>
            </a:extLst>
          </p:cNvPr>
          <p:cNvGraphicFramePr/>
          <p:nvPr>
            <p:extLst>
              <p:ext uri="{D42A27DB-BD31-4B8C-83A1-F6EECF244321}">
                <p14:modId xmlns:p14="http://schemas.microsoft.com/office/powerpoint/2010/main" val="2716470624"/>
              </p:ext>
            </p:extLst>
          </p:nvPr>
        </p:nvGraphicFramePr>
        <p:xfrm>
          <a:off x="733697" y="2150921"/>
          <a:ext cx="11055532" cy="4297013"/>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a:extLst>
              <a:ext uri="{FF2B5EF4-FFF2-40B4-BE49-F238E27FC236}">
                <a16:creationId xmlns:a16="http://schemas.microsoft.com/office/drawing/2014/main" id="{0E40967E-117B-6BA9-A4A6-3620F422EE6A}"/>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2"/>
                </a:solidFill>
                <a:latin typeface="+mn-lt"/>
                <a:ea typeface="Segoe UI" charset="0"/>
                <a:cs typeface="Segoe UI" charset="0"/>
              </a:rPr>
              <a:t>Evaluation Results</a:t>
            </a:r>
          </a:p>
        </p:txBody>
      </p:sp>
      <p:sp>
        <p:nvSpPr>
          <p:cNvPr id="6" name="TextBox 5">
            <a:extLst>
              <a:ext uri="{FF2B5EF4-FFF2-40B4-BE49-F238E27FC236}">
                <a16:creationId xmlns:a16="http://schemas.microsoft.com/office/drawing/2014/main" id="{DE381FDA-8238-7AE7-AA94-98ACBCB6897C}"/>
              </a:ext>
            </a:extLst>
          </p:cNvPr>
          <p:cNvSpPr txBox="1"/>
          <p:nvPr/>
        </p:nvSpPr>
        <p:spPr>
          <a:xfrm>
            <a:off x="1178350" y="1272619"/>
            <a:ext cx="9935851" cy="646331"/>
          </a:xfrm>
          <a:prstGeom prst="rect">
            <a:avLst/>
          </a:prstGeom>
          <a:noFill/>
        </p:spPr>
        <p:txBody>
          <a:bodyPr wrap="square" rtlCol="0">
            <a:spAutoFit/>
          </a:bodyPr>
          <a:lstStyle/>
          <a:p>
            <a:pPr algn="ctr"/>
            <a:r>
              <a:rPr lang="en-US" dirty="0">
                <a:solidFill>
                  <a:schemeClr val="tx2"/>
                </a:solidFill>
              </a:rPr>
              <a:t>Improvements of Multi-phase Sampling over Random Sampling in Energy Savings, Prediction Accuracy in Performance, and Prediction Accuracy in Power.</a:t>
            </a:r>
          </a:p>
        </p:txBody>
      </p:sp>
      <p:grpSp>
        <p:nvGrpSpPr>
          <p:cNvPr id="10" name="Group 9">
            <a:extLst>
              <a:ext uri="{FF2B5EF4-FFF2-40B4-BE49-F238E27FC236}">
                <a16:creationId xmlns:a16="http://schemas.microsoft.com/office/drawing/2014/main" id="{35E36E7C-622D-A187-D722-ED39B8512AD9}"/>
              </a:ext>
            </a:extLst>
          </p:cNvPr>
          <p:cNvGrpSpPr/>
          <p:nvPr/>
        </p:nvGrpSpPr>
        <p:grpSpPr>
          <a:xfrm>
            <a:off x="3320143" y="2161650"/>
            <a:ext cx="7770133" cy="3812664"/>
            <a:chOff x="3320143" y="2161650"/>
            <a:chExt cx="7770133" cy="3812664"/>
          </a:xfrm>
        </p:grpSpPr>
        <p:sp>
          <p:nvSpPr>
            <p:cNvPr id="7" name="Rectangle 6">
              <a:extLst>
                <a:ext uri="{FF2B5EF4-FFF2-40B4-BE49-F238E27FC236}">
                  <a16:creationId xmlns:a16="http://schemas.microsoft.com/office/drawing/2014/main" id="{54359C1A-EB67-9EE6-2B55-A1F9C3497D7C}"/>
                </a:ext>
              </a:extLst>
            </p:cNvPr>
            <p:cNvSpPr/>
            <p:nvPr/>
          </p:nvSpPr>
          <p:spPr>
            <a:xfrm>
              <a:off x="4245429" y="2161650"/>
              <a:ext cx="6844847" cy="50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0D0FB3-B2FD-C405-4347-792660745435}"/>
                </a:ext>
              </a:extLst>
            </p:cNvPr>
            <p:cNvSpPr/>
            <p:nvPr/>
          </p:nvSpPr>
          <p:spPr>
            <a:xfrm>
              <a:off x="3320143" y="5575175"/>
              <a:ext cx="2155371" cy="367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4939B30-7D35-FC36-379E-33B824D93160}"/>
                </a:ext>
              </a:extLst>
            </p:cNvPr>
            <p:cNvSpPr/>
            <p:nvPr/>
          </p:nvSpPr>
          <p:spPr>
            <a:xfrm>
              <a:off x="8441123" y="5606667"/>
              <a:ext cx="2281305" cy="367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Up Arrow 10">
            <a:extLst>
              <a:ext uri="{FF2B5EF4-FFF2-40B4-BE49-F238E27FC236}">
                <a16:creationId xmlns:a16="http://schemas.microsoft.com/office/drawing/2014/main" id="{2CA8DD27-24A5-0F71-EB1E-35B8A5582A2C}"/>
              </a:ext>
            </a:extLst>
          </p:cNvPr>
          <p:cNvSpPr/>
          <p:nvPr/>
        </p:nvSpPr>
        <p:spPr>
          <a:xfrm>
            <a:off x="10983686" y="3287486"/>
            <a:ext cx="130515" cy="1651565"/>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TextBox 11">
            <a:extLst>
              <a:ext uri="{FF2B5EF4-FFF2-40B4-BE49-F238E27FC236}">
                <a16:creationId xmlns:a16="http://schemas.microsoft.com/office/drawing/2014/main" id="{90A85F0B-796F-9F1D-8A1A-18A456183603}"/>
              </a:ext>
            </a:extLst>
          </p:cNvPr>
          <p:cNvSpPr txBox="1"/>
          <p:nvPr/>
        </p:nvSpPr>
        <p:spPr>
          <a:xfrm rot="16200000">
            <a:off x="9699155" y="3906211"/>
            <a:ext cx="3243910" cy="461665"/>
          </a:xfrm>
          <a:prstGeom prst="rect">
            <a:avLst/>
          </a:prstGeom>
          <a:noFill/>
        </p:spPr>
        <p:txBody>
          <a:bodyPr wrap="square" rtlCol="0">
            <a:spAutoFit/>
          </a:bodyPr>
          <a:lstStyle/>
          <a:p>
            <a:pPr algn="ctr"/>
            <a:r>
              <a:rPr lang="en-US" altLang="zh-CN" sz="2400" dirty="0">
                <a:solidFill>
                  <a:srgbClr val="C00000"/>
                </a:solidFill>
              </a:rPr>
              <a:t>Higher</a:t>
            </a:r>
            <a:r>
              <a:rPr lang="zh-CN" altLang="en-US" sz="2400" dirty="0">
                <a:solidFill>
                  <a:srgbClr val="C00000"/>
                </a:solidFill>
              </a:rPr>
              <a:t> </a:t>
            </a:r>
            <a:r>
              <a:rPr lang="en-US" altLang="zh-CN" sz="2400" dirty="0">
                <a:solidFill>
                  <a:srgbClr val="C00000"/>
                </a:solidFill>
              </a:rPr>
              <a:t>is</a:t>
            </a:r>
            <a:r>
              <a:rPr lang="zh-CN" altLang="en-US" sz="2400" dirty="0">
                <a:solidFill>
                  <a:srgbClr val="C00000"/>
                </a:solidFill>
              </a:rPr>
              <a:t> </a:t>
            </a:r>
            <a:r>
              <a:rPr lang="en-US" altLang="zh-CN" sz="2400" dirty="0">
                <a:solidFill>
                  <a:srgbClr val="C00000"/>
                </a:solidFill>
              </a:rPr>
              <a:t>better</a:t>
            </a:r>
            <a:endParaRPr lang="en-US" sz="2400" dirty="0">
              <a:solidFill>
                <a:srgbClr val="C00000"/>
              </a:solidFill>
            </a:endParaRPr>
          </a:p>
        </p:txBody>
      </p:sp>
      <p:sp>
        <p:nvSpPr>
          <p:cNvPr id="5" name="Rounded Rectangle 4">
            <a:extLst>
              <a:ext uri="{FF2B5EF4-FFF2-40B4-BE49-F238E27FC236}">
                <a16:creationId xmlns:a16="http://schemas.microsoft.com/office/drawing/2014/main" id="{27481EBC-B07B-5F4C-E0C7-2C444C14DE56}"/>
              </a:ext>
            </a:extLst>
          </p:cNvPr>
          <p:cNvSpPr/>
          <p:nvPr/>
        </p:nvSpPr>
        <p:spPr>
          <a:xfrm>
            <a:off x="1003663" y="2833609"/>
            <a:ext cx="10515599" cy="160274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Significant </a:t>
            </a:r>
            <a:r>
              <a:rPr lang="en-US" altLang="zh-CN" sz="2800" dirty="0"/>
              <a:t>better</a:t>
            </a:r>
            <a:r>
              <a:rPr lang="zh-CN" altLang="en-US" sz="2800" dirty="0"/>
              <a:t> </a:t>
            </a:r>
            <a:r>
              <a:rPr lang="en-US" sz="2800" dirty="0"/>
              <a:t>energy </a:t>
            </a:r>
            <a:r>
              <a:rPr lang="en-US" altLang="zh-CN" sz="2800" dirty="0"/>
              <a:t>savings</a:t>
            </a:r>
            <a:r>
              <a:rPr lang="en-US" sz="2800" dirty="0"/>
              <a:t>, but trivial improvements or even degradation in prediction accuracy.</a:t>
            </a:r>
          </a:p>
        </p:txBody>
      </p:sp>
    </p:spTree>
    <p:extLst>
      <p:ext uri="{BB962C8B-B14F-4D97-AF65-F5344CB8AC3E}">
        <p14:creationId xmlns:p14="http://schemas.microsoft.com/office/powerpoint/2010/main" val="239592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7C461-B831-AC65-1AF0-1FD4B0FC001D}"/>
              </a:ext>
            </a:extLst>
          </p:cNvPr>
          <p:cNvSpPr>
            <a:spLocks noGrp="1"/>
          </p:cNvSpPr>
          <p:nvPr>
            <p:ph type="sldNum" sz="quarter" idx="12"/>
          </p:nvPr>
        </p:nvSpPr>
        <p:spPr/>
        <p:txBody>
          <a:bodyPr/>
          <a:lstStyle/>
          <a:p>
            <a:fld id="{E19705F5-30C7-4043-8814-377DC0E18AF3}" type="slidenum">
              <a:rPr lang="en-US" smtClean="0"/>
              <a:t>24</a:t>
            </a:fld>
            <a:endParaRPr lang="en-US"/>
          </a:p>
        </p:txBody>
      </p:sp>
      <p:pic>
        <p:nvPicPr>
          <p:cNvPr id="3" name="Picture 2">
            <a:extLst>
              <a:ext uri="{FF2B5EF4-FFF2-40B4-BE49-F238E27FC236}">
                <a16:creationId xmlns:a16="http://schemas.microsoft.com/office/drawing/2014/main" id="{7176F2A6-0639-72F6-A72C-27F4644135F0}"/>
              </a:ext>
            </a:extLst>
          </p:cNvPr>
          <p:cNvPicPr>
            <a:picLocks noChangeAspect="1"/>
          </p:cNvPicPr>
          <p:nvPr/>
        </p:nvPicPr>
        <p:blipFill>
          <a:blip r:embed="rId3"/>
          <a:stretch>
            <a:fillRect/>
          </a:stretch>
        </p:blipFill>
        <p:spPr>
          <a:xfrm>
            <a:off x="549058" y="1771347"/>
            <a:ext cx="5431536" cy="4056463"/>
          </a:xfrm>
          <a:prstGeom prst="rect">
            <a:avLst/>
          </a:prstGeom>
        </p:spPr>
      </p:pic>
      <p:pic>
        <p:nvPicPr>
          <p:cNvPr id="4" name="Picture 3">
            <a:extLst>
              <a:ext uri="{FF2B5EF4-FFF2-40B4-BE49-F238E27FC236}">
                <a16:creationId xmlns:a16="http://schemas.microsoft.com/office/drawing/2014/main" id="{A504823F-0039-507C-4710-43F62C2F30EF}"/>
              </a:ext>
            </a:extLst>
          </p:cNvPr>
          <p:cNvPicPr>
            <a:picLocks noChangeAspect="1"/>
          </p:cNvPicPr>
          <p:nvPr/>
        </p:nvPicPr>
        <p:blipFill>
          <a:blip r:embed="rId4"/>
          <a:stretch>
            <a:fillRect/>
          </a:stretch>
        </p:blipFill>
        <p:spPr>
          <a:xfrm>
            <a:off x="6211408" y="1766333"/>
            <a:ext cx="5431536" cy="4056463"/>
          </a:xfrm>
          <a:prstGeom prst="rect">
            <a:avLst/>
          </a:prstGeom>
        </p:spPr>
      </p:pic>
      <p:sp>
        <p:nvSpPr>
          <p:cNvPr id="6" name="Title 1">
            <a:extLst>
              <a:ext uri="{FF2B5EF4-FFF2-40B4-BE49-F238E27FC236}">
                <a16:creationId xmlns:a16="http://schemas.microsoft.com/office/drawing/2014/main" id="{2F487F25-50D1-CA29-1DAB-F6CFB2C710C8}"/>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2"/>
                </a:solidFill>
                <a:latin typeface="+mn-lt"/>
                <a:ea typeface="Segoe UI" charset="0"/>
                <a:cs typeface="Segoe UI" charset="0"/>
              </a:rPr>
              <a:t>Optimal Frontier Predictions</a:t>
            </a:r>
          </a:p>
        </p:txBody>
      </p:sp>
    </p:spTree>
    <p:extLst>
      <p:ext uri="{BB962C8B-B14F-4D97-AF65-F5344CB8AC3E}">
        <p14:creationId xmlns:p14="http://schemas.microsoft.com/office/powerpoint/2010/main" val="2798132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16321-865D-51B2-9D41-D87C5E60561D}"/>
              </a:ext>
            </a:extLst>
          </p:cNvPr>
          <p:cNvSpPr>
            <a:spLocks noGrp="1"/>
          </p:cNvSpPr>
          <p:nvPr>
            <p:ph type="sldNum" sz="quarter" idx="12"/>
          </p:nvPr>
        </p:nvSpPr>
        <p:spPr/>
        <p:txBody>
          <a:bodyPr/>
          <a:lstStyle/>
          <a:p>
            <a:fld id="{E19705F5-30C7-4043-8814-377DC0E18AF3}" type="slidenum">
              <a:rPr lang="en-US" smtClean="0"/>
              <a:t>25</a:t>
            </a:fld>
            <a:endParaRPr lang="en-US"/>
          </a:p>
        </p:txBody>
      </p:sp>
      <p:graphicFrame>
        <p:nvGraphicFramePr>
          <p:cNvPr id="3" name="Diagram 2">
            <a:extLst>
              <a:ext uri="{FF2B5EF4-FFF2-40B4-BE49-F238E27FC236}">
                <a16:creationId xmlns:a16="http://schemas.microsoft.com/office/drawing/2014/main" id="{CF201A71-2BBF-E38B-3DF1-33876C5D5695}"/>
              </a:ext>
            </a:extLst>
          </p:cNvPr>
          <p:cNvGraphicFramePr/>
          <p:nvPr>
            <p:extLst>
              <p:ext uri="{D42A27DB-BD31-4B8C-83A1-F6EECF244321}">
                <p14:modId xmlns:p14="http://schemas.microsoft.com/office/powerpoint/2010/main" val="1064334138"/>
              </p:ext>
            </p:extLst>
          </p:nvPr>
        </p:nvGraphicFramePr>
        <p:xfrm>
          <a:off x="548640" y="109728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3A543186-020A-5FD1-0FD2-762DC39995AB}"/>
              </a:ext>
            </a:extLst>
          </p:cNvPr>
          <p:cNvSpPr txBox="1">
            <a:spLocks/>
          </p:cNvSpPr>
          <p:nvPr/>
        </p:nvSpPr>
        <p:spPr>
          <a:xfrm>
            <a:off x="146757" y="218340"/>
            <a:ext cx="12045243"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dirty="0">
                <a:solidFill>
                  <a:schemeClr val="tx2"/>
                </a:solidFill>
              </a:rPr>
              <a:t>Cost</a:t>
            </a:r>
            <a:r>
              <a:rPr lang="zh-CN" altLang="en-US" dirty="0">
                <a:solidFill>
                  <a:schemeClr val="tx2"/>
                </a:solidFill>
              </a:rPr>
              <a:t> </a:t>
            </a:r>
            <a:r>
              <a:rPr lang="en-US" altLang="zh-CN" dirty="0">
                <a:solidFill>
                  <a:schemeClr val="tx2"/>
                </a:solidFill>
              </a:rPr>
              <a:t>Structure</a:t>
            </a:r>
            <a:r>
              <a:rPr lang="zh-CN" altLang="en-US" dirty="0">
                <a:solidFill>
                  <a:schemeClr val="tx2"/>
                </a:solidFill>
              </a:rPr>
              <a:t> </a:t>
            </a:r>
            <a:r>
              <a:rPr lang="en-US" altLang="zh-CN" dirty="0">
                <a:solidFill>
                  <a:schemeClr val="tx2"/>
                </a:solidFill>
              </a:rPr>
              <a:t>and</a:t>
            </a:r>
            <a:r>
              <a:rPr lang="zh-CN" altLang="en-US" dirty="0">
                <a:solidFill>
                  <a:schemeClr val="tx2"/>
                </a:solidFill>
              </a:rPr>
              <a:t> </a:t>
            </a:r>
            <a:r>
              <a:rPr lang="en-US" altLang="zh-CN" dirty="0">
                <a:solidFill>
                  <a:schemeClr val="tx2"/>
                </a:solidFill>
              </a:rPr>
              <a:t>Tradeoffs</a:t>
            </a:r>
            <a:endParaRPr lang="en-US" dirty="0">
              <a:solidFill>
                <a:schemeClr val="tx2"/>
              </a:solidFill>
            </a:endParaRPr>
          </a:p>
        </p:txBody>
      </p:sp>
      <p:grpSp>
        <p:nvGrpSpPr>
          <p:cNvPr id="15" name="Group 14">
            <a:extLst>
              <a:ext uri="{FF2B5EF4-FFF2-40B4-BE49-F238E27FC236}">
                <a16:creationId xmlns:a16="http://schemas.microsoft.com/office/drawing/2014/main" id="{B34ACF45-9B61-C2A1-A555-20E512E6F762}"/>
              </a:ext>
            </a:extLst>
          </p:cNvPr>
          <p:cNvGrpSpPr/>
          <p:nvPr/>
        </p:nvGrpSpPr>
        <p:grpSpPr>
          <a:xfrm>
            <a:off x="6429022" y="3025856"/>
            <a:ext cx="5428088" cy="1208778"/>
            <a:chOff x="4888089" y="1682044"/>
            <a:chExt cx="5428088" cy="1208778"/>
          </a:xfrm>
        </p:grpSpPr>
        <p:sp>
          <p:nvSpPr>
            <p:cNvPr id="16" name="Right Bracket 15">
              <a:extLst>
                <a:ext uri="{FF2B5EF4-FFF2-40B4-BE49-F238E27FC236}">
                  <a16:creationId xmlns:a16="http://schemas.microsoft.com/office/drawing/2014/main" id="{690EBB94-7457-AB8B-AAEC-6FD38BD81EA2}"/>
                </a:ext>
              </a:extLst>
            </p:cNvPr>
            <p:cNvSpPr/>
            <p:nvPr/>
          </p:nvSpPr>
          <p:spPr>
            <a:xfrm>
              <a:off x="4888089" y="1682044"/>
              <a:ext cx="225778" cy="1208778"/>
            </a:xfrm>
            <a:prstGeom prst="rightBracket">
              <a:avLst/>
            </a:prstGeom>
            <a:ln w="50800">
              <a:solidFill>
                <a:schemeClr val="tx2"/>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BAAAF34-597F-F3D2-4A15-4E8666D810A0}"/>
                </a:ext>
              </a:extLst>
            </p:cNvPr>
            <p:cNvSpPr txBox="1"/>
            <p:nvPr/>
          </p:nvSpPr>
          <p:spPr>
            <a:xfrm>
              <a:off x="5113867" y="1870934"/>
              <a:ext cx="5202310" cy="830997"/>
            </a:xfrm>
            <a:prstGeom prst="rect">
              <a:avLst/>
            </a:prstGeom>
            <a:noFill/>
          </p:spPr>
          <p:txBody>
            <a:bodyPr wrap="square" rtlCol="0">
              <a:spAutoFit/>
            </a:bodyPr>
            <a:lstStyle/>
            <a:p>
              <a:r>
                <a:rPr lang="en-US" altLang="zh-CN" sz="2400" dirty="0">
                  <a:solidFill>
                    <a:schemeClr val="tx2"/>
                  </a:solidFill>
                </a:rPr>
                <a:t>Trade</a:t>
              </a:r>
              <a:r>
                <a:rPr lang="zh-CN" altLang="en-US" sz="2400" dirty="0">
                  <a:solidFill>
                    <a:schemeClr val="tx2"/>
                  </a:solidFill>
                </a:rPr>
                <a:t> </a:t>
              </a:r>
              <a:r>
                <a:rPr lang="en-US" altLang="zh-CN" sz="2400" dirty="0">
                  <a:solidFill>
                    <a:schemeClr val="tx2"/>
                  </a:solidFill>
                </a:rPr>
                <a:t>overall</a:t>
              </a:r>
              <a:r>
                <a:rPr lang="zh-CN" altLang="en-US" sz="2400" dirty="0">
                  <a:solidFill>
                    <a:schemeClr val="tx2"/>
                  </a:solidFill>
                </a:rPr>
                <a:t> </a:t>
              </a:r>
              <a:r>
                <a:rPr lang="en-US" altLang="zh-CN" sz="2400" dirty="0">
                  <a:solidFill>
                    <a:schemeClr val="tx2"/>
                  </a:solidFill>
                </a:rPr>
                <a:t>model</a:t>
              </a:r>
              <a:r>
                <a:rPr lang="zh-CN" altLang="en-US" sz="2400" dirty="0">
                  <a:solidFill>
                    <a:schemeClr val="tx2"/>
                  </a:solidFill>
                </a:rPr>
                <a:t> </a:t>
              </a:r>
              <a:r>
                <a:rPr lang="en-US" altLang="zh-CN" sz="2400" dirty="0">
                  <a:solidFill>
                    <a:schemeClr val="tx2"/>
                  </a:solidFill>
                </a:rPr>
                <a:t>accuracy</a:t>
              </a:r>
              <a:r>
                <a:rPr lang="zh-CN" altLang="en-US" sz="2400" dirty="0">
                  <a:solidFill>
                    <a:schemeClr val="tx2"/>
                  </a:solidFill>
                </a:rPr>
                <a:t> </a:t>
              </a:r>
              <a:r>
                <a:rPr lang="en-US" altLang="zh-CN" sz="2400" dirty="0">
                  <a:solidFill>
                    <a:schemeClr val="tx2"/>
                  </a:solidFill>
                </a:rPr>
                <a:t>for</a:t>
              </a:r>
              <a:r>
                <a:rPr lang="zh-CN" altLang="en-US" sz="2400" dirty="0">
                  <a:solidFill>
                    <a:schemeClr val="tx2"/>
                  </a:solidFill>
                </a:rPr>
                <a:t> </a:t>
              </a:r>
              <a:r>
                <a:rPr lang="en-US" altLang="zh-CN" sz="2400" dirty="0">
                  <a:solidFill>
                    <a:schemeClr val="tx2"/>
                  </a:solidFill>
                </a:rPr>
                <a:t>improved</a:t>
              </a:r>
              <a:r>
                <a:rPr lang="zh-CN" altLang="en-US" sz="2400" dirty="0">
                  <a:solidFill>
                    <a:schemeClr val="tx2"/>
                  </a:solidFill>
                </a:rPr>
                <a:t> </a:t>
              </a:r>
              <a:r>
                <a:rPr lang="en-US" altLang="zh-CN" sz="2400" dirty="0">
                  <a:solidFill>
                    <a:schemeClr val="tx2"/>
                  </a:solidFill>
                </a:rPr>
                <a:t>energy</a:t>
              </a:r>
              <a:r>
                <a:rPr lang="zh-CN" altLang="en-US" sz="2400" dirty="0">
                  <a:solidFill>
                    <a:schemeClr val="tx2"/>
                  </a:solidFill>
                </a:rPr>
                <a:t> </a:t>
              </a:r>
              <a:r>
                <a:rPr lang="en-US" altLang="zh-CN" sz="2400" dirty="0">
                  <a:solidFill>
                    <a:schemeClr val="tx2"/>
                  </a:solidFill>
                </a:rPr>
                <a:t>savings</a:t>
              </a:r>
              <a:endParaRPr lang="en-US" sz="2400" dirty="0">
                <a:solidFill>
                  <a:schemeClr val="tx2"/>
                </a:solidFill>
              </a:endParaRPr>
            </a:p>
          </p:txBody>
        </p:sp>
      </p:grpSp>
      <p:grpSp>
        <p:nvGrpSpPr>
          <p:cNvPr id="6" name="Group 5">
            <a:extLst>
              <a:ext uri="{FF2B5EF4-FFF2-40B4-BE49-F238E27FC236}">
                <a16:creationId xmlns:a16="http://schemas.microsoft.com/office/drawing/2014/main" id="{D996010A-5D39-DB32-1A74-9359D92AB2AF}"/>
              </a:ext>
            </a:extLst>
          </p:cNvPr>
          <p:cNvGrpSpPr/>
          <p:nvPr/>
        </p:nvGrpSpPr>
        <p:grpSpPr>
          <a:xfrm>
            <a:off x="4769844" y="1442545"/>
            <a:ext cx="6778394" cy="1448277"/>
            <a:chOff x="4769844" y="1442545"/>
            <a:chExt cx="6778394" cy="1448277"/>
          </a:xfrm>
        </p:grpSpPr>
        <p:sp>
          <p:nvSpPr>
            <p:cNvPr id="9" name="Right Bracket 8">
              <a:extLst>
                <a:ext uri="{FF2B5EF4-FFF2-40B4-BE49-F238E27FC236}">
                  <a16:creationId xmlns:a16="http://schemas.microsoft.com/office/drawing/2014/main" id="{EB11EE74-0C9A-C352-8314-9D4BF74FBECD}"/>
                </a:ext>
              </a:extLst>
            </p:cNvPr>
            <p:cNvSpPr/>
            <p:nvPr/>
          </p:nvSpPr>
          <p:spPr>
            <a:xfrm>
              <a:off x="4769844" y="1442545"/>
              <a:ext cx="225778" cy="1448277"/>
            </a:xfrm>
            <a:prstGeom prst="rightBracket">
              <a:avLst/>
            </a:prstGeom>
            <a:ln w="50800">
              <a:solidFill>
                <a:schemeClr val="tx2"/>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schemeClr val="tx2"/>
                </a:solidFill>
              </a:endParaRPr>
            </a:p>
          </p:txBody>
        </p:sp>
        <p:sp>
          <p:nvSpPr>
            <p:cNvPr id="10" name="TextBox 9">
              <a:extLst>
                <a:ext uri="{FF2B5EF4-FFF2-40B4-BE49-F238E27FC236}">
                  <a16:creationId xmlns:a16="http://schemas.microsoft.com/office/drawing/2014/main" id="{19A8090F-EE4B-824E-8B1E-D479201B4A34}"/>
                </a:ext>
              </a:extLst>
            </p:cNvPr>
            <p:cNvSpPr txBox="1"/>
            <p:nvPr/>
          </p:nvSpPr>
          <p:spPr>
            <a:xfrm>
              <a:off x="4995622" y="1677269"/>
              <a:ext cx="6552616" cy="830997"/>
            </a:xfrm>
            <a:prstGeom prst="rect">
              <a:avLst/>
            </a:prstGeom>
            <a:noFill/>
          </p:spPr>
          <p:txBody>
            <a:bodyPr wrap="square" rtlCol="0">
              <a:spAutoFit/>
            </a:bodyPr>
            <a:lstStyle/>
            <a:p>
              <a:r>
                <a:rPr lang="en-US" altLang="zh-CN" sz="2400" dirty="0">
                  <a:solidFill>
                    <a:schemeClr val="tx2"/>
                  </a:solidFill>
                </a:rPr>
                <a:t>Trade</a:t>
              </a:r>
              <a:r>
                <a:rPr lang="zh-CN" altLang="en-US" sz="2400" dirty="0">
                  <a:solidFill>
                    <a:schemeClr val="tx2"/>
                  </a:solidFill>
                </a:rPr>
                <a:t> </a:t>
              </a:r>
              <a:r>
                <a:rPr lang="en-US" altLang="zh-CN" sz="2400" dirty="0">
                  <a:solidFill>
                    <a:schemeClr val="tx2"/>
                  </a:solidFill>
                </a:rPr>
                <a:t>model</a:t>
              </a:r>
              <a:r>
                <a:rPr lang="zh-CN" altLang="en-US" sz="2400" dirty="0">
                  <a:solidFill>
                    <a:schemeClr val="tx2"/>
                  </a:solidFill>
                </a:rPr>
                <a:t> </a:t>
              </a:r>
              <a:r>
                <a:rPr lang="en-US" altLang="zh-CN" sz="2400" dirty="0">
                  <a:solidFill>
                    <a:schemeClr val="tx2"/>
                  </a:solidFill>
                </a:rPr>
                <a:t>accuracy</a:t>
              </a:r>
              <a:r>
                <a:rPr lang="zh-CN" altLang="en-US" sz="2400" dirty="0">
                  <a:solidFill>
                    <a:schemeClr val="tx2"/>
                  </a:solidFill>
                </a:rPr>
                <a:t> </a:t>
              </a:r>
              <a:r>
                <a:rPr lang="en-US" altLang="zh-CN" sz="2400" dirty="0">
                  <a:solidFill>
                    <a:schemeClr val="tx2"/>
                  </a:solidFill>
                </a:rPr>
                <a:t>for</a:t>
              </a:r>
              <a:r>
                <a:rPr lang="zh-CN" altLang="en-US" sz="2400" dirty="0">
                  <a:solidFill>
                    <a:schemeClr val="tx2"/>
                  </a:solidFill>
                </a:rPr>
                <a:t> </a:t>
              </a:r>
              <a:r>
                <a:rPr lang="en-US" altLang="zh-CN" sz="2400" dirty="0">
                  <a:solidFill>
                    <a:schemeClr val="tx2"/>
                  </a:solidFill>
                </a:rPr>
                <a:t>reduced</a:t>
              </a:r>
              <a:r>
                <a:rPr lang="zh-CN" altLang="en-US" sz="2400" dirty="0">
                  <a:solidFill>
                    <a:schemeClr val="tx2"/>
                  </a:solidFill>
                </a:rPr>
                <a:t> </a:t>
              </a:r>
              <a:r>
                <a:rPr lang="en-US" altLang="zh-CN" sz="2400" dirty="0">
                  <a:solidFill>
                    <a:schemeClr val="tx2"/>
                  </a:solidFill>
                </a:rPr>
                <a:t>data</a:t>
              </a:r>
              <a:r>
                <a:rPr lang="zh-CN" altLang="en-US" sz="2400" dirty="0">
                  <a:solidFill>
                    <a:schemeClr val="tx2"/>
                  </a:solidFill>
                </a:rPr>
                <a:t> </a:t>
              </a:r>
              <a:r>
                <a:rPr lang="en-US" altLang="zh-CN" sz="2400" dirty="0">
                  <a:solidFill>
                    <a:schemeClr val="tx2"/>
                  </a:solidFill>
                </a:rPr>
                <a:t>collection</a:t>
              </a:r>
              <a:endParaRPr lang="en-US" sz="2400" dirty="0">
                <a:solidFill>
                  <a:schemeClr val="tx2"/>
                </a:solidFill>
              </a:endParaRPr>
            </a:p>
          </p:txBody>
        </p:sp>
      </p:grpSp>
      <p:sp>
        <p:nvSpPr>
          <p:cNvPr id="5" name="TextBox 4">
            <a:extLst>
              <a:ext uri="{FF2B5EF4-FFF2-40B4-BE49-F238E27FC236}">
                <a16:creationId xmlns:a16="http://schemas.microsoft.com/office/drawing/2014/main" id="{36656E98-1FB5-9F53-AD88-6198675CFC04}"/>
              </a:ext>
            </a:extLst>
          </p:cNvPr>
          <p:cNvSpPr txBox="1"/>
          <p:nvPr/>
        </p:nvSpPr>
        <p:spPr>
          <a:xfrm>
            <a:off x="548640" y="6056395"/>
            <a:ext cx="10523014" cy="461665"/>
          </a:xfrm>
          <a:prstGeom prst="rect">
            <a:avLst/>
          </a:prstGeom>
          <a:noFill/>
        </p:spPr>
        <p:txBody>
          <a:bodyPr wrap="square" rtlCol="0">
            <a:spAutoFit/>
          </a:bodyPr>
          <a:lstStyle/>
          <a:p>
            <a:r>
              <a:rPr lang="en-US" altLang="zh-CN" sz="2400" dirty="0">
                <a:solidFill>
                  <a:srgbClr val="2E7AF3"/>
                </a:solidFill>
              </a:rPr>
              <a:t>Cost</a:t>
            </a:r>
            <a:r>
              <a:rPr lang="zh-CN" altLang="en-US" sz="2400" dirty="0">
                <a:solidFill>
                  <a:srgbClr val="2E7AF3"/>
                </a:solidFill>
              </a:rPr>
              <a:t> </a:t>
            </a:r>
            <a:r>
              <a:rPr lang="en-US" altLang="zh-CN" sz="2400" dirty="0">
                <a:solidFill>
                  <a:srgbClr val="2E7AF3"/>
                </a:solidFill>
              </a:rPr>
              <a:t>Structure:</a:t>
            </a:r>
            <a:r>
              <a:rPr lang="zh-CN" altLang="en-US" sz="2400" dirty="0">
                <a:solidFill>
                  <a:srgbClr val="2E7AF3"/>
                </a:solidFill>
              </a:rPr>
              <a:t> </a:t>
            </a:r>
            <a:r>
              <a:rPr lang="en-US" altLang="zh-CN" sz="2400" dirty="0">
                <a:solidFill>
                  <a:srgbClr val="2E7AF3"/>
                </a:solidFill>
              </a:rPr>
              <a:t>Not</a:t>
            </a:r>
            <a:r>
              <a:rPr lang="zh-CN" altLang="en-US" sz="2400" dirty="0">
                <a:solidFill>
                  <a:srgbClr val="2E7AF3"/>
                </a:solidFill>
              </a:rPr>
              <a:t> </a:t>
            </a:r>
            <a:r>
              <a:rPr lang="en-US" altLang="zh-CN" sz="2400" dirty="0">
                <a:solidFill>
                  <a:srgbClr val="2E7AF3"/>
                </a:solidFill>
              </a:rPr>
              <a:t>All</a:t>
            </a:r>
            <a:r>
              <a:rPr lang="zh-CN" altLang="en-US" sz="2400" dirty="0">
                <a:solidFill>
                  <a:srgbClr val="2E7AF3"/>
                </a:solidFill>
              </a:rPr>
              <a:t> </a:t>
            </a:r>
            <a:r>
              <a:rPr lang="en-US" altLang="zh-CN" sz="2400" dirty="0">
                <a:solidFill>
                  <a:srgbClr val="2E7AF3"/>
                </a:solidFill>
              </a:rPr>
              <a:t>Configurations</a:t>
            </a:r>
            <a:r>
              <a:rPr lang="zh-CN" altLang="en-US" sz="2400" dirty="0">
                <a:solidFill>
                  <a:srgbClr val="2E7AF3"/>
                </a:solidFill>
              </a:rPr>
              <a:t> </a:t>
            </a:r>
            <a:r>
              <a:rPr lang="en-US" altLang="zh-CN" sz="2400" dirty="0">
                <a:solidFill>
                  <a:srgbClr val="2E7AF3"/>
                </a:solidFill>
              </a:rPr>
              <a:t>are</a:t>
            </a:r>
            <a:r>
              <a:rPr lang="zh-CN" altLang="en-US" sz="2400" dirty="0">
                <a:solidFill>
                  <a:srgbClr val="2E7AF3"/>
                </a:solidFill>
              </a:rPr>
              <a:t> </a:t>
            </a:r>
            <a:r>
              <a:rPr lang="en-US" altLang="zh-CN" sz="2400" dirty="0">
                <a:solidFill>
                  <a:srgbClr val="2E7AF3"/>
                </a:solidFill>
              </a:rPr>
              <a:t>Equally</a:t>
            </a:r>
            <a:r>
              <a:rPr lang="zh-CN" altLang="en-US" sz="2400" dirty="0">
                <a:solidFill>
                  <a:srgbClr val="2E7AF3"/>
                </a:solidFill>
              </a:rPr>
              <a:t> </a:t>
            </a:r>
            <a:r>
              <a:rPr lang="en-US" altLang="zh-CN" sz="2400" dirty="0">
                <a:solidFill>
                  <a:srgbClr val="2E7AF3"/>
                </a:solidFill>
              </a:rPr>
              <a:t>Useful</a:t>
            </a:r>
            <a:endParaRPr lang="en-US" sz="2400" dirty="0">
              <a:solidFill>
                <a:srgbClr val="2E7AF3"/>
              </a:solidFill>
            </a:endParaRPr>
          </a:p>
        </p:txBody>
      </p:sp>
    </p:spTree>
    <p:extLst>
      <p:ext uri="{BB962C8B-B14F-4D97-AF65-F5344CB8AC3E}">
        <p14:creationId xmlns:p14="http://schemas.microsoft.com/office/powerpoint/2010/main" val="290540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802213-2028-FE65-1DE3-F0CD9DDE6750}"/>
              </a:ext>
            </a:extLst>
          </p:cNvPr>
          <p:cNvSpPr>
            <a:spLocks noGrp="1"/>
          </p:cNvSpPr>
          <p:nvPr>
            <p:ph type="sldNum" sz="quarter" idx="12"/>
          </p:nvPr>
        </p:nvSpPr>
        <p:spPr>
          <a:xfrm>
            <a:off x="8013914" y="6380437"/>
            <a:ext cx="2743200" cy="365125"/>
          </a:xfrm>
        </p:spPr>
        <p:txBody>
          <a:bodyPr/>
          <a:lstStyle/>
          <a:p>
            <a:fld id="{E19705F5-30C7-4043-8814-377DC0E18AF3}" type="slidenum">
              <a:rPr lang="en-US" smtClean="0">
                <a:solidFill>
                  <a:schemeClr val="tx2"/>
                </a:solidFill>
              </a:rPr>
              <a:t>26</a:t>
            </a:fld>
            <a:endParaRPr lang="en-US">
              <a:solidFill>
                <a:schemeClr val="tx2"/>
              </a:solidFill>
            </a:endParaRPr>
          </a:p>
        </p:txBody>
      </p:sp>
      <p:sp>
        <p:nvSpPr>
          <p:cNvPr id="62" name="Title 1">
            <a:extLst>
              <a:ext uri="{FF2B5EF4-FFF2-40B4-BE49-F238E27FC236}">
                <a16:creationId xmlns:a16="http://schemas.microsoft.com/office/drawing/2014/main" id="{1C864F28-7559-C07C-016D-8285E0C9E959}"/>
              </a:ext>
            </a:extLst>
          </p:cNvPr>
          <p:cNvSpPr txBox="1">
            <a:spLocks/>
          </p:cNvSpPr>
          <p:nvPr/>
        </p:nvSpPr>
        <p:spPr>
          <a:xfrm>
            <a:off x="133803" y="137536"/>
            <a:ext cx="10216535"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4800" dirty="0">
                <a:solidFill>
                  <a:schemeClr val="tx2"/>
                </a:solidFill>
              </a:rPr>
              <a:t>My</a:t>
            </a:r>
            <a:r>
              <a:rPr lang="zh-CN" altLang="en-US" sz="4800" dirty="0">
                <a:solidFill>
                  <a:schemeClr val="tx2"/>
                </a:solidFill>
              </a:rPr>
              <a:t> </a:t>
            </a:r>
            <a:r>
              <a:rPr lang="en-US" altLang="zh-CN" sz="4800" dirty="0">
                <a:solidFill>
                  <a:schemeClr val="tx2"/>
                </a:solidFill>
              </a:rPr>
              <a:t>Research</a:t>
            </a:r>
            <a:endParaRPr lang="en-US" sz="4800" dirty="0">
              <a:solidFill>
                <a:schemeClr val="tx2"/>
              </a:solidFill>
            </a:endParaRPr>
          </a:p>
        </p:txBody>
      </p:sp>
      <p:grpSp>
        <p:nvGrpSpPr>
          <p:cNvPr id="9" name="Group 8">
            <a:extLst>
              <a:ext uri="{FF2B5EF4-FFF2-40B4-BE49-F238E27FC236}">
                <a16:creationId xmlns:a16="http://schemas.microsoft.com/office/drawing/2014/main" id="{93FE5EF8-8F2B-E5F2-5CE9-A3FE2787C0F3}"/>
              </a:ext>
            </a:extLst>
          </p:cNvPr>
          <p:cNvGrpSpPr/>
          <p:nvPr/>
        </p:nvGrpSpPr>
        <p:grpSpPr>
          <a:xfrm>
            <a:off x="238975" y="679029"/>
            <a:ext cx="11672677" cy="4581270"/>
            <a:chOff x="-3209" y="1143318"/>
            <a:chExt cx="11672677" cy="4581270"/>
          </a:xfrm>
        </p:grpSpPr>
        <p:sp>
          <p:nvSpPr>
            <p:cNvPr id="18" name="Notched Right Arrow 17">
              <a:extLst>
                <a:ext uri="{FF2B5EF4-FFF2-40B4-BE49-F238E27FC236}">
                  <a16:creationId xmlns:a16="http://schemas.microsoft.com/office/drawing/2014/main" id="{6029C936-1FA1-8DE4-406F-23C9D255FD62}"/>
                </a:ext>
              </a:extLst>
            </p:cNvPr>
            <p:cNvSpPr/>
            <p:nvPr/>
          </p:nvSpPr>
          <p:spPr>
            <a:xfrm>
              <a:off x="3554188" y="1425674"/>
              <a:ext cx="4166417"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19" name="Rectangle 18">
              <a:extLst>
                <a:ext uri="{FF2B5EF4-FFF2-40B4-BE49-F238E27FC236}">
                  <a16:creationId xmlns:a16="http://schemas.microsoft.com/office/drawing/2014/main" id="{FF014C9E-5F0D-D69F-FF73-C14ED642FAA0}"/>
                </a:ext>
              </a:extLst>
            </p:cNvPr>
            <p:cNvSpPr/>
            <p:nvPr/>
          </p:nvSpPr>
          <p:spPr>
            <a:xfrm rot="19669927">
              <a:off x="1759366" y="2218997"/>
              <a:ext cx="2115741"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5" name="Notched Right Arrow 4">
              <a:extLst>
                <a:ext uri="{FF2B5EF4-FFF2-40B4-BE49-F238E27FC236}">
                  <a16:creationId xmlns:a16="http://schemas.microsoft.com/office/drawing/2014/main" id="{EBDAB865-A08F-EFA4-522C-FE021A55DD40}"/>
                </a:ext>
              </a:extLst>
            </p:cNvPr>
            <p:cNvSpPr/>
            <p:nvPr/>
          </p:nvSpPr>
          <p:spPr>
            <a:xfrm>
              <a:off x="-3209" y="2492390"/>
              <a:ext cx="11672677" cy="1097280"/>
            </a:xfrm>
            <a:prstGeom prst="notched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22" name="Group 21">
              <a:extLst>
                <a:ext uri="{FF2B5EF4-FFF2-40B4-BE49-F238E27FC236}">
                  <a16:creationId xmlns:a16="http://schemas.microsoft.com/office/drawing/2014/main" id="{9D7D912A-1501-2650-73CE-B3DA9AFED55E}"/>
                </a:ext>
              </a:extLst>
            </p:cNvPr>
            <p:cNvGrpSpPr/>
            <p:nvPr/>
          </p:nvGrpSpPr>
          <p:grpSpPr>
            <a:xfrm>
              <a:off x="6927094" y="2202622"/>
              <a:ext cx="1587022" cy="1066199"/>
              <a:chOff x="4005408" y="1985317"/>
              <a:chExt cx="1587022" cy="1066199"/>
            </a:xfrm>
          </p:grpSpPr>
          <p:sp>
            <p:nvSpPr>
              <p:cNvPr id="6" name="Freeform 5">
                <a:extLst>
                  <a:ext uri="{FF2B5EF4-FFF2-40B4-BE49-F238E27FC236}">
                    <a16:creationId xmlns:a16="http://schemas.microsoft.com/office/drawing/2014/main" id="{9E5D0748-83A1-D166-9D00-F3600F0AEA93}"/>
                  </a:ext>
                </a:extLst>
              </p:cNvPr>
              <p:cNvSpPr/>
              <p:nvPr/>
            </p:nvSpPr>
            <p:spPr>
              <a:xfrm>
                <a:off x="4005408" y="1985317"/>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b="1" kern="1200" dirty="0">
                    <a:solidFill>
                      <a:schemeClr val="tx2"/>
                    </a:solidFill>
                  </a:rPr>
                  <a:t>NURD</a:t>
                </a:r>
              </a:p>
              <a:p>
                <a:pPr marL="0" lvl="0" indent="0" algn="ctr" defTabSz="889000">
                  <a:lnSpc>
                    <a:spcPct val="90000"/>
                  </a:lnSpc>
                  <a:spcBef>
                    <a:spcPct val="0"/>
                  </a:spcBef>
                  <a:spcAft>
                    <a:spcPct val="35000"/>
                  </a:spcAft>
                  <a:buNone/>
                </a:pPr>
                <a:r>
                  <a:rPr lang="en-US" sz="1600" b="1" dirty="0">
                    <a:solidFill>
                      <a:schemeClr val="tx2"/>
                    </a:solidFill>
                  </a:rPr>
                  <a:t>[MLSys’22]</a:t>
                </a:r>
                <a:endParaRPr lang="en-US" sz="1600" b="1" kern="1200" dirty="0">
                  <a:solidFill>
                    <a:schemeClr val="tx2"/>
                  </a:solidFill>
                </a:endParaRPr>
              </a:p>
            </p:txBody>
          </p:sp>
          <p:sp>
            <p:nvSpPr>
              <p:cNvPr id="7" name="Oval 6">
                <a:extLst>
                  <a:ext uri="{FF2B5EF4-FFF2-40B4-BE49-F238E27FC236}">
                    <a16:creationId xmlns:a16="http://schemas.microsoft.com/office/drawing/2014/main" id="{380AF3F7-B930-2319-46A6-1E896D13A7A5}"/>
                  </a:ext>
                </a:extLst>
              </p:cNvPr>
              <p:cNvSpPr/>
              <p:nvPr/>
            </p:nvSpPr>
            <p:spPr>
              <a:xfrm>
                <a:off x="4593423" y="2594316"/>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8" name="Freeform 7">
              <a:extLst>
                <a:ext uri="{FF2B5EF4-FFF2-40B4-BE49-F238E27FC236}">
                  <a16:creationId xmlns:a16="http://schemas.microsoft.com/office/drawing/2014/main" id="{F2CB8D89-A3CB-5130-D18D-FB1397DE4499}"/>
                </a:ext>
              </a:extLst>
            </p:cNvPr>
            <p:cNvSpPr/>
            <p:nvPr/>
          </p:nvSpPr>
          <p:spPr>
            <a:xfrm>
              <a:off x="4114800" y="2847137"/>
              <a:ext cx="2008640"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b="1" kern="1200" dirty="0">
                  <a:solidFill>
                    <a:schemeClr val="tx2"/>
                  </a:solidFill>
                </a:rPr>
                <a:t>Performance</a:t>
              </a:r>
            </a:p>
          </p:txBody>
        </p:sp>
        <p:sp>
          <p:nvSpPr>
            <p:cNvPr id="12" name="Freeform 11">
              <a:extLst>
                <a:ext uri="{FF2B5EF4-FFF2-40B4-BE49-F238E27FC236}">
                  <a16:creationId xmlns:a16="http://schemas.microsoft.com/office/drawing/2014/main" id="{D526AEEA-9D74-95A4-26BF-FC30A852735D}"/>
                </a:ext>
              </a:extLst>
            </p:cNvPr>
            <p:cNvSpPr/>
            <p:nvPr/>
          </p:nvSpPr>
          <p:spPr>
            <a:xfrm>
              <a:off x="6490662" y="3082180"/>
              <a:ext cx="1587022" cy="786384"/>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endParaRPr lang="en-US" sz="2800" kern="1200">
                <a:solidFill>
                  <a:schemeClr val="tx2"/>
                </a:solidFill>
              </a:endParaRPr>
            </a:p>
          </p:txBody>
        </p:sp>
        <p:sp>
          <p:nvSpPr>
            <p:cNvPr id="14" name="Freeform 13">
              <a:extLst>
                <a:ext uri="{FF2B5EF4-FFF2-40B4-BE49-F238E27FC236}">
                  <a16:creationId xmlns:a16="http://schemas.microsoft.com/office/drawing/2014/main" id="{D318242D-A455-0865-35A4-BF7022B5E0C4}"/>
                </a:ext>
              </a:extLst>
            </p:cNvPr>
            <p:cNvSpPr/>
            <p:nvPr/>
          </p:nvSpPr>
          <p:spPr>
            <a:xfrm>
              <a:off x="8157036" y="1902604"/>
              <a:ext cx="1587022" cy="786384"/>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136" tIns="199136" rIns="199136" bIns="199136" numCol="1" spcCol="1270" anchor="b" anchorCtr="0">
              <a:noAutofit/>
            </a:bodyPr>
            <a:lstStyle/>
            <a:p>
              <a:pPr marL="0" lvl="0" indent="0" algn="ctr" defTabSz="1244600">
                <a:lnSpc>
                  <a:spcPct val="90000"/>
                </a:lnSpc>
                <a:spcBef>
                  <a:spcPct val="0"/>
                </a:spcBef>
                <a:spcAft>
                  <a:spcPct val="35000"/>
                </a:spcAft>
                <a:buNone/>
              </a:pPr>
              <a:endParaRPr lang="en-US" sz="2800" kern="1200">
                <a:solidFill>
                  <a:schemeClr val="tx2"/>
                </a:solidFill>
              </a:endParaRPr>
            </a:p>
          </p:txBody>
        </p:sp>
        <p:grpSp>
          <p:nvGrpSpPr>
            <p:cNvPr id="23" name="Group 22">
              <a:extLst>
                <a:ext uri="{FF2B5EF4-FFF2-40B4-BE49-F238E27FC236}">
                  <a16:creationId xmlns:a16="http://schemas.microsoft.com/office/drawing/2014/main" id="{00AF6956-6B5A-85D3-650C-7F5BEB076F99}"/>
                </a:ext>
              </a:extLst>
            </p:cNvPr>
            <p:cNvGrpSpPr/>
            <p:nvPr/>
          </p:nvGrpSpPr>
          <p:grpSpPr>
            <a:xfrm>
              <a:off x="9694162" y="2194390"/>
              <a:ext cx="1587022" cy="1066199"/>
              <a:chOff x="4005408" y="1985317"/>
              <a:chExt cx="1587022" cy="1066199"/>
            </a:xfrm>
          </p:grpSpPr>
          <p:sp>
            <p:nvSpPr>
              <p:cNvPr id="24" name="Freeform 23">
                <a:extLst>
                  <a:ext uri="{FF2B5EF4-FFF2-40B4-BE49-F238E27FC236}">
                    <a16:creationId xmlns:a16="http://schemas.microsoft.com/office/drawing/2014/main" id="{FCB1BAF3-5CC3-91D2-3FD6-A96AD5AF1990}"/>
                  </a:ext>
                </a:extLst>
              </p:cNvPr>
              <p:cNvSpPr/>
              <p:nvPr/>
            </p:nvSpPr>
            <p:spPr>
              <a:xfrm>
                <a:off x="4005408" y="1985317"/>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CAFQA</a:t>
                </a:r>
              </a:p>
              <a:p>
                <a:pPr marL="0" lvl="0" indent="0" algn="ctr" defTabSz="889000">
                  <a:lnSpc>
                    <a:spcPct val="90000"/>
                  </a:lnSpc>
                  <a:spcBef>
                    <a:spcPct val="0"/>
                  </a:spcBef>
                  <a:spcAft>
                    <a:spcPct val="35000"/>
                  </a:spcAft>
                  <a:buNone/>
                </a:pPr>
                <a:r>
                  <a:rPr lang="en-US" sz="1600" dirty="0">
                    <a:solidFill>
                      <a:schemeClr val="tx2"/>
                    </a:solidFill>
                  </a:rPr>
                  <a:t>[ASPLOS’23]</a:t>
                </a:r>
                <a:endParaRPr lang="en-US" sz="1600" kern="1200" dirty="0">
                  <a:solidFill>
                    <a:schemeClr val="tx2"/>
                  </a:solidFill>
                </a:endParaRPr>
              </a:p>
            </p:txBody>
          </p:sp>
          <p:sp>
            <p:nvSpPr>
              <p:cNvPr id="25" name="Oval 24">
                <a:extLst>
                  <a:ext uri="{FF2B5EF4-FFF2-40B4-BE49-F238E27FC236}">
                    <a16:creationId xmlns:a16="http://schemas.microsoft.com/office/drawing/2014/main" id="{5C98FEFE-826E-4129-F773-0514C7BE770D}"/>
                  </a:ext>
                </a:extLst>
              </p:cNvPr>
              <p:cNvSpPr/>
              <p:nvPr/>
            </p:nvSpPr>
            <p:spPr>
              <a:xfrm>
                <a:off x="4593423" y="2594316"/>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nvGrpSpPr>
            <p:cNvPr id="26" name="Group 25">
              <a:extLst>
                <a:ext uri="{FF2B5EF4-FFF2-40B4-BE49-F238E27FC236}">
                  <a16:creationId xmlns:a16="http://schemas.microsoft.com/office/drawing/2014/main" id="{75C6D5E7-D753-D909-A84A-073CF49F1BF5}"/>
                </a:ext>
              </a:extLst>
            </p:cNvPr>
            <p:cNvGrpSpPr/>
            <p:nvPr/>
          </p:nvGrpSpPr>
          <p:grpSpPr>
            <a:xfrm>
              <a:off x="5043275" y="2217415"/>
              <a:ext cx="2299142" cy="1054373"/>
              <a:chOff x="3584348" y="1997143"/>
              <a:chExt cx="2299142" cy="1054373"/>
            </a:xfrm>
          </p:grpSpPr>
          <p:sp>
            <p:nvSpPr>
              <p:cNvPr id="27" name="Freeform 26">
                <a:extLst>
                  <a:ext uri="{FF2B5EF4-FFF2-40B4-BE49-F238E27FC236}">
                    <a16:creationId xmlns:a16="http://schemas.microsoft.com/office/drawing/2014/main" id="{AAD0EDD3-0374-60E7-6212-1CAD76D5D9F2}"/>
                  </a:ext>
                </a:extLst>
              </p:cNvPr>
              <p:cNvSpPr/>
              <p:nvPr/>
            </p:nvSpPr>
            <p:spPr>
              <a:xfrm>
                <a:off x="3584348" y="1997143"/>
                <a:ext cx="229914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Neural Surrogates</a:t>
                </a:r>
              </a:p>
              <a:p>
                <a:pPr marL="0" lvl="0" indent="0" algn="ctr" defTabSz="889000">
                  <a:lnSpc>
                    <a:spcPct val="90000"/>
                  </a:lnSpc>
                  <a:spcBef>
                    <a:spcPct val="0"/>
                  </a:spcBef>
                  <a:spcAft>
                    <a:spcPct val="35000"/>
                  </a:spcAft>
                  <a:buNone/>
                </a:pPr>
                <a:r>
                  <a:rPr lang="en-US" sz="1600" dirty="0">
                    <a:solidFill>
                      <a:schemeClr val="tx2"/>
                    </a:solidFill>
                  </a:rPr>
                  <a:t>[Onward’21]</a:t>
                </a:r>
                <a:endParaRPr lang="en-US" sz="1600" kern="1200" dirty="0">
                  <a:solidFill>
                    <a:schemeClr val="tx2"/>
                  </a:solidFill>
                </a:endParaRPr>
              </a:p>
            </p:txBody>
          </p:sp>
          <p:sp>
            <p:nvSpPr>
              <p:cNvPr id="28" name="Oval 27">
                <a:extLst>
                  <a:ext uri="{FF2B5EF4-FFF2-40B4-BE49-F238E27FC236}">
                    <a16:creationId xmlns:a16="http://schemas.microsoft.com/office/drawing/2014/main" id="{333E4267-1823-2C56-A7E7-5C0BF4DE52C1}"/>
                  </a:ext>
                </a:extLst>
              </p:cNvPr>
              <p:cNvSpPr/>
              <p:nvPr/>
            </p:nvSpPr>
            <p:spPr>
              <a:xfrm>
                <a:off x="4593423" y="2594316"/>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29" name="Freeform 28">
              <a:extLst>
                <a:ext uri="{FF2B5EF4-FFF2-40B4-BE49-F238E27FC236}">
                  <a16:creationId xmlns:a16="http://schemas.microsoft.com/office/drawing/2014/main" id="{DA378F55-7DC4-7979-F6CD-3FABC67EAA14}"/>
                </a:ext>
              </a:extLst>
            </p:cNvPr>
            <p:cNvSpPr/>
            <p:nvPr/>
          </p:nvSpPr>
          <p:spPr>
            <a:xfrm>
              <a:off x="4111963" y="1739962"/>
              <a:ext cx="1222248"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b="1" kern="1200" dirty="0">
                  <a:solidFill>
                    <a:schemeClr val="tx2"/>
                  </a:solidFill>
                </a:rPr>
                <a:t>Energy</a:t>
              </a:r>
            </a:p>
          </p:txBody>
        </p:sp>
        <p:grpSp>
          <p:nvGrpSpPr>
            <p:cNvPr id="30" name="Group 29">
              <a:extLst>
                <a:ext uri="{FF2B5EF4-FFF2-40B4-BE49-F238E27FC236}">
                  <a16:creationId xmlns:a16="http://schemas.microsoft.com/office/drawing/2014/main" id="{6E14AD3B-9F7A-719B-5D70-5B06076F06F5}"/>
                </a:ext>
              </a:extLst>
            </p:cNvPr>
            <p:cNvGrpSpPr/>
            <p:nvPr/>
          </p:nvGrpSpPr>
          <p:grpSpPr>
            <a:xfrm>
              <a:off x="4581745" y="1143318"/>
              <a:ext cx="2635920" cy="1060083"/>
              <a:chOff x="3683440" y="2026945"/>
              <a:chExt cx="2635920" cy="1060083"/>
            </a:xfrm>
          </p:grpSpPr>
          <p:sp>
            <p:nvSpPr>
              <p:cNvPr id="31" name="Freeform 30">
                <a:extLst>
                  <a:ext uri="{FF2B5EF4-FFF2-40B4-BE49-F238E27FC236}">
                    <a16:creationId xmlns:a16="http://schemas.microsoft.com/office/drawing/2014/main" id="{F202465D-B066-5DC5-9A4B-7746E0215B70}"/>
                  </a:ext>
                </a:extLst>
              </p:cNvPr>
              <p:cNvSpPr/>
              <p:nvPr/>
            </p:nvSpPr>
            <p:spPr>
              <a:xfrm>
                <a:off x="3683440" y="2026945"/>
                <a:ext cx="2635920"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b="1" kern="1200" dirty="0">
                    <a:solidFill>
                      <a:schemeClr val="tx2"/>
                    </a:solidFill>
                  </a:rPr>
                  <a:t>Multi-phase Sampling</a:t>
                </a:r>
              </a:p>
              <a:p>
                <a:pPr marL="0" lvl="0" indent="0" algn="ctr" defTabSz="889000">
                  <a:lnSpc>
                    <a:spcPct val="90000"/>
                  </a:lnSpc>
                  <a:spcBef>
                    <a:spcPct val="0"/>
                  </a:spcBef>
                  <a:spcAft>
                    <a:spcPct val="35000"/>
                  </a:spcAft>
                  <a:buNone/>
                </a:pPr>
                <a:r>
                  <a:rPr lang="en-US" sz="1600" b="1" dirty="0">
                    <a:solidFill>
                      <a:schemeClr val="tx2"/>
                    </a:solidFill>
                  </a:rPr>
                  <a:t>[ISCA’19]</a:t>
                </a:r>
                <a:endParaRPr lang="en-US" sz="1600" b="1" kern="1200" dirty="0">
                  <a:solidFill>
                    <a:schemeClr val="tx2"/>
                  </a:solidFill>
                </a:endParaRPr>
              </a:p>
            </p:txBody>
          </p:sp>
          <p:sp>
            <p:nvSpPr>
              <p:cNvPr id="32" name="Oval 31">
                <a:extLst>
                  <a:ext uri="{FF2B5EF4-FFF2-40B4-BE49-F238E27FC236}">
                    <a16:creationId xmlns:a16="http://schemas.microsoft.com/office/drawing/2014/main" id="{5C9F761D-7D15-E401-23C7-2799D1349AC1}"/>
                  </a:ext>
                </a:extLst>
              </p:cNvPr>
              <p:cNvSpPr/>
              <p:nvPr/>
            </p:nvSpPr>
            <p:spPr>
              <a:xfrm>
                <a:off x="4835142" y="2629828"/>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grpSp>
        <p:grpSp>
          <p:nvGrpSpPr>
            <p:cNvPr id="41" name="Group 40">
              <a:extLst>
                <a:ext uri="{FF2B5EF4-FFF2-40B4-BE49-F238E27FC236}">
                  <a16:creationId xmlns:a16="http://schemas.microsoft.com/office/drawing/2014/main" id="{6FFAF56F-DFAB-8E99-B8D8-E3EED3A7AAEF}"/>
                </a:ext>
              </a:extLst>
            </p:cNvPr>
            <p:cNvGrpSpPr/>
            <p:nvPr/>
          </p:nvGrpSpPr>
          <p:grpSpPr>
            <a:xfrm>
              <a:off x="1775709" y="3213189"/>
              <a:ext cx="6883163" cy="1384375"/>
              <a:chOff x="1727437" y="3133699"/>
              <a:chExt cx="6883163" cy="1384375"/>
            </a:xfrm>
          </p:grpSpPr>
          <p:sp>
            <p:nvSpPr>
              <p:cNvPr id="34" name="Notched Right Arrow 17">
                <a:extLst>
                  <a:ext uri="{FF2B5EF4-FFF2-40B4-BE49-F238E27FC236}">
                    <a16:creationId xmlns:a16="http://schemas.microsoft.com/office/drawing/2014/main" id="{A297C175-B586-0F6F-CD41-C471255DFF71}"/>
                  </a:ext>
                </a:extLst>
              </p:cNvPr>
              <p:cNvSpPr/>
              <p:nvPr/>
            </p:nvSpPr>
            <p:spPr>
              <a:xfrm>
                <a:off x="3956182" y="3420794"/>
                <a:ext cx="4654418"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35" name="Rectangle 34">
                <a:extLst>
                  <a:ext uri="{FF2B5EF4-FFF2-40B4-BE49-F238E27FC236}">
                    <a16:creationId xmlns:a16="http://schemas.microsoft.com/office/drawing/2014/main" id="{C9DBD670-61D0-BB35-0F34-42CAD74085B5}"/>
                  </a:ext>
                </a:extLst>
              </p:cNvPr>
              <p:cNvSpPr/>
              <p:nvPr/>
            </p:nvSpPr>
            <p:spPr>
              <a:xfrm rot="1695908">
                <a:off x="1727437" y="3133699"/>
                <a:ext cx="2506606"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grpSp>
        <p:sp>
          <p:nvSpPr>
            <p:cNvPr id="36" name="Freeform 35">
              <a:extLst>
                <a:ext uri="{FF2B5EF4-FFF2-40B4-BE49-F238E27FC236}">
                  <a16:creationId xmlns:a16="http://schemas.microsoft.com/office/drawing/2014/main" id="{46DC8362-C6A1-F316-2838-1EAF29548406}"/>
                </a:ext>
              </a:extLst>
            </p:cNvPr>
            <p:cNvSpPr/>
            <p:nvPr/>
          </p:nvSpPr>
          <p:spPr>
            <a:xfrm>
              <a:off x="4118872" y="3841600"/>
              <a:ext cx="2238232"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kern="1200" dirty="0">
                  <a:solidFill>
                    <a:schemeClr val="tx2"/>
                  </a:solidFill>
                </a:rPr>
                <a:t>Interpretability</a:t>
              </a:r>
            </a:p>
          </p:txBody>
        </p:sp>
        <p:grpSp>
          <p:nvGrpSpPr>
            <p:cNvPr id="37" name="Group 36">
              <a:extLst>
                <a:ext uri="{FF2B5EF4-FFF2-40B4-BE49-F238E27FC236}">
                  <a16:creationId xmlns:a16="http://schemas.microsoft.com/office/drawing/2014/main" id="{225082AD-ED49-8193-F204-33D0836A8214}"/>
                </a:ext>
              </a:extLst>
            </p:cNvPr>
            <p:cNvGrpSpPr/>
            <p:nvPr/>
          </p:nvGrpSpPr>
          <p:grpSpPr>
            <a:xfrm>
              <a:off x="6001894" y="3260589"/>
              <a:ext cx="1778458" cy="1014984"/>
              <a:chOff x="4119550" y="1870238"/>
              <a:chExt cx="1778458" cy="1014984"/>
            </a:xfrm>
          </p:grpSpPr>
          <p:sp>
            <p:nvSpPr>
              <p:cNvPr id="38" name="Freeform 37">
                <a:extLst>
                  <a:ext uri="{FF2B5EF4-FFF2-40B4-BE49-F238E27FC236}">
                    <a16:creationId xmlns:a16="http://schemas.microsoft.com/office/drawing/2014/main" id="{36C78655-CEB2-408D-F5DC-F713C424DFCE}"/>
                  </a:ext>
                </a:extLst>
              </p:cNvPr>
              <p:cNvSpPr/>
              <p:nvPr/>
            </p:nvSpPr>
            <p:spPr>
              <a:xfrm>
                <a:off x="4119550" y="187023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GIL+</a:t>
                </a:r>
              </a:p>
              <a:p>
                <a:pPr marL="0" lvl="0" indent="0" algn="ctr" defTabSz="889000">
                  <a:lnSpc>
                    <a:spcPct val="90000"/>
                  </a:lnSpc>
                  <a:spcBef>
                    <a:spcPct val="0"/>
                  </a:spcBef>
                  <a:spcAft>
                    <a:spcPct val="35000"/>
                  </a:spcAft>
                  <a:buNone/>
                </a:pPr>
                <a:r>
                  <a:rPr lang="en-US" sz="1600" dirty="0">
                    <a:solidFill>
                      <a:schemeClr val="tx2"/>
                    </a:solidFill>
                  </a:rPr>
                  <a:t>[ESEC/FSE’21]</a:t>
                </a:r>
                <a:endParaRPr lang="en-US" sz="1600" kern="1200" dirty="0">
                  <a:solidFill>
                    <a:schemeClr val="tx2"/>
                  </a:solidFill>
                </a:endParaRPr>
              </a:p>
            </p:txBody>
          </p:sp>
          <p:sp>
            <p:nvSpPr>
              <p:cNvPr id="39" name="Oval 38">
                <a:extLst>
                  <a:ext uri="{FF2B5EF4-FFF2-40B4-BE49-F238E27FC236}">
                    <a16:creationId xmlns:a16="http://schemas.microsoft.com/office/drawing/2014/main" id="{E1CAAADD-478F-DA8A-1DD0-24C307D7A680}"/>
                  </a:ext>
                </a:extLst>
              </p:cNvPr>
              <p:cNvSpPr/>
              <p:nvPr/>
            </p:nvSpPr>
            <p:spPr>
              <a:xfrm>
                <a:off x="4779079" y="2428022"/>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44" name="Notched Right Arrow 17">
              <a:extLst>
                <a:ext uri="{FF2B5EF4-FFF2-40B4-BE49-F238E27FC236}">
                  <a16:creationId xmlns:a16="http://schemas.microsoft.com/office/drawing/2014/main" id="{6607E00A-BA4A-A307-53F4-B1119056480C}"/>
                </a:ext>
              </a:extLst>
            </p:cNvPr>
            <p:cNvSpPr/>
            <p:nvPr/>
          </p:nvSpPr>
          <p:spPr>
            <a:xfrm>
              <a:off x="3780759" y="4627308"/>
              <a:ext cx="5508728"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45" name="Rectangle 44">
              <a:extLst>
                <a:ext uri="{FF2B5EF4-FFF2-40B4-BE49-F238E27FC236}">
                  <a16:creationId xmlns:a16="http://schemas.microsoft.com/office/drawing/2014/main" id="{DD5DD5E9-D377-9B06-45CA-18D25677D625}"/>
                </a:ext>
              </a:extLst>
            </p:cNvPr>
            <p:cNvSpPr/>
            <p:nvPr/>
          </p:nvSpPr>
          <p:spPr>
            <a:xfrm rot="2951490">
              <a:off x="1558877" y="3886458"/>
              <a:ext cx="2944463"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46" name="Freeform 45">
              <a:extLst>
                <a:ext uri="{FF2B5EF4-FFF2-40B4-BE49-F238E27FC236}">
                  <a16:creationId xmlns:a16="http://schemas.microsoft.com/office/drawing/2014/main" id="{E0219059-750B-4C93-0744-D75F1B79A789}"/>
                </a:ext>
              </a:extLst>
            </p:cNvPr>
            <p:cNvSpPr/>
            <p:nvPr/>
          </p:nvSpPr>
          <p:spPr>
            <a:xfrm>
              <a:off x="4082378" y="4974567"/>
              <a:ext cx="1542473"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b="1" dirty="0">
                  <a:solidFill>
                    <a:schemeClr val="tx2"/>
                  </a:solidFill>
                </a:rPr>
                <a:t>Reliability</a:t>
              </a:r>
              <a:endParaRPr lang="en-US" sz="2000" b="1" kern="1200" dirty="0">
                <a:solidFill>
                  <a:schemeClr val="tx2"/>
                </a:solidFill>
              </a:endParaRPr>
            </a:p>
          </p:txBody>
        </p:sp>
        <p:grpSp>
          <p:nvGrpSpPr>
            <p:cNvPr id="47" name="Group 46">
              <a:extLst>
                <a:ext uri="{FF2B5EF4-FFF2-40B4-BE49-F238E27FC236}">
                  <a16:creationId xmlns:a16="http://schemas.microsoft.com/office/drawing/2014/main" id="{3150789E-32C9-E29D-BAC7-1BE666CF4838}"/>
                </a:ext>
              </a:extLst>
            </p:cNvPr>
            <p:cNvGrpSpPr/>
            <p:nvPr/>
          </p:nvGrpSpPr>
          <p:grpSpPr>
            <a:xfrm>
              <a:off x="5148636" y="4359962"/>
              <a:ext cx="1778458" cy="1048148"/>
              <a:chOff x="4016170" y="2013628"/>
              <a:chExt cx="1778458" cy="1048148"/>
            </a:xfrm>
          </p:grpSpPr>
          <p:sp>
            <p:nvSpPr>
              <p:cNvPr id="48" name="Freeform 47">
                <a:extLst>
                  <a:ext uri="{FF2B5EF4-FFF2-40B4-BE49-F238E27FC236}">
                    <a16:creationId xmlns:a16="http://schemas.microsoft.com/office/drawing/2014/main" id="{64BC22E5-32A8-1EE0-AA4D-1EDC5138F34C}"/>
                  </a:ext>
                </a:extLst>
              </p:cNvPr>
              <p:cNvSpPr/>
              <p:nvPr/>
            </p:nvSpPr>
            <p:spPr>
              <a:xfrm>
                <a:off x="4016170" y="201362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Saxon</a:t>
                </a:r>
              </a:p>
              <a:p>
                <a:pPr marL="0" lvl="0" indent="0" algn="ctr" defTabSz="889000">
                  <a:lnSpc>
                    <a:spcPct val="90000"/>
                  </a:lnSpc>
                  <a:spcBef>
                    <a:spcPct val="0"/>
                  </a:spcBef>
                  <a:spcAft>
                    <a:spcPct val="35000"/>
                  </a:spcAft>
                  <a:buNone/>
                </a:pPr>
                <a:r>
                  <a:rPr lang="en-US" sz="1600" dirty="0">
                    <a:solidFill>
                      <a:schemeClr val="tx2"/>
                    </a:solidFill>
                  </a:rPr>
                  <a:t>[Arxiv’22]</a:t>
                </a:r>
                <a:endParaRPr lang="en-US" sz="1600" kern="1200" dirty="0">
                  <a:solidFill>
                    <a:schemeClr val="tx2"/>
                  </a:solidFill>
                </a:endParaRPr>
              </a:p>
            </p:txBody>
          </p:sp>
          <p:sp>
            <p:nvSpPr>
              <p:cNvPr id="49" name="Oval 48">
                <a:extLst>
                  <a:ext uri="{FF2B5EF4-FFF2-40B4-BE49-F238E27FC236}">
                    <a16:creationId xmlns:a16="http://schemas.microsoft.com/office/drawing/2014/main" id="{6E2B08A6-CC8B-4D3E-81EF-81D6172DDAC5}"/>
                  </a:ext>
                </a:extLst>
              </p:cNvPr>
              <p:cNvSpPr/>
              <p:nvPr/>
            </p:nvSpPr>
            <p:spPr>
              <a:xfrm>
                <a:off x="4721925" y="260457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nvGrpSpPr>
            <p:cNvPr id="50" name="Group 49">
              <a:extLst>
                <a:ext uri="{FF2B5EF4-FFF2-40B4-BE49-F238E27FC236}">
                  <a16:creationId xmlns:a16="http://schemas.microsoft.com/office/drawing/2014/main" id="{979191C2-8AFA-82C4-8A73-2E0908700F10}"/>
                </a:ext>
              </a:extLst>
            </p:cNvPr>
            <p:cNvGrpSpPr/>
            <p:nvPr/>
          </p:nvGrpSpPr>
          <p:grpSpPr>
            <a:xfrm>
              <a:off x="6394944" y="4365690"/>
              <a:ext cx="1778458" cy="1040568"/>
              <a:chOff x="4007593" y="2021208"/>
              <a:chExt cx="1778458" cy="1040568"/>
            </a:xfrm>
          </p:grpSpPr>
          <p:sp>
            <p:nvSpPr>
              <p:cNvPr id="51" name="Freeform 50">
                <a:extLst>
                  <a:ext uri="{FF2B5EF4-FFF2-40B4-BE49-F238E27FC236}">
                    <a16:creationId xmlns:a16="http://schemas.microsoft.com/office/drawing/2014/main" id="{F5DD2F1C-0914-3341-FE6F-252BA0B1E2F1}"/>
                  </a:ext>
                </a:extLst>
              </p:cNvPr>
              <p:cNvSpPr/>
              <p:nvPr/>
            </p:nvSpPr>
            <p:spPr>
              <a:xfrm>
                <a:off x="4007593" y="202120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b="1" kern="1200" dirty="0">
                    <a:solidFill>
                      <a:schemeClr val="tx2"/>
                    </a:solidFill>
                  </a:rPr>
                  <a:t>Acela</a:t>
                </a:r>
              </a:p>
              <a:p>
                <a:pPr marL="0" lvl="0" indent="0" algn="ctr" defTabSz="889000">
                  <a:lnSpc>
                    <a:spcPct val="90000"/>
                  </a:lnSpc>
                  <a:spcBef>
                    <a:spcPct val="0"/>
                  </a:spcBef>
                  <a:spcAft>
                    <a:spcPct val="35000"/>
                  </a:spcAft>
                  <a:buNone/>
                </a:pPr>
                <a:r>
                  <a:rPr lang="en-US" sz="1600" b="1" dirty="0">
                    <a:solidFill>
                      <a:schemeClr val="tx2"/>
                    </a:solidFill>
                  </a:rPr>
                  <a:t>[Arxiv’22]</a:t>
                </a:r>
                <a:endParaRPr lang="en-US" sz="1600" b="1" kern="1200" dirty="0">
                  <a:solidFill>
                    <a:schemeClr val="tx2"/>
                  </a:solidFill>
                </a:endParaRPr>
              </a:p>
            </p:txBody>
          </p:sp>
          <p:sp>
            <p:nvSpPr>
              <p:cNvPr id="52" name="Oval 51">
                <a:extLst>
                  <a:ext uri="{FF2B5EF4-FFF2-40B4-BE49-F238E27FC236}">
                    <a16:creationId xmlns:a16="http://schemas.microsoft.com/office/drawing/2014/main" id="{38C06893-E631-F8CA-B774-437A0EB01B93}"/>
                  </a:ext>
                </a:extLst>
              </p:cNvPr>
              <p:cNvSpPr/>
              <p:nvPr/>
            </p:nvSpPr>
            <p:spPr>
              <a:xfrm>
                <a:off x="4721925" y="2604576"/>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dirty="0"/>
              </a:p>
            </p:txBody>
          </p:sp>
        </p:grpSp>
        <p:sp>
          <p:nvSpPr>
            <p:cNvPr id="54" name="Freeform 53">
              <a:extLst>
                <a:ext uri="{FF2B5EF4-FFF2-40B4-BE49-F238E27FC236}">
                  <a16:creationId xmlns:a16="http://schemas.microsoft.com/office/drawing/2014/main" id="{BCDC5B17-D0F4-6909-2144-4B9071D45808}"/>
                </a:ext>
              </a:extLst>
            </p:cNvPr>
            <p:cNvSpPr/>
            <p:nvPr/>
          </p:nvSpPr>
          <p:spPr>
            <a:xfrm>
              <a:off x="272599" y="2847137"/>
              <a:ext cx="2810228"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kern="1200" dirty="0">
                  <a:solidFill>
                    <a:schemeClr val="tx2"/>
                  </a:solidFill>
                </a:rPr>
                <a:t>Meet System Goals</a:t>
              </a:r>
            </a:p>
          </p:txBody>
        </p:sp>
        <p:grpSp>
          <p:nvGrpSpPr>
            <p:cNvPr id="63" name="Group 62">
              <a:extLst>
                <a:ext uri="{FF2B5EF4-FFF2-40B4-BE49-F238E27FC236}">
                  <a16:creationId xmlns:a16="http://schemas.microsoft.com/office/drawing/2014/main" id="{4DC12435-0698-64D9-C242-800587B086FA}"/>
                </a:ext>
              </a:extLst>
            </p:cNvPr>
            <p:cNvGrpSpPr/>
            <p:nvPr/>
          </p:nvGrpSpPr>
          <p:grpSpPr>
            <a:xfrm>
              <a:off x="8315945" y="2203487"/>
              <a:ext cx="1587022" cy="1075077"/>
              <a:chOff x="4005408" y="1976439"/>
              <a:chExt cx="1587022" cy="1075077"/>
            </a:xfrm>
          </p:grpSpPr>
          <p:sp>
            <p:nvSpPr>
              <p:cNvPr id="64" name="Freeform 63">
                <a:extLst>
                  <a:ext uri="{FF2B5EF4-FFF2-40B4-BE49-F238E27FC236}">
                    <a16:creationId xmlns:a16="http://schemas.microsoft.com/office/drawing/2014/main" id="{B0F073E9-BA51-99DB-26E7-6115EFEE11F0}"/>
                  </a:ext>
                </a:extLst>
              </p:cNvPr>
              <p:cNvSpPr/>
              <p:nvPr/>
            </p:nvSpPr>
            <p:spPr>
              <a:xfrm>
                <a:off x="4005408" y="1976439"/>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Cello</a:t>
                </a:r>
              </a:p>
              <a:p>
                <a:pPr marL="0" lvl="0" indent="0" algn="ctr" defTabSz="889000">
                  <a:lnSpc>
                    <a:spcPct val="90000"/>
                  </a:lnSpc>
                  <a:spcBef>
                    <a:spcPct val="0"/>
                  </a:spcBef>
                  <a:spcAft>
                    <a:spcPct val="35000"/>
                  </a:spcAft>
                  <a:buNone/>
                </a:pPr>
                <a:r>
                  <a:rPr lang="en-US" sz="1600" dirty="0">
                    <a:solidFill>
                      <a:schemeClr val="tx2"/>
                    </a:solidFill>
                  </a:rPr>
                  <a:t>[Arxiv’22]</a:t>
                </a:r>
                <a:endParaRPr lang="en-US" sz="1600" kern="1200" dirty="0">
                  <a:solidFill>
                    <a:schemeClr val="tx2"/>
                  </a:solidFill>
                </a:endParaRPr>
              </a:p>
            </p:txBody>
          </p:sp>
          <p:sp>
            <p:nvSpPr>
              <p:cNvPr id="65" name="Oval 64">
                <a:extLst>
                  <a:ext uri="{FF2B5EF4-FFF2-40B4-BE49-F238E27FC236}">
                    <a16:creationId xmlns:a16="http://schemas.microsoft.com/office/drawing/2014/main" id="{42FD7288-8AFC-53D8-84D9-B63CAAD46A6B}"/>
                  </a:ext>
                </a:extLst>
              </p:cNvPr>
              <p:cNvSpPr/>
              <p:nvPr/>
            </p:nvSpPr>
            <p:spPr>
              <a:xfrm>
                <a:off x="4593423" y="259431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sp>
        <p:nvSpPr>
          <p:cNvPr id="10" name="Freeform 9">
            <a:extLst>
              <a:ext uri="{FF2B5EF4-FFF2-40B4-BE49-F238E27FC236}">
                <a16:creationId xmlns:a16="http://schemas.microsoft.com/office/drawing/2014/main" id="{052741B5-CC35-9012-4DA1-B922FFE91A54}"/>
              </a:ext>
            </a:extLst>
          </p:cNvPr>
          <p:cNvSpPr/>
          <p:nvPr/>
        </p:nvSpPr>
        <p:spPr>
          <a:xfrm>
            <a:off x="62477" y="1310087"/>
            <a:ext cx="3657633" cy="429768"/>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altLang="zh-CN" sz="2400" u="sng" kern="1200" dirty="0">
                <a:solidFill>
                  <a:schemeClr val="tx2"/>
                </a:solidFill>
              </a:rPr>
              <a:t>ML</a:t>
            </a:r>
            <a:r>
              <a:rPr lang="zh-CN" altLang="en-US" sz="2400" u="sng" kern="1200" dirty="0">
                <a:solidFill>
                  <a:schemeClr val="tx2"/>
                </a:solidFill>
              </a:rPr>
              <a:t> </a:t>
            </a:r>
            <a:r>
              <a:rPr lang="en-US" altLang="zh-CN" sz="2400" u="sng" kern="1200" dirty="0">
                <a:solidFill>
                  <a:schemeClr val="tx2"/>
                </a:solidFill>
              </a:rPr>
              <a:t>for</a:t>
            </a:r>
            <a:r>
              <a:rPr lang="zh-CN" altLang="en-US" sz="2400" u="sng" kern="1200" dirty="0">
                <a:solidFill>
                  <a:schemeClr val="tx2"/>
                </a:solidFill>
              </a:rPr>
              <a:t> </a:t>
            </a:r>
            <a:r>
              <a:rPr lang="en-US" altLang="zh-CN" sz="2400" u="sng" kern="1200" dirty="0">
                <a:solidFill>
                  <a:schemeClr val="tx2"/>
                </a:solidFill>
              </a:rPr>
              <a:t>Systems</a:t>
            </a:r>
            <a:r>
              <a:rPr lang="zh-CN" altLang="en-US" sz="2400" u="sng" kern="1200" dirty="0">
                <a:solidFill>
                  <a:schemeClr val="tx2"/>
                </a:solidFill>
              </a:rPr>
              <a:t> </a:t>
            </a:r>
            <a:r>
              <a:rPr lang="en-US" altLang="zh-CN" sz="2400" u="sng" kern="1200" dirty="0">
                <a:solidFill>
                  <a:schemeClr val="tx2"/>
                </a:solidFill>
              </a:rPr>
              <a:t>Thrust</a:t>
            </a:r>
            <a:endParaRPr lang="en-US" sz="2400" u="sng" kern="1200" dirty="0">
              <a:solidFill>
                <a:schemeClr val="tx2"/>
              </a:solidFill>
            </a:endParaRPr>
          </a:p>
        </p:txBody>
      </p:sp>
      <p:sp>
        <p:nvSpPr>
          <p:cNvPr id="11" name="Freeform 10">
            <a:extLst>
              <a:ext uri="{FF2B5EF4-FFF2-40B4-BE49-F238E27FC236}">
                <a16:creationId xmlns:a16="http://schemas.microsoft.com/office/drawing/2014/main" id="{90FBB357-95F9-211E-F72D-8B2796AB5833}"/>
              </a:ext>
            </a:extLst>
          </p:cNvPr>
          <p:cNvSpPr/>
          <p:nvPr/>
        </p:nvSpPr>
        <p:spPr>
          <a:xfrm>
            <a:off x="138220" y="4906585"/>
            <a:ext cx="3903963"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altLang="zh-CN" sz="2400" u="sng" kern="1200" dirty="0">
                <a:solidFill>
                  <a:schemeClr val="tx2"/>
                </a:solidFill>
              </a:rPr>
              <a:t>Fundamental</a:t>
            </a:r>
            <a:r>
              <a:rPr lang="zh-CN" altLang="en-US" sz="2400" u="sng" kern="1200" dirty="0">
                <a:solidFill>
                  <a:schemeClr val="tx2"/>
                </a:solidFill>
              </a:rPr>
              <a:t> </a:t>
            </a:r>
            <a:r>
              <a:rPr lang="en-US" altLang="zh-CN" sz="2400" u="sng" kern="1200" dirty="0">
                <a:solidFill>
                  <a:schemeClr val="tx2"/>
                </a:solidFill>
              </a:rPr>
              <a:t>ML</a:t>
            </a:r>
            <a:r>
              <a:rPr lang="zh-CN" altLang="en-US" sz="2400" u="sng" kern="1200" dirty="0">
                <a:solidFill>
                  <a:schemeClr val="tx2"/>
                </a:solidFill>
              </a:rPr>
              <a:t> </a:t>
            </a:r>
            <a:r>
              <a:rPr lang="en-US" altLang="zh-CN" sz="2400" u="sng" kern="1200" dirty="0">
                <a:solidFill>
                  <a:schemeClr val="tx2"/>
                </a:solidFill>
              </a:rPr>
              <a:t>Thrust</a:t>
            </a:r>
            <a:endParaRPr lang="en-US" sz="2400" u="sng" kern="1200" dirty="0">
              <a:solidFill>
                <a:schemeClr val="tx2"/>
              </a:solidFill>
            </a:endParaRPr>
          </a:p>
        </p:txBody>
      </p:sp>
      <p:grpSp>
        <p:nvGrpSpPr>
          <p:cNvPr id="81" name="Group 80">
            <a:extLst>
              <a:ext uri="{FF2B5EF4-FFF2-40B4-BE49-F238E27FC236}">
                <a16:creationId xmlns:a16="http://schemas.microsoft.com/office/drawing/2014/main" id="{CC93C2ED-5414-E95A-ECAB-CEF8433B577B}"/>
              </a:ext>
            </a:extLst>
          </p:cNvPr>
          <p:cNvGrpSpPr/>
          <p:nvPr/>
        </p:nvGrpSpPr>
        <p:grpSpPr>
          <a:xfrm>
            <a:off x="345194" y="5310492"/>
            <a:ext cx="11672677" cy="1390139"/>
            <a:chOff x="345195" y="5213920"/>
            <a:chExt cx="11672677" cy="1390139"/>
          </a:xfrm>
        </p:grpSpPr>
        <p:sp>
          <p:nvSpPr>
            <p:cNvPr id="3" name="Notched Right Arrow 2">
              <a:extLst>
                <a:ext uri="{FF2B5EF4-FFF2-40B4-BE49-F238E27FC236}">
                  <a16:creationId xmlns:a16="http://schemas.microsoft.com/office/drawing/2014/main" id="{0508DDCB-E2B8-973C-C2BD-CEB810D4AB8E}"/>
                </a:ext>
              </a:extLst>
            </p:cNvPr>
            <p:cNvSpPr/>
            <p:nvPr/>
          </p:nvSpPr>
          <p:spPr>
            <a:xfrm>
              <a:off x="345195" y="5506779"/>
              <a:ext cx="11672677" cy="1097280"/>
            </a:xfrm>
            <a:prstGeom prst="notched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43" name="Group 42">
              <a:extLst>
                <a:ext uri="{FF2B5EF4-FFF2-40B4-BE49-F238E27FC236}">
                  <a16:creationId xmlns:a16="http://schemas.microsoft.com/office/drawing/2014/main" id="{01F8D54E-B1A8-22A8-E4AE-B2A3A4F40D57}"/>
                </a:ext>
              </a:extLst>
            </p:cNvPr>
            <p:cNvGrpSpPr/>
            <p:nvPr/>
          </p:nvGrpSpPr>
          <p:grpSpPr>
            <a:xfrm>
              <a:off x="745733" y="5235320"/>
              <a:ext cx="1778458" cy="1062028"/>
              <a:chOff x="-12631" y="5221991"/>
              <a:chExt cx="1778458" cy="1062028"/>
            </a:xfrm>
          </p:grpSpPr>
          <p:sp>
            <p:nvSpPr>
              <p:cNvPr id="13" name="Oval 12">
                <a:extLst>
                  <a:ext uri="{FF2B5EF4-FFF2-40B4-BE49-F238E27FC236}">
                    <a16:creationId xmlns:a16="http://schemas.microsoft.com/office/drawing/2014/main" id="{834CCE00-19AB-BAC9-42E3-226AA9017C57}"/>
                  </a:ext>
                </a:extLst>
              </p:cNvPr>
              <p:cNvSpPr/>
              <p:nvPr/>
            </p:nvSpPr>
            <p:spPr>
              <a:xfrm>
                <a:off x="647369" y="5826819"/>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0" name="Freeform 39">
                <a:extLst>
                  <a:ext uri="{FF2B5EF4-FFF2-40B4-BE49-F238E27FC236}">
                    <a16:creationId xmlns:a16="http://schemas.microsoft.com/office/drawing/2014/main" id="{F5DBFA16-E60E-DB87-C54C-A3B4B1E78BFF}"/>
                  </a:ext>
                </a:extLst>
              </p:cNvPr>
              <p:cNvSpPr/>
              <p:nvPr/>
            </p:nvSpPr>
            <p:spPr>
              <a:xfrm>
                <a:off x="-12631" y="5221991"/>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SDCA</a:t>
                </a:r>
              </a:p>
              <a:p>
                <a:pPr marL="0" lvl="0" indent="0" algn="ctr" defTabSz="889000">
                  <a:lnSpc>
                    <a:spcPct val="90000"/>
                  </a:lnSpc>
                  <a:spcBef>
                    <a:spcPct val="0"/>
                  </a:spcBef>
                  <a:spcAft>
                    <a:spcPct val="35000"/>
                  </a:spcAft>
                  <a:buNone/>
                </a:pPr>
                <a:r>
                  <a:rPr lang="en-US" sz="1600" dirty="0">
                    <a:solidFill>
                      <a:schemeClr val="tx2"/>
                    </a:solidFill>
                  </a:rPr>
                  <a:t>[</a:t>
                </a:r>
                <a:r>
                  <a:rPr lang="en-US" altLang="zh-CN" sz="1600" dirty="0">
                    <a:solidFill>
                      <a:schemeClr val="tx2"/>
                    </a:solidFill>
                  </a:rPr>
                  <a:t>AAAI</a:t>
                </a:r>
                <a:r>
                  <a:rPr lang="en-US" sz="1600" dirty="0">
                    <a:solidFill>
                      <a:schemeClr val="tx2"/>
                    </a:solidFill>
                  </a:rPr>
                  <a:t>’14]</a:t>
                </a:r>
                <a:endParaRPr lang="en-US" sz="1600" kern="1200" dirty="0">
                  <a:solidFill>
                    <a:schemeClr val="tx2"/>
                  </a:solidFill>
                </a:endParaRPr>
              </a:p>
            </p:txBody>
          </p:sp>
        </p:grpSp>
        <p:grpSp>
          <p:nvGrpSpPr>
            <p:cNvPr id="59" name="Group 58">
              <a:extLst>
                <a:ext uri="{FF2B5EF4-FFF2-40B4-BE49-F238E27FC236}">
                  <a16:creationId xmlns:a16="http://schemas.microsoft.com/office/drawing/2014/main" id="{C27B3F8B-ABD5-027F-947E-57C2703E2907}"/>
                </a:ext>
              </a:extLst>
            </p:cNvPr>
            <p:cNvGrpSpPr/>
            <p:nvPr/>
          </p:nvGrpSpPr>
          <p:grpSpPr>
            <a:xfrm>
              <a:off x="2054646" y="5237149"/>
              <a:ext cx="1778458" cy="1068946"/>
              <a:chOff x="1101222" y="5213920"/>
              <a:chExt cx="1778458" cy="1068946"/>
            </a:xfrm>
          </p:grpSpPr>
          <p:sp>
            <p:nvSpPr>
              <p:cNvPr id="15" name="Oval 14">
                <a:extLst>
                  <a:ext uri="{FF2B5EF4-FFF2-40B4-BE49-F238E27FC236}">
                    <a16:creationId xmlns:a16="http://schemas.microsoft.com/office/drawing/2014/main" id="{208772C5-CFF4-CC9F-588D-50DAD3B17FBC}"/>
                  </a:ext>
                </a:extLst>
              </p:cNvPr>
              <p:cNvSpPr/>
              <p:nvPr/>
            </p:nvSpPr>
            <p:spPr>
              <a:xfrm>
                <a:off x="1788193" y="582566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5" name="Freeform 54">
                <a:extLst>
                  <a:ext uri="{FF2B5EF4-FFF2-40B4-BE49-F238E27FC236}">
                    <a16:creationId xmlns:a16="http://schemas.microsoft.com/office/drawing/2014/main" id="{A1EBE623-BEED-8BAB-84E6-DD99F4495CF4}"/>
                  </a:ext>
                </a:extLst>
              </p:cNvPr>
              <p:cNvSpPr/>
              <p:nvPr/>
            </p:nvSpPr>
            <p:spPr>
              <a:xfrm>
                <a:off x="1101222" y="5213920"/>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AdaOAM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a:t>
                </a:r>
                <a:r>
                  <a:rPr lang="en-US" altLang="zh-CN" sz="1600" dirty="0">
                    <a:solidFill>
                      <a:schemeClr val="tx2"/>
                    </a:solidFill>
                  </a:rPr>
                  <a:t>AAAI</a:t>
                </a:r>
                <a:r>
                  <a:rPr lang="en-US" sz="1600" dirty="0">
                    <a:solidFill>
                      <a:schemeClr val="tx2"/>
                    </a:solidFill>
                  </a:rPr>
                  <a:t>’15]</a:t>
                </a:r>
                <a:endParaRPr lang="en-US" sz="1600" kern="1200" dirty="0">
                  <a:solidFill>
                    <a:schemeClr val="tx2"/>
                  </a:solidFill>
                </a:endParaRPr>
              </a:p>
            </p:txBody>
          </p:sp>
        </p:grpSp>
        <p:grpSp>
          <p:nvGrpSpPr>
            <p:cNvPr id="71" name="Group 70">
              <a:extLst>
                <a:ext uri="{FF2B5EF4-FFF2-40B4-BE49-F238E27FC236}">
                  <a16:creationId xmlns:a16="http://schemas.microsoft.com/office/drawing/2014/main" id="{BC30435A-80F1-54D6-A696-72F8E98CD32B}"/>
                </a:ext>
              </a:extLst>
            </p:cNvPr>
            <p:cNvGrpSpPr/>
            <p:nvPr/>
          </p:nvGrpSpPr>
          <p:grpSpPr>
            <a:xfrm>
              <a:off x="3643265" y="5227354"/>
              <a:ext cx="1778458" cy="1068946"/>
              <a:chOff x="2322490" y="5213920"/>
              <a:chExt cx="1778458" cy="1068946"/>
            </a:xfrm>
          </p:grpSpPr>
          <p:sp>
            <p:nvSpPr>
              <p:cNvPr id="16" name="Oval 15">
                <a:extLst>
                  <a:ext uri="{FF2B5EF4-FFF2-40B4-BE49-F238E27FC236}">
                    <a16:creationId xmlns:a16="http://schemas.microsoft.com/office/drawing/2014/main" id="{29DCC938-07F8-96CA-E702-4D73C610435E}"/>
                  </a:ext>
                </a:extLst>
              </p:cNvPr>
              <p:cNvSpPr/>
              <p:nvPr/>
            </p:nvSpPr>
            <p:spPr>
              <a:xfrm>
                <a:off x="2995984" y="582566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6" name="Freeform 65">
                <a:extLst>
                  <a:ext uri="{FF2B5EF4-FFF2-40B4-BE49-F238E27FC236}">
                    <a16:creationId xmlns:a16="http://schemas.microsoft.com/office/drawing/2014/main" id="{917BEE9D-81E2-9BC7-C00A-B8D05F1DCF5C}"/>
                  </a:ext>
                </a:extLst>
              </p:cNvPr>
              <p:cNvSpPr/>
              <p:nvPr/>
            </p:nvSpPr>
            <p:spPr>
              <a:xfrm>
                <a:off x="2322490" y="5213920"/>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Kernel </a:t>
                </a:r>
                <a:r>
                  <a:rPr lang="en-US" sz="1600" dirty="0">
                    <a:solidFill>
                      <a:schemeClr val="tx2"/>
                    </a:solidFill>
                  </a:rPr>
                  <a:t>OAM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[ICDM’17]</a:t>
                </a:r>
                <a:endParaRPr lang="en-US" sz="1600" kern="1200" dirty="0">
                  <a:solidFill>
                    <a:schemeClr val="tx2"/>
                  </a:solidFill>
                </a:endParaRPr>
              </a:p>
            </p:txBody>
          </p:sp>
        </p:grpSp>
        <p:grpSp>
          <p:nvGrpSpPr>
            <p:cNvPr id="80" name="Group 79">
              <a:extLst>
                <a:ext uri="{FF2B5EF4-FFF2-40B4-BE49-F238E27FC236}">
                  <a16:creationId xmlns:a16="http://schemas.microsoft.com/office/drawing/2014/main" id="{610BBA33-CC3A-BA26-2AA3-CEB7C94FED69}"/>
                </a:ext>
              </a:extLst>
            </p:cNvPr>
            <p:cNvGrpSpPr/>
            <p:nvPr/>
          </p:nvGrpSpPr>
          <p:grpSpPr>
            <a:xfrm>
              <a:off x="5141696" y="5227354"/>
              <a:ext cx="1778458" cy="1081345"/>
              <a:chOff x="3432265" y="5200368"/>
              <a:chExt cx="1778458" cy="1081345"/>
            </a:xfrm>
          </p:grpSpPr>
          <p:sp>
            <p:nvSpPr>
              <p:cNvPr id="17" name="Oval 16">
                <a:extLst>
                  <a:ext uri="{FF2B5EF4-FFF2-40B4-BE49-F238E27FC236}">
                    <a16:creationId xmlns:a16="http://schemas.microsoft.com/office/drawing/2014/main" id="{D5DF6276-B583-DA98-E7BA-05653FFEB4F9}"/>
                  </a:ext>
                </a:extLst>
              </p:cNvPr>
              <p:cNvSpPr/>
              <p:nvPr/>
            </p:nvSpPr>
            <p:spPr>
              <a:xfrm>
                <a:off x="4131356" y="5824513"/>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3" name="Freeform 72">
                <a:extLst>
                  <a:ext uri="{FF2B5EF4-FFF2-40B4-BE49-F238E27FC236}">
                    <a16:creationId xmlns:a16="http://schemas.microsoft.com/office/drawing/2014/main" id="{22AC7FA8-8F52-4EFD-45C2-121ABAF517BA}"/>
                  </a:ext>
                </a:extLst>
              </p:cNvPr>
              <p:cNvSpPr/>
              <p:nvPr/>
            </p:nvSpPr>
            <p:spPr>
              <a:xfrm>
                <a:off x="3432265" y="520036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MKA</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[NeurIPS’17]</a:t>
                </a:r>
                <a:endParaRPr lang="en-US" sz="1600" kern="1200" dirty="0">
                  <a:solidFill>
                    <a:schemeClr val="tx2"/>
                  </a:solidFill>
                </a:endParaRPr>
              </a:p>
            </p:txBody>
          </p:sp>
        </p:grpSp>
        <p:grpSp>
          <p:nvGrpSpPr>
            <p:cNvPr id="75" name="Group 74">
              <a:extLst>
                <a:ext uri="{FF2B5EF4-FFF2-40B4-BE49-F238E27FC236}">
                  <a16:creationId xmlns:a16="http://schemas.microsoft.com/office/drawing/2014/main" id="{4FCAF412-AA6E-69ED-D556-64392F774FEA}"/>
                </a:ext>
              </a:extLst>
            </p:cNvPr>
            <p:cNvGrpSpPr/>
            <p:nvPr/>
          </p:nvGrpSpPr>
          <p:grpSpPr>
            <a:xfrm>
              <a:off x="6738369" y="5224070"/>
              <a:ext cx="1778458" cy="1080192"/>
              <a:chOff x="4799115" y="5200368"/>
              <a:chExt cx="1778458" cy="1080192"/>
            </a:xfrm>
          </p:grpSpPr>
          <p:sp>
            <p:nvSpPr>
              <p:cNvPr id="20" name="Oval 19">
                <a:extLst>
                  <a:ext uri="{FF2B5EF4-FFF2-40B4-BE49-F238E27FC236}">
                    <a16:creationId xmlns:a16="http://schemas.microsoft.com/office/drawing/2014/main" id="{3CBCE9D3-1927-ADF7-5C43-6C9000171DFE}"/>
                  </a:ext>
                </a:extLst>
              </p:cNvPr>
              <p:cNvSpPr/>
              <p:nvPr/>
            </p:nvSpPr>
            <p:spPr>
              <a:xfrm>
                <a:off x="5520596" y="5823360"/>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4" name="Freeform 73">
                <a:extLst>
                  <a:ext uri="{FF2B5EF4-FFF2-40B4-BE49-F238E27FC236}">
                    <a16:creationId xmlns:a16="http://schemas.microsoft.com/office/drawing/2014/main" id="{0FB478BA-21D9-4AB1-595F-57B96D392150}"/>
                  </a:ext>
                </a:extLst>
              </p:cNvPr>
              <p:cNvSpPr/>
              <p:nvPr/>
            </p:nvSpPr>
            <p:spPr>
              <a:xfrm>
                <a:off x="4799115" y="520036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CCM+SCM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[AISTATS’20]</a:t>
                </a:r>
                <a:endParaRPr lang="en-US" sz="1600" kern="1200" dirty="0">
                  <a:solidFill>
                    <a:schemeClr val="tx2"/>
                  </a:solidFill>
                </a:endParaRPr>
              </a:p>
            </p:txBody>
          </p:sp>
        </p:grpSp>
        <p:grpSp>
          <p:nvGrpSpPr>
            <p:cNvPr id="77" name="Group 76">
              <a:extLst>
                <a:ext uri="{FF2B5EF4-FFF2-40B4-BE49-F238E27FC236}">
                  <a16:creationId xmlns:a16="http://schemas.microsoft.com/office/drawing/2014/main" id="{BE03CB67-305C-E42A-6980-AA3AD448841E}"/>
                </a:ext>
              </a:extLst>
            </p:cNvPr>
            <p:cNvGrpSpPr/>
            <p:nvPr/>
          </p:nvGrpSpPr>
          <p:grpSpPr>
            <a:xfrm>
              <a:off x="8221852" y="5224562"/>
              <a:ext cx="1778458" cy="1073379"/>
              <a:chOff x="6122550" y="5201112"/>
              <a:chExt cx="1778458" cy="1073379"/>
            </a:xfrm>
          </p:grpSpPr>
          <p:sp>
            <p:nvSpPr>
              <p:cNvPr id="21" name="Oval 20">
                <a:extLst>
                  <a:ext uri="{FF2B5EF4-FFF2-40B4-BE49-F238E27FC236}">
                    <a16:creationId xmlns:a16="http://schemas.microsoft.com/office/drawing/2014/main" id="{D84D0B9E-AEA5-ED32-2656-61DBEF433A04}"/>
                  </a:ext>
                </a:extLst>
              </p:cNvPr>
              <p:cNvSpPr/>
              <p:nvPr/>
            </p:nvSpPr>
            <p:spPr>
              <a:xfrm>
                <a:off x="6805765" y="5817291"/>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6" name="Freeform 75">
                <a:extLst>
                  <a:ext uri="{FF2B5EF4-FFF2-40B4-BE49-F238E27FC236}">
                    <a16:creationId xmlns:a16="http://schemas.microsoft.com/office/drawing/2014/main" id="{8EAA0ADF-1645-963C-7DAB-85CF80397B63}"/>
                  </a:ext>
                </a:extLst>
              </p:cNvPr>
              <p:cNvSpPr/>
              <p:nvPr/>
            </p:nvSpPr>
            <p:spPr>
              <a:xfrm>
                <a:off x="6122550" y="5201112"/>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NPVAR</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[NeurIPS’20]</a:t>
                </a:r>
                <a:endParaRPr lang="en-US" sz="1600" kern="1200" dirty="0">
                  <a:solidFill>
                    <a:schemeClr val="tx2"/>
                  </a:solidFill>
                </a:endParaRPr>
              </a:p>
            </p:txBody>
          </p:sp>
        </p:grpSp>
        <p:grpSp>
          <p:nvGrpSpPr>
            <p:cNvPr id="79" name="Group 78">
              <a:extLst>
                <a:ext uri="{FF2B5EF4-FFF2-40B4-BE49-F238E27FC236}">
                  <a16:creationId xmlns:a16="http://schemas.microsoft.com/office/drawing/2014/main" id="{B89245A6-B635-DC38-1330-1C2F85690CA3}"/>
                </a:ext>
              </a:extLst>
            </p:cNvPr>
            <p:cNvGrpSpPr/>
            <p:nvPr/>
          </p:nvGrpSpPr>
          <p:grpSpPr>
            <a:xfrm>
              <a:off x="9840628" y="5213920"/>
              <a:ext cx="1778458" cy="1072452"/>
              <a:chOff x="7525702" y="5202613"/>
              <a:chExt cx="1778458" cy="1072452"/>
            </a:xfrm>
          </p:grpSpPr>
          <p:sp>
            <p:nvSpPr>
              <p:cNvPr id="33" name="Oval 32">
                <a:extLst>
                  <a:ext uri="{FF2B5EF4-FFF2-40B4-BE49-F238E27FC236}">
                    <a16:creationId xmlns:a16="http://schemas.microsoft.com/office/drawing/2014/main" id="{B925908D-02F5-EC44-D724-842F93643D9F}"/>
                  </a:ext>
                </a:extLst>
              </p:cNvPr>
              <p:cNvSpPr/>
              <p:nvPr/>
            </p:nvSpPr>
            <p:spPr>
              <a:xfrm>
                <a:off x="8195147" y="5817865"/>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8" name="Freeform 77">
                <a:extLst>
                  <a:ext uri="{FF2B5EF4-FFF2-40B4-BE49-F238E27FC236}">
                    <a16:creationId xmlns:a16="http://schemas.microsoft.com/office/drawing/2014/main" id="{E7555DA0-2C95-4552-0694-85381F1F654D}"/>
                  </a:ext>
                </a:extLst>
              </p:cNvPr>
              <p:cNvSpPr/>
              <p:nvPr/>
            </p:nvSpPr>
            <p:spPr>
              <a:xfrm>
                <a:off x="7525702" y="5202613"/>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Minimax</a:t>
                </a:r>
              </a:p>
              <a:p>
                <a:pPr marL="0" lvl="0" indent="0" algn="ctr" defTabSz="889000">
                  <a:lnSpc>
                    <a:spcPct val="90000"/>
                  </a:lnSpc>
                  <a:spcBef>
                    <a:spcPct val="0"/>
                  </a:spcBef>
                  <a:spcAft>
                    <a:spcPct val="35000"/>
                  </a:spcAft>
                  <a:buNone/>
                </a:pPr>
                <a:r>
                  <a:rPr lang="en-US" sz="1600" dirty="0">
                    <a:solidFill>
                      <a:schemeClr val="tx2"/>
                    </a:solidFill>
                  </a:rPr>
                  <a:t>[Biometrika’22]</a:t>
                </a:r>
                <a:endParaRPr lang="en-US" sz="1600" kern="1200" dirty="0">
                  <a:solidFill>
                    <a:schemeClr val="tx2"/>
                  </a:solidFill>
                </a:endParaRPr>
              </a:p>
            </p:txBody>
          </p:sp>
        </p:grpSp>
      </p:grpSp>
      <p:grpSp>
        <p:nvGrpSpPr>
          <p:cNvPr id="82" name="Group 81">
            <a:extLst>
              <a:ext uri="{FF2B5EF4-FFF2-40B4-BE49-F238E27FC236}">
                <a16:creationId xmlns:a16="http://schemas.microsoft.com/office/drawing/2014/main" id="{925AD3B1-0A5D-B232-12AA-77A9E0C6BFF4}"/>
              </a:ext>
            </a:extLst>
          </p:cNvPr>
          <p:cNvGrpSpPr/>
          <p:nvPr/>
        </p:nvGrpSpPr>
        <p:grpSpPr>
          <a:xfrm>
            <a:off x="8855074" y="1074"/>
            <a:ext cx="2777916" cy="1056461"/>
            <a:chOff x="884264" y="830783"/>
            <a:chExt cx="2777916" cy="1056461"/>
          </a:xfrm>
        </p:grpSpPr>
        <p:sp>
          <p:nvSpPr>
            <p:cNvPr id="83" name="Oval 82">
              <a:extLst>
                <a:ext uri="{FF2B5EF4-FFF2-40B4-BE49-F238E27FC236}">
                  <a16:creationId xmlns:a16="http://schemas.microsoft.com/office/drawing/2014/main" id="{8C0D252F-88FF-D7AD-3ED1-C48BC7B01175}"/>
                </a:ext>
              </a:extLst>
            </p:cNvPr>
            <p:cNvSpPr/>
            <p:nvPr/>
          </p:nvSpPr>
          <p:spPr>
            <a:xfrm>
              <a:off x="884265" y="883854"/>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4" name="Oval 83">
              <a:extLst>
                <a:ext uri="{FF2B5EF4-FFF2-40B4-BE49-F238E27FC236}">
                  <a16:creationId xmlns:a16="http://schemas.microsoft.com/office/drawing/2014/main" id="{C8D6E2E7-62B7-279E-2158-8F9F69D95B98}"/>
                </a:ext>
              </a:extLst>
            </p:cNvPr>
            <p:cNvSpPr/>
            <p:nvPr/>
          </p:nvSpPr>
          <p:spPr>
            <a:xfrm>
              <a:off x="884264" y="1397573"/>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5" name="Freeform 84">
              <a:extLst>
                <a:ext uri="{FF2B5EF4-FFF2-40B4-BE49-F238E27FC236}">
                  <a16:creationId xmlns:a16="http://schemas.microsoft.com/office/drawing/2014/main" id="{B7AE45A7-C771-5A04-16EC-2264A2EC3DB6}"/>
                </a:ext>
              </a:extLst>
            </p:cNvPr>
            <p:cNvSpPr/>
            <p:nvPr/>
          </p:nvSpPr>
          <p:spPr>
            <a:xfrm>
              <a:off x="1243336" y="830783"/>
              <a:ext cx="2418844"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1600" kern="1200" dirty="0">
                  <a:solidFill>
                    <a:schemeClr val="tx2"/>
                  </a:solidFill>
                </a:rPr>
                <a:t>First-authored </a:t>
              </a:r>
              <a:r>
                <a:rPr lang="en-US" altLang="zh-CN" sz="1600" kern="1200" dirty="0">
                  <a:solidFill>
                    <a:schemeClr val="tx2"/>
                  </a:solidFill>
                </a:rPr>
                <a:t>P</a:t>
              </a:r>
              <a:r>
                <a:rPr lang="en-US" sz="1600" kern="1200" dirty="0">
                  <a:solidFill>
                    <a:schemeClr val="tx2"/>
                  </a:solidFill>
                </a:rPr>
                <a:t>apers</a:t>
              </a:r>
            </a:p>
          </p:txBody>
        </p:sp>
        <p:sp>
          <p:nvSpPr>
            <p:cNvPr id="86" name="Freeform 85">
              <a:extLst>
                <a:ext uri="{FF2B5EF4-FFF2-40B4-BE49-F238E27FC236}">
                  <a16:creationId xmlns:a16="http://schemas.microsoft.com/office/drawing/2014/main" id="{17A56F3B-3F06-C45E-4A32-87FA78F87BD1}"/>
                </a:ext>
              </a:extLst>
            </p:cNvPr>
            <p:cNvSpPr/>
            <p:nvPr/>
          </p:nvSpPr>
          <p:spPr>
            <a:xfrm>
              <a:off x="1243336" y="1319735"/>
              <a:ext cx="2418844"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1600" kern="1200" dirty="0">
                  <a:solidFill>
                    <a:schemeClr val="tx2"/>
                  </a:solidFill>
                </a:rPr>
                <a:t>Co-authored </a:t>
              </a:r>
              <a:r>
                <a:rPr lang="en-US" altLang="zh-CN" sz="1600" kern="1200" dirty="0">
                  <a:solidFill>
                    <a:schemeClr val="tx2"/>
                  </a:solidFill>
                </a:rPr>
                <a:t>P</a:t>
              </a:r>
              <a:r>
                <a:rPr lang="en-US" sz="1600" kern="1200" dirty="0">
                  <a:solidFill>
                    <a:schemeClr val="tx2"/>
                  </a:solidFill>
                </a:rPr>
                <a:t>apers</a:t>
              </a:r>
            </a:p>
          </p:txBody>
        </p:sp>
      </p:grpSp>
      <p:sp>
        <p:nvSpPr>
          <p:cNvPr id="4" name="Oval 3">
            <a:extLst>
              <a:ext uri="{FF2B5EF4-FFF2-40B4-BE49-F238E27FC236}">
                <a16:creationId xmlns:a16="http://schemas.microsoft.com/office/drawing/2014/main" id="{169FA214-6B51-BE26-67A5-08745081D3FC}"/>
              </a:ext>
            </a:extLst>
          </p:cNvPr>
          <p:cNvSpPr/>
          <p:nvPr/>
        </p:nvSpPr>
        <p:spPr>
          <a:xfrm>
            <a:off x="8867332" y="1073165"/>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2" name="Freeform 41">
            <a:extLst>
              <a:ext uri="{FF2B5EF4-FFF2-40B4-BE49-F238E27FC236}">
                <a16:creationId xmlns:a16="http://schemas.microsoft.com/office/drawing/2014/main" id="{FCB97EBF-BEB7-74BB-5B87-1206DB9518F1}"/>
              </a:ext>
            </a:extLst>
          </p:cNvPr>
          <p:cNvSpPr/>
          <p:nvPr/>
        </p:nvSpPr>
        <p:spPr>
          <a:xfrm>
            <a:off x="9226403" y="1020094"/>
            <a:ext cx="2418844"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altLang="zh-CN" sz="1600" kern="1200" dirty="0">
                <a:solidFill>
                  <a:schemeClr val="tx2"/>
                </a:solidFill>
              </a:rPr>
              <a:t>Today’s</a:t>
            </a:r>
            <a:r>
              <a:rPr lang="zh-CN" altLang="en-US" sz="1600" kern="1200" dirty="0">
                <a:solidFill>
                  <a:schemeClr val="tx2"/>
                </a:solidFill>
              </a:rPr>
              <a:t> </a:t>
            </a:r>
            <a:r>
              <a:rPr lang="en-US" altLang="zh-CN" sz="1600" kern="1200" dirty="0">
                <a:solidFill>
                  <a:schemeClr val="tx2"/>
                </a:solidFill>
              </a:rPr>
              <a:t>Talk</a:t>
            </a:r>
            <a:endParaRPr lang="en-US" sz="1600" kern="1200" dirty="0">
              <a:solidFill>
                <a:schemeClr val="tx2"/>
              </a:solidFill>
            </a:endParaRPr>
          </a:p>
        </p:txBody>
      </p:sp>
      <p:sp>
        <p:nvSpPr>
          <p:cNvPr id="53" name="Rounded Rectangle 52">
            <a:extLst>
              <a:ext uri="{FF2B5EF4-FFF2-40B4-BE49-F238E27FC236}">
                <a16:creationId xmlns:a16="http://schemas.microsoft.com/office/drawing/2014/main" id="{A36B139D-820B-262F-3E61-EC534BDA3E5D}"/>
              </a:ext>
            </a:extLst>
          </p:cNvPr>
          <p:cNvSpPr/>
          <p:nvPr/>
        </p:nvSpPr>
        <p:spPr>
          <a:xfrm>
            <a:off x="7323250" y="1679691"/>
            <a:ext cx="1327824" cy="1185262"/>
          </a:xfrm>
          <a:prstGeom prst="roundRect">
            <a:avLst/>
          </a:prstGeom>
          <a:noFill/>
          <a:ln w="38100">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067974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DBFABF-C290-1904-9EF8-D3C2A837D024}"/>
              </a:ext>
            </a:extLst>
          </p:cNvPr>
          <p:cNvSpPr>
            <a:spLocks noGrp="1"/>
          </p:cNvSpPr>
          <p:nvPr>
            <p:ph type="sldNum" sz="quarter" idx="12"/>
          </p:nvPr>
        </p:nvSpPr>
        <p:spPr/>
        <p:txBody>
          <a:bodyPr/>
          <a:lstStyle/>
          <a:p>
            <a:fld id="{E19705F5-30C7-4043-8814-377DC0E18AF3}" type="slidenum">
              <a:rPr lang="en-US" smtClean="0"/>
              <a:t>27</a:t>
            </a:fld>
            <a:endParaRPr lang="en-US"/>
          </a:p>
        </p:txBody>
      </p:sp>
      <p:sp>
        <p:nvSpPr>
          <p:cNvPr id="5" name="TextBox 4">
            <a:extLst>
              <a:ext uri="{FF2B5EF4-FFF2-40B4-BE49-F238E27FC236}">
                <a16:creationId xmlns:a16="http://schemas.microsoft.com/office/drawing/2014/main" id="{73A012BE-0D62-2A1D-B62A-B2BAB2EE2A86}"/>
              </a:ext>
            </a:extLst>
          </p:cNvPr>
          <p:cNvSpPr txBox="1"/>
          <p:nvPr/>
        </p:nvSpPr>
        <p:spPr>
          <a:xfrm>
            <a:off x="838198" y="1114097"/>
            <a:ext cx="10599421" cy="477053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2E7AF3"/>
                </a:solidFill>
              </a:rPr>
              <a:t>NURD: Negative-Unlabeled Learning for Online Datacenter Straggler Prediction</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2"/>
              </a:solidFill>
            </a:endParaRPr>
          </a:p>
          <a:p>
            <a:pPr marL="457200" indent="-457200">
              <a:lnSpc>
                <a:spcPct val="200000"/>
              </a:lnSpc>
              <a:buFont typeface="Wingdings" pitchFamily="2" charset="2"/>
              <a:buChar char="§"/>
            </a:pPr>
            <a:r>
              <a:rPr lang="en-US" altLang="zh-CN" sz="2400" dirty="0">
                <a:solidFill>
                  <a:schemeClr val="tx2"/>
                </a:solidFill>
              </a:rPr>
              <a:t>Introduce</a:t>
            </a:r>
            <a:r>
              <a:rPr lang="zh-CN" altLang="en-US" sz="2400" dirty="0">
                <a:solidFill>
                  <a:schemeClr val="tx2"/>
                </a:solidFill>
              </a:rPr>
              <a:t> </a:t>
            </a:r>
            <a:r>
              <a:rPr lang="en-US" altLang="zh-CN" sz="2400" dirty="0">
                <a:solidFill>
                  <a:schemeClr val="tx2"/>
                </a:solidFill>
              </a:rPr>
              <a:t>online straggler</a:t>
            </a:r>
            <a:r>
              <a:rPr lang="zh-CN" altLang="en-US" sz="2400" dirty="0">
                <a:solidFill>
                  <a:schemeClr val="tx2"/>
                </a:solidFill>
              </a:rPr>
              <a:t> </a:t>
            </a:r>
            <a:r>
              <a:rPr lang="en-US" altLang="zh-CN" sz="2400" dirty="0">
                <a:solidFill>
                  <a:schemeClr val="tx2"/>
                </a:solidFill>
              </a:rPr>
              <a:t>prediction</a:t>
            </a:r>
            <a:r>
              <a:rPr lang="zh-CN" altLang="en-US" sz="2400" dirty="0">
                <a:solidFill>
                  <a:schemeClr val="tx2"/>
                </a:solidFill>
              </a:rPr>
              <a:t> </a:t>
            </a:r>
            <a:r>
              <a:rPr lang="en-US" altLang="zh-CN" sz="2400" dirty="0">
                <a:solidFill>
                  <a:schemeClr val="tx2"/>
                </a:solidFill>
              </a:rPr>
              <a:t>without</a:t>
            </a:r>
            <a:r>
              <a:rPr lang="zh-CN" altLang="en-US" sz="2400" dirty="0">
                <a:solidFill>
                  <a:schemeClr val="tx2"/>
                </a:solidFill>
              </a:rPr>
              <a:t> </a:t>
            </a:r>
            <a:r>
              <a:rPr lang="en-US" altLang="zh-CN" sz="2400" dirty="0">
                <a:solidFill>
                  <a:schemeClr val="tx2"/>
                </a:solidFill>
              </a:rPr>
              <a:t>prior</a:t>
            </a:r>
            <a:r>
              <a:rPr lang="zh-CN" altLang="en-US" sz="2400" dirty="0">
                <a:solidFill>
                  <a:schemeClr val="tx2"/>
                </a:solidFill>
              </a:rPr>
              <a:t> </a:t>
            </a:r>
            <a:r>
              <a:rPr lang="en-US" altLang="zh-CN" sz="2400" dirty="0">
                <a:solidFill>
                  <a:schemeClr val="tx2"/>
                </a:solidFill>
              </a:rPr>
              <a:t>knowledge</a:t>
            </a:r>
          </a:p>
          <a:p>
            <a:pPr marL="457200" indent="-457200">
              <a:lnSpc>
                <a:spcPct val="200000"/>
              </a:lnSpc>
              <a:buFont typeface="Wingdings" pitchFamily="2" charset="2"/>
              <a:buChar char="§"/>
            </a:pPr>
            <a:r>
              <a:rPr lang="en-US" altLang="zh-CN" sz="2400" dirty="0">
                <a:solidFill>
                  <a:schemeClr val="tx2"/>
                </a:solidFill>
              </a:rPr>
              <a:t>Characterize the</a:t>
            </a:r>
            <a:r>
              <a:rPr lang="zh-CN" altLang="en-US" sz="2400" dirty="0">
                <a:solidFill>
                  <a:schemeClr val="tx2"/>
                </a:solidFill>
              </a:rPr>
              <a:t> </a:t>
            </a:r>
            <a:r>
              <a:rPr lang="en-US" altLang="zh-CN" sz="2400" dirty="0">
                <a:solidFill>
                  <a:schemeClr val="tx2"/>
                </a:solidFill>
              </a:rPr>
              <a:t>dissimilarity</a:t>
            </a:r>
            <a:r>
              <a:rPr lang="zh-CN" altLang="en-US" sz="2400" dirty="0">
                <a:solidFill>
                  <a:schemeClr val="tx2"/>
                </a:solidFill>
              </a:rPr>
              <a:t> </a:t>
            </a:r>
            <a:r>
              <a:rPr lang="en-US" altLang="zh-CN" sz="2400" dirty="0">
                <a:solidFill>
                  <a:schemeClr val="tx2"/>
                </a:solidFill>
              </a:rPr>
              <a:t>btw.</a:t>
            </a:r>
            <a:r>
              <a:rPr lang="zh-CN" altLang="en-US" sz="2400" dirty="0">
                <a:solidFill>
                  <a:schemeClr val="tx2"/>
                </a:solidFill>
              </a:rPr>
              <a:t> </a:t>
            </a:r>
            <a:r>
              <a:rPr lang="en-US" altLang="zh-CN" sz="2400" dirty="0">
                <a:solidFill>
                  <a:schemeClr val="tx2"/>
                </a:solidFill>
              </a:rPr>
              <a:t>running</a:t>
            </a:r>
            <a:r>
              <a:rPr lang="zh-CN" altLang="en-US" sz="2400" dirty="0">
                <a:solidFill>
                  <a:schemeClr val="tx2"/>
                </a:solidFill>
              </a:rPr>
              <a:t> </a:t>
            </a:r>
            <a:r>
              <a:rPr lang="en-US" altLang="zh-CN" sz="2400" dirty="0">
                <a:solidFill>
                  <a:schemeClr val="tx2"/>
                </a:solidFill>
              </a:rPr>
              <a:t>&amp;</a:t>
            </a:r>
            <a:r>
              <a:rPr lang="zh-CN" altLang="en-US" sz="2400" dirty="0">
                <a:solidFill>
                  <a:schemeClr val="tx2"/>
                </a:solidFill>
              </a:rPr>
              <a:t> </a:t>
            </a:r>
            <a:r>
              <a:rPr lang="en-US" altLang="zh-CN" sz="2400" dirty="0">
                <a:solidFill>
                  <a:schemeClr val="tx2"/>
                </a:solidFill>
              </a:rPr>
              <a:t>finished tasks</a:t>
            </a:r>
          </a:p>
          <a:p>
            <a:pPr marL="457200" indent="-457200">
              <a:lnSpc>
                <a:spcPct val="200000"/>
              </a:lnSpc>
              <a:buFont typeface="Wingdings" pitchFamily="2" charset="2"/>
              <a:buChar char="§"/>
            </a:pPr>
            <a:r>
              <a:rPr lang="en-US" altLang="zh-CN" sz="2400" dirty="0">
                <a:solidFill>
                  <a:schemeClr val="tx2"/>
                </a:solidFill>
              </a:rPr>
              <a:t>Develop</a:t>
            </a:r>
            <a:r>
              <a:rPr lang="zh-CN" altLang="en-US" sz="2400" dirty="0">
                <a:solidFill>
                  <a:schemeClr val="tx2"/>
                </a:solidFill>
              </a:rPr>
              <a:t> </a:t>
            </a:r>
            <a:r>
              <a:rPr lang="en-US" altLang="zh-CN" sz="2400" dirty="0">
                <a:solidFill>
                  <a:schemeClr val="tx2"/>
                </a:solidFill>
              </a:rPr>
              <a:t>a</a:t>
            </a:r>
            <a:r>
              <a:rPr lang="zh-CN" altLang="en-US" sz="2400" dirty="0">
                <a:solidFill>
                  <a:schemeClr val="tx2"/>
                </a:solidFill>
              </a:rPr>
              <a:t> </a:t>
            </a:r>
            <a:r>
              <a:rPr lang="en-US" altLang="zh-CN" sz="2400" dirty="0">
                <a:solidFill>
                  <a:schemeClr val="tx2"/>
                </a:solidFill>
              </a:rPr>
              <a:t>reweighting</a:t>
            </a:r>
            <a:r>
              <a:rPr lang="zh-CN" altLang="en-US" sz="2400" dirty="0">
                <a:solidFill>
                  <a:schemeClr val="tx2"/>
                </a:solidFill>
              </a:rPr>
              <a:t> </a:t>
            </a:r>
            <a:r>
              <a:rPr lang="en-US" altLang="zh-CN" sz="2400" dirty="0">
                <a:solidFill>
                  <a:schemeClr val="tx2"/>
                </a:solidFill>
              </a:rPr>
              <a:t>strategy</a:t>
            </a:r>
            <a:r>
              <a:rPr lang="zh-CN" altLang="en-US" sz="2400" dirty="0">
                <a:solidFill>
                  <a:schemeClr val="tx2"/>
                </a:solidFill>
              </a:rPr>
              <a:t> </a:t>
            </a:r>
            <a:r>
              <a:rPr lang="en-US" altLang="zh-CN" sz="2400" dirty="0">
                <a:solidFill>
                  <a:schemeClr val="tx2"/>
                </a:solidFill>
              </a:rPr>
              <a:t>to</a:t>
            </a:r>
            <a:r>
              <a:rPr lang="zh-CN" altLang="en-US" sz="2400" dirty="0">
                <a:solidFill>
                  <a:schemeClr val="tx2"/>
                </a:solidFill>
              </a:rPr>
              <a:t> </a:t>
            </a:r>
            <a:r>
              <a:rPr lang="en-US" altLang="zh-CN" sz="2400" dirty="0">
                <a:solidFill>
                  <a:schemeClr val="tx2"/>
                </a:solidFill>
              </a:rPr>
              <a:t>reduce</a:t>
            </a:r>
            <a:r>
              <a:rPr lang="zh-CN" altLang="en-US" sz="2400" dirty="0">
                <a:solidFill>
                  <a:schemeClr val="tx2"/>
                </a:solidFill>
              </a:rPr>
              <a:t> </a:t>
            </a:r>
            <a:r>
              <a:rPr lang="en-US" altLang="zh-CN" sz="2400" dirty="0">
                <a:solidFill>
                  <a:schemeClr val="tx2"/>
                </a:solidFill>
              </a:rPr>
              <a:t>prediction</a:t>
            </a:r>
            <a:r>
              <a:rPr lang="zh-CN" altLang="en-US" sz="2400" dirty="0">
                <a:solidFill>
                  <a:schemeClr val="tx2"/>
                </a:solidFill>
              </a:rPr>
              <a:t> </a:t>
            </a:r>
            <a:r>
              <a:rPr lang="en-US" altLang="zh-CN" sz="2400" dirty="0">
                <a:solidFill>
                  <a:schemeClr val="tx2"/>
                </a:solidFill>
              </a:rPr>
              <a:t>bias</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2"/>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solidFill>
                  <a:schemeClr val="tx2"/>
                </a:solidFill>
              </a:rPr>
              <a:t>Yi Ding</a:t>
            </a:r>
            <a:r>
              <a:rPr lang="en-US" sz="2000" dirty="0">
                <a:solidFill>
                  <a:schemeClr val="tx2"/>
                </a:solidFill>
              </a:rPr>
              <a:t>, </a:t>
            </a:r>
            <a:r>
              <a:rPr lang="en-US" sz="2000" dirty="0" err="1">
                <a:solidFill>
                  <a:schemeClr val="tx2"/>
                </a:solidFill>
              </a:rPr>
              <a:t>Avinash</a:t>
            </a:r>
            <a:r>
              <a:rPr lang="en-US" sz="2000" dirty="0">
                <a:solidFill>
                  <a:schemeClr val="tx2"/>
                </a:solidFill>
              </a:rPr>
              <a:t> Rao, </a:t>
            </a:r>
            <a:r>
              <a:rPr lang="en-US" sz="2000" dirty="0" err="1">
                <a:solidFill>
                  <a:schemeClr val="tx2"/>
                </a:solidFill>
              </a:rPr>
              <a:t>Hyebin</a:t>
            </a:r>
            <a:r>
              <a:rPr lang="en-US" sz="2000" dirty="0">
                <a:solidFill>
                  <a:schemeClr val="tx2"/>
                </a:solidFill>
              </a:rPr>
              <a:t> Song, Rebecca Willett, Henry Hoffmann</a:t>
            </a: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MLSys’22: Conference on Machine Learning and Systems</a:t>
            </a:r>
          </a:p>
        </p:txBody>
      </p:sp>
    </p:spTree>
    <p:extLst>
      <p:ext uri="{BB962C8B-B14F-4D97-AF65-F5344CB8AC3E}">
        <p14:creationId xmlns:p14="http://schemas.microsoft.com/office/powerpoint/2010/main" val="426279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F4AA56-F84B-4FFF-6E35-F0CBE72B6F2E}"/>
              </a:ext>
            </a:extLst>
          </p:cNvPr>
          <p:cNvSpPr>
            <a:spLocks noGrp="1"/>
          </p:cNvSpPr>
          <p:nvPr>
            <p:ph type="sldNum" sz="quarter" idx="12"/>
          </p:nvPr>
        </p:nvSpPr>
        <p:spPr/>
        <p:txBody>
          <a:bodyPr/>
          <a:lstStyle/>
          <a:p>
            <a:fld id="{E19705F5-30C7-4043-8814-377DC0E18AF3}" type="slidenum">
              <a:rPr lang="en-US" smtClean="0"/>
              <a:t>28</a:t>
            </a:fld>
            <a:endParaRPr lang="en-US"/>
          </a:p>
        </p:txBody>
      </p:sp>
      <p:pic>
        <p:nvPicPr>
          <p:cNvPr id="2050" name="Picture 2" descr="How many servers does a data center have? - RackSolutions">
            <a:extLst>
              <a:ext uri="{FF2B5EF4-FFF2-40B4-BE49-F238E27FC236}">
                <a16:creationId xmlns:a16="http://schemas.microsoft.com/office/drawing/2014/main" id="{37065673-BC44-66BF-CCAD-E5F65C3B5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5873CF-C967-0265-5BC5-0D23CAF8894F}"/>
              </a:ext>
            </a:extLst>
          </p:cNvPr>
          <p:cNvSpPr txBox="1"/>
          <p:nvPr/>
        </p:nvSpPr>
        <p:spPr>
          <a:xfrm>
            <a:off x="5059680" y="6512738"/>
            <a:ext cx="7267358" cy="276999"/>
          </a:xfrm>
          <a:prstGeom prst="rect">
            <a:avLst/>
          </a:prstGeom>
          <a:noFill/>
        </p:spPr>
        <p:txBody>
          <a:bodyPr wrap="square" rtlCol="0">
            <a:spAutoFit/>
          </a:bodyPr>
          <a:lstStyle/>
          <a:p>
            <a:r>
              <a:rPr lang="en-US" sz="1200" dirty="0">
                <a:solidFill>
                  <a:schemeClr val="bg1"/>
                </a:solidFill>
              </a:rPr>
              <a:t>https://</a:t>
            </a:r>
            <a:r>
              <a:rPr lang="en-US" sz="1200" dirty="0" err="1">
                <a:solidFill>
                  <a:schemeClr val="bg1"/>
                </a:solidFill>
              </a:rPr>
              <a:t>www.racksolutions.com</a:t>
            </a:r>
            <a:r>
              <a:rPr lang="en-US" sz="1200" dirty="0">
                <a:solidFill>
                  <a:schemeClr val="bg1"/>
                </a:solidFill>
              </a:rPr>
              <a:t>/news/blog/how-many-servers-does-a-data-center-have/</a:t>
            </a:r>
          </a:p>
        </p:txBody>
      </p:sp>
    </p:spTree>
    <p:extLst>
      <p:ext uri="{BB962C8B-B14F-4D97-AF65-F5344CB8AC3E}">
        <p14:creationId xmlns:p14="http://schemas.microsoft.com/office/powerpoint/2010/main" val="2246224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video game&#10;&#10;Description automatically generated with medium confidence">
            <a:extLst>
              <a:ext uri="{FF2B5EF4-FFF2-40B4-BE49-F238E27FC236}">
                <a16:creationId xmlns:a16="http://schemas.microsoft.com/office/drawing/2014/main" id="{09CCDDC4-FDA2-38AD-6C3C-14642AADE52A}"/>
              </a:ext>
            </a:extLst>
          </p:cNvPr>
          <p:cNvPicPr>
            <a:picLocks noChangeAspect="1"/>
          </p:cNvPicPr>
          <p:nvPr/>
        </p:nvPicPr>
        <p:blipFill rotWithShape="1">
          <a:blip r:embed="rId3"/>
          <a:srcRect t="9491" r="-2" b="12531"/>
          <a:stretch/>
        </p:blipFill>
        <p:spPr>
          <a:xfrm>
            <a:off x="4493436" y="243"/>
            <a:ext cx="769856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4" name="Picture 13" descr="A picture containing text, indoor, box&#10;&#10;Description automatically generated">
            <a:extLst>
              <a:ext uri="{FF2B5EF4-FFF2-40B4-BE49-F238E27FC236}">
                <a16:creationId xmlns:a16="http://schemas.microsoft.com/office/drawing/2014/main" id="{E87A8B87-4F94-B1F8-A085-001DDDAB8672}"/>
              </a:ext>
            </a:extLst>
          </p:cNvPr>
          <p:cNvPicPr>
            <a:picLocks noChangeAspect="1"/>
          </p:cNvPicPr>
          <p:nvPr/>
        </p:nvPicPr>
        <p:blipFill rotWithShape="1">
          <a:blip r:embed="rId4"/>
          <a:srcRect t="9703" r="-3" b="-3"/>
          <a:stretch/>
        </p:blipFill>
        <p:spPr>
          <a:xfrm>
            <a:off x="20" y="10"/>
            <a:ext cx="5859777"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8" name="Picture 7" descr="A picture containing text, sky&#10;&#10;Description automatically generated">
            <a:extLst>
              <a:ext uri="{FF2B5EF4-FFF2-40B4-BE49-F238E27FC236}">
                <a16:creationId xmlns:a16="http://schemas.microsoft.com/office/drawing/2014/main" id="{2C6E5794-BB95-0191-F541-0466A5D2B3C4}"/>
              </a:ext>
            </a:extLst>
          </p:cNvPr>
          <p:cNvPicPr>
            <a:picLocks noChangeAspect="1"/>
          </p:cNvPicPr>
          <p:nvPr/>
        </p:nvPicPr>
        <p:blipFill rotWithShape="1">
          <a:blip r:embed="rId5"/>
          <a:srcRect r="2" b="8341"/>
          <a:stretch/>
        </p:blipFill>
        <p:spPr>
          <a:xfrm>
            <a:off x="6350089" y="3511295"/>
            <a:ext cx="5841911"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4" name="Picture 3" descr="Graphical user interface, website&#10;&#10;Description automatically generated">
            <a:extLst>
              <a:ext uri="{FF2B5EF4-FFF2-40B4-BE49-F238E27FC236}">
                <a16:creationId xmlns:a16="http://schemas.microsoft.com/office/drawing/2014/main" id="{2112F675-DBB8-F765-FF4E-8B3656BE670D}"/>
              </a:ext>
            </a:extLst>
          </p:cNvPr>
          <p:cNvPicPr>
            <a:picLocks noChangeAspect="1"/>
          </p:cNvPicPr>
          <p:nvPr/>
        </p:nvPicPr>
        <p:blipFill rotWithShape="1">
          <a:blip r:embed="rId6"/>
          <a:srcRect t="28735" r="-2" b="-2"/>
          <a:stretch/>
        </p:blipFill>
        <p:spPr>
          <a:xfrm>
            <a:off x="20" y="3511295"/>
            <a:ext cx="7698544"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
        <p:nvSpPr>
          <p:cNvPr id="2" name="Slide Number Placeholder 1">
            <a:extLst>
              <a:ext uri="{FF2B5EF4-FFF2-40B4-BE49-F238E27FC236}">
                <a16:creationId xmlns:a16="http://schemas.microsoft.com/office/drawing/2014/main" id="{72C76CD0-86D1-F7CF-E898-64F6B5422D1D}"/>
              </a:ext>
            </a:extLst>
          </p:cNvPr>
          <p:cNvSpPr>
            <a:spLocks noGrp="1"/>
          </p:cNvSpPr>
          <p:nvPr>
            <p:ph type="sldNum" sz="quarter" idx="12"/>
          </p:nvPr>
        </p:nvSpPr>
        <p:spPr>
          <a:xfrm>
            <a:off x="10601010" y="6356350"/>
            <a:ext cx="752789" cy="365125"/>
          </a:xfrm>
        </p:spPr>
        <p:txBody>
          <a:bodyPr>
            <a:normAutofit/>
          </a:bodyPr>
          <a:lstStyle/>
          <a:p>
            <a:pPr>
              <a:spcAft>
                <a:spcPts val="600"/>
              </a:spcAft>
            </a:pPr>
            <a:fld id="{E19705F5-30C7-4043-8814-377DC0E18AF3}" type="slidenum">
              <a:rPr lang="en-US">
                <a:solidFill>
                  <a:srgbClr val="FFFFFF"/>
                </a:solidFill>
              </a:rPr>
              <a:pPr>
                <a:spcAft>
                  <a:spcPts val="600"/>
                </a:spcAft>
              </a:pPr>
              <a:t>29</a:t>
            </a:fld>
            <a:endParaRPr lang="en-US">
              <a:solidFill>
                <a:srgbClr val="FFFFFF"/>
              </a:solidFill>
            </a:endParaRPr>
          </a:p>
        </p:txBody>
      </p:sp>
    </p:spTree>
    <p:extLst>
      <p:ext uri="{BB962C8B-B14F-4D97-AF65-F5344CB8AC3E}">
        <p14:creationId xmlns:p14="http://schemas.microsoft.com/office/powerpoint/2010/main" val="347156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B43F41-0AB2-DD5F-6AF6-9A227B61BA70}"/>
              </a:ext>
            </a:extLst>
          </p:cNvPr>
          <p:cNvSpPr>
            <a:spLocks noGrp="1"/>
          </p:cNvSpPr>
          <p:nvPr>
            <p:ph type="sldNum" sz="quarter" idx="12"/>
          </p:nvPr>
        </p:nvSpPr>
        <p:spPr/>
        <p:txBody>
          <a:bodyPr/>
          <a:lstStyle/>
          <a:p>
            <a:fld id="{E19705F5-30C7-4043-8814-377DC0E18AF3}" type="slidenum">
              <a:rPr lang="en-US" smtClean="0"/>
              <a:t>3</a:t>
            </a:fld>
            <a:endParaRPr lang="en-US" dirty="0"/>
          </a:p>
        </p:txBody>
      </p:sp>
      <p:grpSp>
        <p:nvGrpSpPr>
          <p:cNvPr id="28" name="Group 27">
            <a:extLst>
              <a:ext uri="{FF2B5EF4-FFF2-40B4-BE49-F238E27FC236}">
                <a16:creationId xmlns:a16="http://schemas.microsoft.com/office/drawing/2014/main" id="{E71B0D6D-F86F-F962-84B5-6FF7C9F05D01}"/>
              </a:ext>
            </a:extLst>
          </p:cNvPr>
          <p:cNvGrpSpPr/>
          <p:nvPr/>
        </p:nvGrpSpPr>
        <p:grpSpPr>
          <a:xfrm>
            <a:off x="559007" y="384820"/>
            <a:ext cx="2138590" cy="5851712"/>
            <a:chOff x="25287" y="450866"/>
            <a:chExt cx="2138590" cy="5851712"/>
          </a:xfrm>
        </p:grpSpPr>
        <p:sp>
          <p:nvSpPr>
            <p:cNvPr id="6293" name="TextBox 6292">
              <a:extLst>
                <a:ext uri="{FF2B5EF4-FFF2-40B4-BE49-F238E27FC236}">
                  <a16:creationId xmlns:a16="http://schemas.microsoft.com/office/drawing/2014/main" id="{1648D3DC-AD26-434B-011B-016AE5229B44}"/>
                </a:ext>
              </a:extLst>
            </p:cNvPr>
            <p:cNvSpPr txBox="1"/>
            <p:nvPr/>
          </p:nvSpPr>
          <p:spPr>
            <a:xfrm>
              <a:off x="25287" y="450866"/>
              <a:ext cx="2138590" cy="707886"/>
            </a:xfrm>
            <a:prstGeom prst="rect">
              <a:avLst/>
            </a:prstGeom>
            <a:noFill/>
          </p:spPr>
          <p:txBody>
            <a:bodyPr wrap="square" rtlCol="0">
              <a:spAutoFit/>
            </a:bodyPr>
            <a:lstStyle/>
            <a:p>
              <a:pPr algn="ctr"/>
              <a:r>
                <a:rPr lang="en-US" altLang="zh-CN" sz="2000" b="1" dirty="0">
                  <a:solidFill>
                    <a:schemeClr val="tx2"/>
                  </a:solidFill>
                </a:rPr>
                <a:t>Heterogeneous</a:t>
              </a:r>
              <a:r>
                <a:rPr lang="en-US" sz="2000" b="1" dirty="0">
                  <a:solidFill>
                    <a:schemeClr val="tx2"/>
                  </a:solidFill>
                </a:rPr>
                <a:t> </a:t>
              </a:r>
            </a:p>
            <a:p>
              <a:pPr algn="ctr"/>
              <a:r>
                <a:rPr lang="en-US" sz="2000" b="1" dirty="0">
                  <a:solidFill>
                    <a:schemeClr val="tx2"/>
                  </a:solidFill>
                </a:rPr>
                <a:t>Hardware</a:t>
              </a:r>
            </a:p>
          </p:txBody>
        </p:sp>
        <p:pic>
          <p:nvPicPr>
            <p:cNvPr id="1032" name="Picture 8" descr="Software engineering services for embedded systems | IBV">
              <a:extLst>
                <a:ext uri="{FF2B5EF4-FFF2-40B4-BE49-F238E27FC236}">
                  <a16:creationId xmlns:a16="http://schemas.microsoft.com/office/drawing/2014/main" id="{53AE3CA8-6B7D-AB50-2E47-208027C60F89}"/>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3311" y="3716163"/>
              <a:ext cx="1272357" cy="12723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pu - Free computer icons">
              <a:extLst>
                <a:ext uri="{FF2B5EF4-FFF2-40B4-BE49-F238E27FC236}">
                  <a16:creationId xmlns:a16="http://schemas.microsoft.com/office/drawing/2014/main" id="{C5A2391E-CA14-82B5-26BC-2A138FA9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6100" y="2444723"/>
              <a:ext cx="1224977" cy="1224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con&#10;&#10;Description automatically generated">
              <a:extLst>
                <a:ext uri="{FF2B5EF4-FFF2-40B4-BE49-F238E27FC236}">
                  <a16:creationId xmlns:a16="http://schemas.microsoft.com/office/drawing/2014/main" id="{707DD3D1-6F5A-1F48-9A81-D20C1B9169A1}"/>
                </a:ext>
              </a:extLst>
            </p:cNvPr>
            <p:cNvPicPr>
              <a:picLocks noChangeAspect="1"/>
            </p:cNvPicPr>
            <p:nvPr/>
          </p:nvPicPr>
          <p:blipFill>
            <a:blip r:embed="rId6">
              <a:duotone>
                <a:schemeClr val="accent4">
                  <a:shade val="45000"/>
                  <a:satMod val="135000"/>
                </a:schemeClr>
                <a:prstClr val="white"/>
              </a:duotone>
            </a:blip>
            <a:stretch>
              <a:fillRect/>
            </a:stretch>
          </p:blipFill>
          <p:spPr>
            <a:xfrm>
              <a:off x="493312" y="5122689"/>
              <a:ext cx="1272357" cy="1179889"/>
            </a:xfrm>
            <a:prstGeom prst="rect">
              <a:avLst/>
            </a:prstGeom>
          </p:spPr>
        </p:pic>
        <p:pic>
          <p:nvPicPr>
            <p:cNvPr id="9" name="Picture 14" descr="Cpu - Free electronics icons">
              <a:extLst>
                <a:ext uri="{FF2B5EF4-FFF2-40B4-BE49-F238E27FC236}">
                  <a16:creationId xmlns:a16="http://schemas.microsoft.com/office/drawing/2014/main" id="{5988AA09-344B-46EC-6786-72C6E063D51C}"/>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4762" y="1316721"/>
              <a:ext cx="1188938" cy="1188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86D23C1B-33CE-7454-56AB-B85E8C83C9A0}"/>
              </a:ext>
            </a:extLst>
          </p:cNvPr>
          <p:cNvGrpSpPr/>
          <p:nvPr/>
        </p:nvGrpSpPr>
        <p:grpSpPr>
          <a:xfrm>
            <a:off x="8840261" y="384820"/>
            <a:ext cx="3004041" cy="5817511"/>
            <a:chOff x="9008990" y="380534"/>
            <a:chExt cx="3004041" cy="5817511"/>
          </a:xfrm>
        </p:grpSpPr>
        <p:sp>
          <p:nvSpPr>
            <p:cNvPr id="31" name="TextBox 30">
              <a:extLst>
                <a:ext uri="{FF2B5EF4-FFF2-40B4-BE49-F238E27FC236}">
                  <a16:creationId xmlns:a16="http://schemas.microsoft.com/office/drawing/2014/main" id="{306AF589-1A0D-B2D5-6E8F-DB6C76DD4A8E}"/>
                </a:ext>
              </a:extLst>
            </p:cNvPr>
            <p:cNvSpPr txBox="1"/>
            <p:nvPr/>
          </p:nvSpPr>
          <p:spPr>
            <a:xfrm>
              <a:off x="9008990" y="380534"/>
              <a:ext cx="3004041" cy="707886"/>
            </a:xfrm>
            <a:prstGeom prst="rect">
              <a:avLst/>
            </a:prstGeom>
            <a:noFill/>
          </p:spPr>
          <p:txBody>
            <a:bodyPr wrap="square" rtlCol="0">
              <a:spAutoFit/>
            </a:bodyPr>
            <a:lstStyle/>
            <a:p>
              <a:pPr algn="ctr"/>
              <a:r>
                <a:rPr lang="en-US" altLang="zh-CN" sz="2000" b="1" dirty="0">
                  <a:solidFill>
                    <a:schemeClr val="tx2"/>
                  </a:solidFill>
                </a:rPr>
                <a:t>Multiple, Conflicting</a:t>
              </a:r>
              <a:r>
                <a:rPr lang="zh-CN" altLang="en-US" sz="2000" b="1" dirty="0">
                  <a:solidFill>
                    <a:schemeClr val="tx2"/>
                  </a:solidFill>
                </a:rPr>
                <a:t> </a:t>
              </a:r>
              <a:r>
                <a:rPr lang="en-US" altLang="zh-CN" sz="2000" b="1" dirty="0">
                  <a:solidFill>
                    <a:schemeClr val="tx2"/>
                  </a:solidFill>
                </a:rPr>
                <a:t>System</a:t>
              </a:r>
              <a:r>
                <a:rPr lang="zh-CN" altLang="en-US" sz="2000" b="1" dirty="0">
                  <a:solidFill>
                    <a:schemeClr val="tx2"/>
                  </a:solidFill>
                </a:rPr>
                <a:t> </a:t>
              </a:r>
              <a:r>
                <a:rPr lang="en-US" altLang="zh-CN" sz="2000" b="1" dirty="0">
                  <a:solidFill>
                    <a:schemeClr val="tx2"/>
                  </a:solidFill>
                </a:rPr>
                <a:t>Goals</a:t>
              </a:r>
              <a:endParaRPr lang="en-US" sz="2000" b="1" dirty="0">
                <a:solidFill>
                  <a:schemeClr val="tx2"/>
                </a:solidFill>
              </a:endParaRPr>
            </a:p>
          </p:txBody>
        </p:sp>
        <p:grpSp>
          <p:nvGrpSpPr>
            <p:cNvPr id="38" name="Group 37">
              <a:extLst>
                <a:ext uri="{FF2B5EF4-FFF2-40B4-BE49-F238E27FC236}">
                  <a16:creationId xmlns:a16="http://schemas.microsoft.com/office/drawing/2014/main" id="{EE7470AB-68AB-6D9A-1E53-E7C04FD2EE61}"/>
                </a:ext>
              </a:extLst>
            </p:cNvPr>
            <p:cNvGrpSpPr/>
            <p:nvPr/>
          </p:nvGrpSpPr>
          <p:grpSpPr>
            <a:xfrm>
              <a:off x="9686777" y="1288755"/>
              <a:ext cx="1741714" cy="1218289"/>
              <a:chOff x="9792856" y="1294225"/>
              <a:chExt cx="1741714" cy="1218289"/>
            </a:xfrm>
          </p:grpSpPr>
          <p:pic>
            <p:nvPicPr>
              <p:cNvPr id="33" name="Graphic 32" descr="Alarm clock with solid fill">
                <a:extLst>
                  <a:ext uri="{FF2B5EF4-FFF2-40B4-BE49-F238E27FC236}">
                    <a16:creationId xmlns:a16="http://schemas.microsoft.com/office/drawing/2014/main" id="{D6BB5FEF-950F-FAD1-745F-77D9FAC85D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9890" y="1294225"/>
                <a:ext cx="914400" cy="914400"/>
              </a:xfrm>
              <a:prstGeom prst="rect">
                <a:avLst/>
              </a:prstGeom>
            </p:spPr>
          </p:pic>
          <p:sp>
            <p:nvSpPr>
              <p:cNvPr id="34" name="TextBox 33">
                <a:extLst>
                  <a:ext uri="{FF2B5EF4-FFF2-40B4-BE49-F238E27FC236}">
                    <a16:creationId xmlns:a16="http://schemas.microsoft.com/office/drawing/2014/main" id="{C96B37B9-671E-CF5F-F6DB-EC796A4042C5}"/>
                  </a:ext>
                </a:extLst>
              </p:cNvPr>
              <p:cNvSpPr txBox="1"/>
              <p:nvPr/>
            </p:nvSpPr>
            <p:spPr>
              <a:xfrm>
                <a:off x="9792856" y="2143182"/>
                <a:ext cx="1741714" cy="369332"/>
              </a:xfrm>
              <a:prstGeom prst="rect">
                <a:avLst/>
              </a:prstGeom>
              <a:noFill/>
            </p:spPr>
            <p:txBody>
              <a:bodyPr wrap="square" rtlCol="0">
                <a:spAutoFit/>
              </a:bodyPr>
              <a:lstStyle/>
              <a:p>
                <a:pPr algn="ctr"/>
                <a:r>
                  <a:rPr lang="en-US" altLang="zh-CN" dirty="0">
                    <a:solidFill>
                      <a:schemeClr val="tx2"/>
                    </a:solidFill>
                  </a:rPr>
                  <a:t>Performance</a:t>
                </a:r>
                <a:endParaRPr lang="en-US" dirty="0">
                  <a:solidFill>
                    <a:schemeClr val="tx2"/>
                  </a:solidFill>
                </a:endParaRPr>
              </a:p>
            </p:txBody>
          </p:sp>
        </p:grpSp>
        <p:grpSp>
          <p:nvGrpSpPr>
            <p:cNvPr id="37" name="Group 36">
              <a:extLst>
                <a:ext uri="{FF2B5EF4-FFF2-40B4-BE49-F238E27FC236}">
                  <a16:creationId xmlns:a16="http://schemas.microsoft.com/office/drawing/2014/main" id="{C7474062-5230-BD35-6066-C7AF8A7BCBB4}"/>
                </a:ext>
              </a:extLst>
            </p:cNvPr>
            <p:cNvGrpSpPr/>
            <p:nvPr/>
          </p:nvGrpSpPr>
          <p:grpSpPr>
            <a:xfrm>
              <a:off x="9847295" y="3634743"/>
              <a:ext cx="1479875" cy="1198023"/>
              <a:chOff x="9873924" y="2518140"/>
              <a:chExt cx="1479875" cy="1198023"/>
            </a:xfrm>
          </p:grpSpPr>
          <p:pic>
            <p:nvPicPr>
              <p:cNvPr id="35" name="Graphic 34" descr="Gears with solid fill">
                <a:extLst>
                  <a:ext uri="{FF2B5EF4-FFF2-40B4-BE49-F238E27FC236}">
                    <a16:creationId xmlns:a16="http://schemas.microsoft.com/office/drawing/2014/main" id="{B2BA7A12-4162-2BDB-0BAF-28FE57C39C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59890" y="2518140"/>
                <a:ext cx="914400" cy="914400"/>
              </a:xfrm>
              <a:prstGeom prst="rect">
                <a:avLst/>
              </a:prstGeom>
            </p:spPr>
          </p:pic>
          <p:sp>
            <p:nvSpPr>
              <p:cNvPr id="36" name="TextBox 35">
                <a:extLst>
                  <a:ext uri="{FF2B5EF4-FFF2-40B4-BE49-F238E27FC236}">
                    <a16:creationId xmlns:a16="http://schemas.microsoft.com/office/drawing/2014/main" id="{12B8820E-2D3C-D25A-2525-3D7492E0FE07}"/>
                  </a:ext>
                </a:extLst>
              </p:cNvPr>
              <p:cNvSpPr txBox="1"/>
              <p:nvPr/>
            </p:nvSpPr>
            <p:spPr>
              <a:xfrm>
                <a:off x="9873924" y="3346831"/>
                <a:ext cx="1479875" cy="369332"/>
              </a:xfrm>
              <a:prstGeom prst="rect">
                <a:avLst/>
              </a:prstGeom>
              <a:noFill/>
            </p:spPr>
            <p:txBody>
              <a:bodyPr wrap="square" rtlCol="0">
                <a:spAutoFit/>
              </a:bodyPr>
              <a:lstStyle/>
              <a:p>
                <a:pPr algn="ctr"/>
                <a:r>
                  <a:rPr lang="en-US" altLang="zh-CN" dirty="0">
                    <a:solidFill>
                      <a:schemeClr val="tx2"/>
                    </a:solidFill>
                  </a:rPr>
                  <a:t>Accuracy</a:t>
                </a:r>
                <a:endParaRPr lang="en-US" dirty="0">
                  <a:solidFill>
                    <a:schemeClr val="tx2"/>
                  </a:solidFill>
                </a:endParaRPr>
              </a:p>
            </p:txBody>
          </p:sp>
        </p:grpSp>
        <p:grpSp>
          <p:nvGrpSpPr>
            <p:cNvPr id="41" name="Group 40">
              <a:extLst>
                <a:ext uri="{FF2B5EF4-FFF2-40B4-BE49-F238E27FC236}">
                  <a16:creationId xmlns:a16="http://schemas.microsoft.com/office/drawing/2014/main" id="{C5F65575-7074-BF8D-BA4E-2B7394E09076}"/>
                </a:ext>
              </a:extLst>
            </p:cNvPr>
            <p:cNvGrpSpPr/>
            <p:nvPr/>
          </p:nvGrpSpPr>
          <p:grpSpPr>
            <a:xfrm>
              <a:off x="9847294" y="2447019"/>
              <a:ext cx="1479875" cy="1038219"/>
              <a:chOff x="9851683" y="3743283"/>
              <a:chExt cx="1479875" cy="1038219"/>
            </a:xfrm>
          </p:grpSpPr>
          <p:pic>
            <p:nvPicPr>
              <p:cNvPr id="39" name="Graphic 38" descr="Full battery with solid fill">
                <a:extLst>
                  <a:ext uri="{FF2B5EF4-FFF2-40B4-BE49-F238E27FC236}">
                    <a16:creationId xmlns:a16="http://schemas.microsoft.com/office/drawing/2014/main" id="{72B40505-858B-6EDA-51E4-E5293960B5B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59890" y="3743283"/>
                <a:ext cx="914400" cy="914400"/>
              </a:xfrm>
              <a:prstGeom prst="rect">
                <a:avLst/>
              </a:prstGeom>
            </p:spPr>
          </p:pic>
          <p:sp>
            <p:nvSpPr>
              <p:cNvPr id="40" name="TextBox 39">
                <a:extLst>
                  <a:ext uri="{FF2B5EF4-FFF2-40B4-BE49-F238E27FC236}">
                    <a16:creationId xmlns:a16="http://schemas.microsoft.com/office/drawing/2014/main" id="{FBEFB930-3F10-4F58-7D1A-8E0B982734DD}"/>
                  </a:ext>
                </a:extLst>
              </p:cNvPr>
              <p:cNvSpPr txBox="1"/>
              <p:nvPr/>
            </p:nvSpPr>
            <p:spPr>
              <a:xfrm>
                <a:off x="9851683" y="4412170"/>
                <a:ext cx="1479875" cy="369332"/>
              </a:xfrm>
              <a:prstGeom prst="rect">
                <a:avLst/>
              </a:prstGeom>
              <a:noFill/>
            </p:spPr>
            <p:txBody>
              <a:bodyPr wrap="square" rtlCol="0">
                <a:spAutoFit/>
              </a:bodyPr>
              <a:lstStyle/>
              <a:p>
                <a:pPr algn="ctr"/>
                <a:r>
                  <a:rPr lang="en-US" altLang="zh-CN" dirty="0">
                    <a:solidFill>
                      <a:schemeClr val="tx2"/>
                    </a:solidFill>
                  </a:rPr>
                  <a:t>Energy</a:t>
                </a:r>
                <a:endParaRPr lang="en-US" dirty="0">
                  <a:solidFill>
                    <a:schemeClr val="tx2"/>
                  </a:solidFill>
                </a:endParaRPr>
              </a:p>
            </p:txBody>
          </p:sp>
        </p:grpSp>
        <p:grpSp>
          <p:nvGrpSpPr>
            <p:cNvPr id="47" name="Group 46">
              <a:extLst>
                <a:ext uri="{FF2B5EF4-FFF2-40B4-BE49-F238E27FC236}">
                  <a16:creationId xmlns:a16="http://schemas.microsoft.com/office/drawing/2014/main" id="{D3015AFE-AC1C-1EC6-8CCE-4FF318822414}"/>
                </a:ext>
              </a:extLst>
            </p:cNvPr>
            <p:cNvGrpSpPr/>
            <p:nvPr/>
          </p:nvGrpSpPr>
          <p:grpSpPr>
            <a:xfrm>
              <a:off x="9903864" y="4905947"/>
              <a:ext cx="1366739" cy="1292098"/>
              <a:chOff x="9899522" y="4789867"/>
              <a:chExt cx="1366739" cy="1292098"/>
            </a:xfrm>
          </p:grpSpPr>
          <p:sp>
            <p:nvSpPr>
              <p:cNvPr id="44" name="TextBox 43">
                <a:extLst>
                  <a:ext uri="{FF2B5EF4-FFF2-40B4-BE49-F238E27FC236}">
                    <a16:creationId xmlns:a16="http://schemas.microsoft.com/office/drawing/2014/main" id="{104392C8-ACEE-6437-0888-F8B60A5E9407}"/>
                  </a:ext>
                </a:extLst>
              </p:cNvPr>
              <p:cNvSpPr txBox="1"/>
              <p:nvPr/>
            </p:nvSpPr>
            <p:spPr>
              <a:xfrm>
                <a:off x="9899522" y="5712633"/>
                <a:ext cx="1366739" cy="369332"/>
              </a:xfrm>
              <a:prstGeom prst="rect">
                <a:avLst/>
              </a:prstGeom>
              <a:noFill/>
            </p:spPr>
            <p:txBody>
              <a:bodyPr wrap="square" rtlCol="0">
                <a:spAutoFit/>
              </a:bodyPr>
              <a:lstStyle/>
              <a:p>
                <a:pPr algn="ctr"/>
                <a:r>
                  <a:rPr lang="en-US" altLang="zh-CN" dirty="0">
                    <a:solidFill>
                      <a:schemeClr val="tx2"/>
                    </a:solidFill>
                  </a:rPr>
                  <a:t>Security</a:t>
                </a:r>
                <a:endParaRPr lang="en-US" dirty="0">
                  <a:solidFill>
                    <a:schemeClr val="tx2"/>
                  </a:solidFill>
                </a:endParaRPr>
              </a:p>
            </p:txBody>
          </p:sp>
          <p:pic>
            <p:nvPicPr>
              <p:cNvPr id="46" name="Graphic 45" descr="Unlock with solid fill">
                <a:extLst>
                  <a:ext uri="{FF2B5EF4-FFF2-40B4-BE49-F238E27FC236}">
                    <a16:creationId xmlns:a16="http://schemas.microsoft.com/office/drawing/2014/main" id="{47201084-BFAA-0995-5781-55F4AD3FDF6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56661" y="4789867"/>
                <a:ext cx="914400" cy="914400"/>
              </a:xfrm>
              <a:prstGeom prst="rect">
                <a:avLst/>
              </a:prstGeom>
            </p:spPr>
          </p:pic>
        </p:grpSp>
      </p:grpSp>
      <p:grpSp>
        <p:nvGrpSpPr>
          <p:cNvPr id="16" name="Group 15">
            <a:extLst>
              <a:ext uri="{FF2B5EF4-FFF2-40B4-BE49-F238E27FC236}">
                <a16:creationId xmlns:a16="http://schemas.microsoft.com/office/drawing/2014/main" id="{A90B77AB-B5E2-6A8D-D206-2E4BED689FC7}"/>
              </a:ext>
            </a:extLst>
          </p:cNvPr>
          <p:cNvGrpSpPr/>
          <p:nvPr/>
        </p:nvGrpSpPr>
        <p:grpSpPr>
          <a:xfrm>
            <a:off x="3602266" y="419610"/>
            <a:ext cx="5003800" cy="5595613"/>
            <a:chOff x="3602266" y="419610"/>
            <a:chExt cx="5003800" cy="5595613"/>
          </a:xfrm>
        </p:grpSpPr>
        <p:sp>
          <p:nvSpPr>
            <p:cNvPr id="27" name="TextBox 26">
              <a:extLst>
                <a:ext uri="{FF2B5EF4-FFF2-40B4-BE49-F238E27FC236}">
                  <a16:creationId xmlns:a16="http://schemas.microsoft.com/office/drawing/2014/main" id="{4685162E-3F7E-C3D8-2C4E-9D6560B613A7}"/>
                </a:ext>
              </a:extLst>
            </p:cNvPr>
            <p:cNvSpPr txBox="1"/>
            <p:nvPr/>
          </p:nvSpPr>
          <p:spPr>
            <a:xfrm>
              <a:off x="4433813" y="419610"/>
              <a:ext cx="3340705" cy="707886"/>
            </a:xfrm>
            <a:prstGeom prst="rect">
              <a:avLst/>
            </a:prstGeom>
            <a:noFill/>
          </p:spPr>
          <p:txBody>
            <a:bodyPr wrap="square" rtlCol="0">
              <a:spAutoFit/>
            </a:bodyPr>
            <a:lstStyle/>
            <a:p>
              <a:pPr algn="ctr"/>
              <a:r>
                <a:rPr lang="en-US" altLang="zh-CN" sz="2000" b="1" dirty="0">
                  <a:solidFill>
                    <a:schemeClr val="tx2"/>
                  </a:solidFill>
                </a:rPr>
                <a:t>Highly</a:t>
              </a:r>
              <a:r>
                <a:rPr lang="zh-CN" altLang="en-US" sz="2000" b="1" dirty="0">
                  <a:solidFill>
                    <a:schemeClr val="tx2"/>
                  </a:solidFill>
                </a:rPr>
                <a:t> </a:t>
              </a:r>
              <a:r>
                <a:rPr lang="en-US" altLang="zh-CN" sz="2000" b="1" dirty="0">
                  <a:solidFill>
                    <a:schemeClr val="tx2"/>
                  </a:solidFill>
                </a:rPr>
                <a:t>Diverse and Configurable</a:t>
              </a:r>
              <a:r>
                <a:rPr lang="zh-CN" altLang="en-US" sz="2000" b="1" dirty="0">
                  <a:solidFill>
                    <a:schemeClr val="tx2"/>
                  </a:solidFill>
                </a:rPr>
                <a:t> </a:t>
              </a:r>
              <a:r>
                <a:rPr lang="en-US" altLang="zh-CN" sz="2000" b="1" dirty="0">
                  <a:solidFill>
                    <a:schemeClr val="tx2"/>
                  </a:solidFill>
                </a:rPr>
                <a:t>Software</a:t>
              </a:r>
              <a:endParaRPr lang="en-US" sz="2000" b="1" dirty="0">
                <a:solidFill>
                  <a:schemeClr val="tx2"/>
                </a:solidFill>
              </a:endParaRPr>
            </a:p>
          </p:txBody>
        </p:sp>
        <p:pic>
          <p:nvPicPr>
            <p:cNvPr id="15" name="Picture 14">
              <a:extLst>
                <a:ext uri="{FF2B5EF4-FFF2-40B4-BE49-F238E27FC236}">
                  <a16:creationId xmlns:a16="http://schemas.microsoft.com/office/drawing/2014/main" id="{09197696-C15E-C176-88C1-724077DDB052}"/>
                </a:ext>
              </a:extLst>
            </p:cNvPr>
            <p:cNvPicPr>
              <a:picLocks noChangeAspect="1"/>
            </p:cNvPicPr>
            <p:nvPr/>
          </p:nvPicPr>
          <p:blipFill>
            <a:blip r:embed="rId16"/>
            <a:stretch>
              <a:fillRect/>
            </a:stretch>
          </p:blipFill>
          <p:spPr>
            <a:xfrm>
              <a:off x="3602266" y="1468623"/>
              <a:ext cx="5003800" cy="4546600"/>
            </a:xfrm>
            <a:prstGeom prst="rect">
              <a:avLst/>
            </a:prstGeom>
          </p:spPr>
        </p:pic>
      </p:grpSp>
    </p:spTree>
    <p:custDataLst>
      <p:tags r:id="rId1"/>
    </p:custDataLst>
    <p:extLst>
      <p:ext uri="{BB962C8B-B14F-4D97-AF65-F5344CB8AC3E}">
        <p14:creationId xmlns:p14="http://schemas.microsoft.com/office/powerpoint/2010/main" val="62935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BD07DA-AFF8-0FB1-F992-3C5FAD43D0BB}"/>
              </a:ext>
            </a:extLst>
          </p:cNvPr>
          <p:cNvSpPr>
            <a:spLocks noGrp="1"/>
          </p:cNvSpPr>
          <p:nvPr>
            <p:ph type="sldNum" sz="quarter" idx="12"/>
          </p:nvPr>
        </p:nvSpPr>
        <p:spPr/>
        <p:txBody>
          <a:bodyPr/>
          <a:lstStyle/>
          <a:p>
            <a:fld id="{E19705F5-30C7-4043-8814-377DC0E18AF3}" type="slidenum">
              <a:rPr lang="en-US" smtClean="0"/>
              <a:t>30</a:t>
            </a:fld>
            <a:endParaRPr lang="en-US"/>
          </a:p>
        </p:txBody>
      </p:sp>
      <p:sp>
        <p:nvSpPr>
          <p:cNvPr id="3" name="Title 1">
            <a:extLst>
              <a:ext uri="{FF2B5EF4-FFF2-40B4-BE49-F238E27FC236}">
                <a16:creationId xmlns:a16="http://schemas.microsoft.com/office/drawing/2014/main" id="{2FEB2F79-647A-8529-B121-4D5D0E840398}"/>
              </a:ext>
            </a:extLst>
          </p:cNvPr>
          <p:cNvSpPr txBox="1">
            <a:spLocks/>
          </p:cNvSpPr>
          <p:nvPr/>
        </p:nvSpPr>
        <p:spPr>
          <a:xfrm>
            <a:off x="931817" y="488707"/>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Datacenter Computation</a:t>
            </a:r>
            <a:endParaRPr lang="en-US" dirty="0">
              <a:solidFill>
                <a:schemeClr val="tx2"/>
              </a:solidFill>
              <a:latin typeface="+mn-lt"/>
              <a:ea typeface="Segoe UI" charset="0"/>
              <a:cs typeface="Segoe UI" charset="0"/>
            </a:endParaRPr>
          </a:p>
        </p:txBody>
      </p:sp>
      <p:grpSp>
        <p:nvGrpSpPr>
          <p:cNvPr id="61" name="Group 60">
            <a:extLst>
              <a:ext uri="{FF2B5EF4-FFF2-40B4-BE49-F238E27FC236}">
                <a16:creationId xmlns:a16="http://schemas.microsoft.com/office/drawing/2014/main" id="{2BFDE41B-F2BE-0A3B-7DC1-BACEF538D46D}"/>
              </a:ext>
            </a:extLst>
          </p:cNvPr>
          <p:cNvGrpSpPr/>
          <p:nvPr/>
        </p:nvGrpSpPr>
        <p:grpSpPr>
          <a:xfrm>
            <a:off x="3408587" y="3148742"/>
            <a:ext cx="5202013" cy="2872003"/>
            <a:chOff x="1455240" y="2148514"/>
            <a:chExt cx="5202013" cy="2872003"/>
          </a:xfrm>
        </p:grpSpPr>
        <p:sp>
          <p:nvSpPr>
            <p:cNvPr id="31" name="Rounded Rectangle 30">
              <a:extLst>
                <a:ext uri="{FF2B5EF4-FFF2-40B4-BE49-F238E27FC236}">
                  <a16:creationId xmlns:a16="http://schemas.microsoft.com/office/drawing/2014/main" id="{EF6C4D30-A51E-936D-1F2E-DB08ED4F2CAA}"/>
                </a:ext>
              </a:extLst>
            </p:cNvPr>
            <p:cNvSpPr/>
            <p:nvPr/>
          </p:nvSpPr>
          <p:spPr>
            <a:xfrm>
              <a:off x="2900855" y="2354316"/>
              <a:ext cx="2942897" cy="1250733"/>
            </a:xfrm>
            <a:prstGeom prst="round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79D6B6C3-D7AD-CFE6-3241-15408A263FFA}"/>
                </a:ext>
              </a:extLst>
            </p:cNvPr>
            <p:cNvSpPr/>
            <p:nvPr/>
          </p:nvSpPr>
          <p:spPr>
            <a:xfrm>
              <a:off x="3126830" y="2802055"/>
              <a:ext cx="731520" cy="73152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6848A12-B22C-B4B5-EE0D-ED0A4AEB4E23}"/>
                </a:ext>
              </a:extLst>
            </p:cNvPr>
            <p:cNvSpPr/>
            <p:nvPr/>
          </p:nvSpPr>
          <p:spPr>
            <a:xfrm>
              <a:off x="3999187" y="2802055"/>
              <a:ext cx="731520" cy="73152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9D8D0A6-B95C-357A-651E-9EEE617CCD1B}"/>
                </a:ext>
              </a:extLst>
            </p:cNvPr>
            <p:cNvSpPr/>
            <p:nvPr/>
          </p:nvSpPr>
          <p:spPr>
            <a:xfrm>
              <a:off x="4871544" y="2802055"/>
              <a:ext cx="731520" cy="731520"/>
            </a:xfrm>
            <a:prstGeom prst="rect">
              <a:avLst/>
            </a:prstGeom>
            <a:solidFill>
              <a:srgbClr val="C782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C5A43678-6C7E-8206-959D-76A355EF5DA2}"/>
                </a:ext>
              </a:extLst>
            </p:cNvPr>
            <p:cNvSpPr/>
            <p:nvPr/>
          </p:nvSpPr>
          <p:spPr>
            <a:xfrm>
              <a:off x="2072641" y="4029391"/>
              <a:ext cx="731520" cy="73152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Task1</a:t>
              </a:r>
              <a:endParaRPr lang="en-US" dirty="0">
                <a:solidFill>
                  <a:schemeClr val="tx2"/>
                </a:solidFill>
              </a:endParaRPr>
            </a:p>
          </p:txBody>
        </p:sp>
        <p:sp>
          <p:nvSpPr>
            <p:cNvPr id="33" name="Rectangle 32">
              <a:extLst>
                <a:ext uri="{FF2B5EF4-FFF2-40B4-BE49-F238E27FC236}">
                  <a16:creationId xmlns:a16="http://schemas.microsoft.com/office/drawing/2014/main" id="{97A53DE1-530E-A8D4-B82D-651518F5CF58}"/>
                </a:ext>
              </a:extLst>
            </p:cNvPr>
            <p:cNvSpPr/>
            <p:nvPr/>
          </p:nvSpPr>
          <p:spPr>
            <a:xfrm>
              <a:off x="3999187" y="4029391"/>
              <a:ext cx="731520" cy="73152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Task2</a:t>
              </a:r>
              <a:endParaRPr lang="en-US" dirty="0">
                <a:solidFill>
                  <a:schemeClr val="tx2"/>
                </a:solidFill>
              </a:endParaRPr>
            </a:p>
          </p:txBody>
        </p:sp>
        <p:sp>
          <p:nvSpPr>
            <p:cNvPr id="34" name="Rectangle 33">
              <a:extLst>
                <a:ext uri="{FF2B5EF4-FFF2-40B4-BE49-F238E27FC236}">
                  <a16:creationId xmlns:a16="http://schemas.microsoft.com/office/drawing/2014/main" id="{8CAD0865-1369-F8E1-667A-57AA4EA570C9}"/>
                </a:ext>
              </a:extLst>
            </p:cNvPr>
            <p:cNvSpPr/>
            <p:nvPr/>
          </p:nvSpPr>
          <p:spPr>
            <a:xfrm>
              <a:off x="5925733" y="4029391"/>
              <a:ext cx="731520" cy="731520"/>
            </a:xfrm>
            <a:prstGeom prst="rect">
              <a:avLst/>
            </a:prstGeom>
            <a:solidFill>
              <a:srgbClr val="C782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Task3</a:t>
              </a:r>
              <a:endParaRPr lang="en-US" dirty="0">
                <a:solidFill>
                  <a:schemeClr val="tx2"/>
                </a:solidFill>
              </a:endParaRPr>
            </a:p>
          </p:txBody>
        </p:sp>
        <p:cxnSp>
          <p:nvCxnSpPr>
            <p:cNvPr id="36" name="Straight Arrow Connector 35">
              <a:extLst>
                <a:ext uri="{FF2B5EF4-FFF2-40B4-BE49-F238E27FC236}">
                  <a16:creationId xmlns:a16="http://schemas.microsoft.com/office/drawing/2014/main" id="{5894408D-E8BE-84C9-2C8C-53E7B84E5DCC}"/>
                </a:ext>
              </a:extLst>
            </p:cNvPr>
            <p:cNvCxnSpPr>
              <a:cxnSpLocks/>
              <a:stCxn id="31" idx="2"/>
            </p:cNvCxnSpPr>
            <p:nvPr/>
          </p:nvCxnSpPr>
          <p:spPr>
            <a:xfrm>
              <a:off x="4372304" y="3605049"/>
              <a:ext cx="5255" cy="424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75062E4-E2CD-F562-BD59-F18A3C2CB61A}"/>
                </a:ext>
              </a:extLst>
            </p:cNvPr>
            <p:cNvCxnSpPr>
              <a:cxnSpLocks/>
              <a:stCxn id="31" idx="2"/>
            </p:cNvCxnSpPr>
            <p:nvPr/>
          </p:nvCxnSpPr>
          <p:spPr>
            <a:xfrm flipH="1">
              <a:off x="2438401" y="3605049"/>
              <a:ext cx="1933903" cy="424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9219BD9-1A70-6A6F-0D60-116764146CC8}"/>
                </a:ext>
              </a:extLst>
            </p:cNvPr>
            <p:cNvCxnSpPr>
              <a:cxnSpLocks/>
              <a:stCxn id="31" idx="2"/>
              <a:endCxn id="34" idx="0"/>
            </p:cNvCxnSpPr>
            <p:nvPr/>
          </p:nvCxnSpPr>
          <p:spPr>
            <a:xfrm>
              <a:off x="4372304" y="3605049"/>
              <a:ext cx="1919189" cy="424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F46EF5EA-32D2-D2B5-1292-5A653D830CE5}"/>
                </a:ext>
              </a:extLst>
            </p:cNvPr>
            <p:cNvSpPr txBox="1"/>
            <p:nvPr/>
          </p:nvSpPr>
          <p:spPr>
            <a:xfrm rot="16200000">
              <a:off x="911824" y="2691930"/>
              <a:ext cx="1486942" cy="400110"/>
            </a:xfrm>
            <a:prstGeom prst="rect">
              <a:avLst/>
            </a:prstGeom>
            <a:noFill/>
          </p:spPr>
          <p:txBody>
            <a:bodyPr wrap="square" rtlCol="0">
              <a:spAutoFit/>
            </a:bodyPr>
            <a:lstStyle/>
            <a:p>
              <a:pPr algn="ctr"/>
              <a:r>
                <a:rPr lang="en-US" altLang="zh-CN" sz="2000" dirty="0">
                  <a:solidFill>
                    <a:schemeClr val="tx2"/>
                  </a:solidFill>
                </a:rPr>
                <a:t>Full</a:t>
              </a:r>
              <a:r>
                <a:rPr lang="zh-CN" altLang="en-US" sz="2000" dirty="0">
                  <a:solidFill>
                    <a:schemeClr val="tx2"/>
                  </a:solidFill>
                </a:rPr>
                <a:t> </a:t>
              </a:r>
              <a:r>
                <a:rPr lang="en-US" altLang="zh-CN" sz="2000" dirty="0">
                  <a:solidFill>
                    <a:schemeClr val="tx2"/>
                  </a:solidFill>
                </a:rPr>
                <a:t>Data</a:t>
              </a:r>
              <a:endParaRPr lang="en-US" sz="2000" dirty="0">
                <a:solidFill>
                  <a:schemeClr val="tx2"/>
                </a:solidFill>
              </a:endParaRPr>
            </a:p>
          </p:txBody>
        </p:sp>
        <p:sp>
          <p:nvSpPr>
            <p:cNvPr id="56" name="TextBox 55">
              <a:extLst>
                <a:ext uri="{FF2B5EF4-FFF2-40B4-BE49-F238E27FC236}">
                  <a16:creationId xmlns:a16="http://schemas.microsoft.com/office/drawing/2014/main" id="{FF0533F6-8BEF-0670-C1F5-93AE64D77793}"/>
                </a:ext>
              </a:extLst>
            </p:cNvPr>
            <p:cNvSpPr txBox="1"/>
            <p:nvPr/>
          </p:nvSpPr>
          <p:spPr>
            <a:xfrm rot="16200000">
              <a:off x="911824" y="4076991"/>
              <a:ext cx="1486942" cy="400110"/>
            </a:xfrm>
            <a:prstGeom prst="rect">
              <a:avLst/>
            </a:prstGeom>
            <a:noFill/>
          </p:spPr>
          <p:txBody>
            <a:bodyPr wrap="square" rtlCol="0">
              <a:spAutoFit/>
            </a:bodyPr>
            <a:lstStyle/>
            <a:p>
              <a:pPr algn="ctr"/>
              <a:r>
                <a:rPr lang="en-US" altLang="zh-CN" sz="2000" dirty="0">
                  <a:solidFill>
                    <a:schemeClr val="tx2"/>
                  </a:solidFill>
                </a:rPr>
                <a:t>Partitions</a:t>
              </a:r>
              <a:endParaRPr lang="en-US" sz="2000" dirty="0">
                <a:solidFill>
                  <a:schemeClr val="tx2"/>
                </a:solidFill>
              </a:endParaRPr>
            </a:p>
          </p:txBody>
        </p:sp>
        <p:sp>
          <p:nvSpPr>
            <p:cNvPr id="60" name="TextBox 59">
              <a:extLst>
                <a:ext uri="{FF2B5EF4-FFF2-40B4-BE49-F238E27FC236}">
                  <a16:creationId xmlns:a16="http://schemas.microsoft.com/office/drawing/2014/main" id="{BC4729D4-0669-1825-E9B1-D576EBA918D3}"/>
                </a:ext>
              </a:extLst>
            </p:cNvPr>
            <p:cNvSpPr txBox="1"/>
            <p:nvPr/>
          </p:nvSpPr>
          <p:spPr>
            <a:xfrm>
              <a:off x="3618712" y="2396986"/>
              <a:ext cx="1492469" cy="400110"/>
            </a:xfrm>
            <a:prstGeom prst="rect">
              <a:avLst/>
            </a:prstGeom>
            <a:noFill/>
          </p:spPr>
          <p:txBody>
            <a:bodyPr wrap="square" rtlCol="0">
              <a:spAutoFit/>
            </a:bodyPr>
            <a:lstStyle/>
            <a:p>
              <a:pPr algn="ctr"/>
              <a:r>
                <a:rPr lang="en-US" altLang="zh-CN" sz="2000" dirty="0">
                  <a:solidFill>
                    <a:schemeClr val="tx2"/>
                  </a:solidFill>
                </a:rPr>
                <a:t>Job</a:t>
              </a:r>
              <a:endParaRPr lang="en-US" sz="2000" dirty="0">
                <a:solidFill>
                  <a:schemeClr val="tx2"/>
                </a:solidFill>
              </a:endParaRPr>
            </a:p>
          </p:txBody>
        </p:sp>
      </p:grpSp>
      <p:graphicFrame>
        <p:nvGraphicFramePr>
          <p:cNvPr id="6" name="Content Placeholder 2">
            <a:extLst>
              <a:ext uri="{FF2B5EF4-FFF2-40B4-BE49-F238E27FC236}">
                <a16:creationId xmlns:a16="http://schemas.microsoft.com/office/drawing/2014/main" id="{48B207D7-040D-A25A-7A5C-06CEEA3CD743}"/>
              </a:ext>
            </a:extLst>
          </p:cNvPr>
          <p:cNvGraphicFramePr/>
          <p:nvPr>
            <p:extLst>
              <p:ext uri="{D42A27DB-BD31-4B8C-83A1-F6EECF244321}">
                <p14:modId xmlns:p14="http://schemas.microsoft.com/office/powerpoint/2010/main" val="1798935476"/>
              </p:ext>
            </p:extLst>
          </p:nvPr>
        </p:nvGraphicFramePr>
        <p:xfrm>
          <a:off x="711719" y="1489367"/>
          <a:ext cx="10585888" cy="1425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90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BD07DA-AFF8-0FB1-F992-3C5FAD43D0BB}"/>
              </a:ext>
            </a:extLst>
          </p:cNvPr>
          <p:cNvSpPr>
            <a:spLocks noGrp="1"/>
          </p:cNvSpPr>
          <p:nvPr>
            <p:ph type="sldNum" sz="quarter" idx="12"/>
          </p:nvPr>
        </p:nvSpPr>
        <p:spPr/>
        <p:txBody>
          <a:bodyPr/>
          <a:lstStyle/>
          <a:p>
            <a:fld id="{E19705F5-30C7-4043-8814-377DC0E18AF3}" type="slidenum">
              <a:rPr lang="en-US" smtClean="0"/>
              <a:t>31</a:t>
            </a:fld>
            <a:endParaRPr lang="en-US"/>
          </a:p>
        </p:txBody>
      </p:sp>
      <p:sp>
        <p:nvSpPr>
          <p:cNvPr id="3" name="Title 1">
            <a:extLst>
              <a:ext uri="{FF2B5EF4-FFF2-40B4-BE49-F238E27FC236}">
                <a16:creationId xmlns:a16="http://schemas.microsoft.com/office/drawing/2014/main" id="{2FEB2F79-647A-8529-B121-4D5D0E840398}"/>
              </a:ext>
            </a:extLst>
          </p:cNvPr>
          <p:cNvSpPr txBox="1">
            <a:spLocks/>
          </p:cNvSpPr>
          <p:nvPr/>
        </p:nvSpPr>
        <p:spPr>
          <a:xfrm>
            <a:off x="931817" y="488707"/>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Stragglers</a:t>
            </a:r>
            <a:endParaRPr lang="en-US" dirty="0">
              <a:solidFill>
                <a:schemeClr val="tx2"/>
              </a:solidFill>
              <a:latin typeface="+mn-lt"/>
              <a:ea typeface="Segoe UI" charset="0"/>
              <a:cs typeface="Segoe UI" charset="0"/>
            </a:endParaRPr>
          </a:p>
        </p:txBody>
      </p:sp>
      <p:grpSp>
        <p:nvGrpSpPr>
          <p:cNvPr id="5" name="Group 4">
            <a:extLst>
              <a:ext uri="{FF2B5EF4-FFF2-40B4-BE49-F238E27FC236}">
                <a16:creationId xmlns:a16="http://schemas.microsoft.com/office/drawing/2014/main" id="{43E59FEE-41B5-8D08-AAA3-40BBC6766BA8}"/>
              </a:ext>
            </a:extLst>
          </p:cNvPr>
          <p:cNvGrpSpPr/>
          <p:nvPr/>
        </p:nvGrpSpPr>
        <p:grpSpPr>
          <a:xfrm>
            <a:off x="4050494" y="3527023"/>
            <a:ext cx="3802385" cy="2702859"/>
            <a:chOff x="7611402" y="1843087"/>
            <a:chExt cx="3802385" cy="2702858"/>
          </a:xfrm>
        </p:grpSpPr>
        <p:cxnSp>
          <p:nvCxnSpPr>
            <p:cNvPr id="6" name="Straight Arrow Connector 5">
              <a:extLst>
                <a:ext uri="{FF2B5EF4-FFF2-40B4-BE49-F238E27FC236}">
                  <a16:creationId xmlns:a16="http://schemas.microsoft.com/office/drawing/2014/main" id="{4E9EC506-BB6E-442B-3990-DA5DFA2CBF61}"/>
                </a:ext>
              </a:extLst>
            </p:cNvPr>
            <p:cNvCxnSpPr/>
            <p:nvPr/>
          </p:nvCxnSpPr>
          <p:spPr>
            <a:xfrm>
              <a:off x="8010727" y="2504872"/>
              <a:ext cx="1048966"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9DE71D29-97F9-6D95-EBA5-E6995C19C9C1}"/>
                </a:ext>
              </a:extLst>
            </p:cNvPr>
            <p:cNvCxnSpPr>
              <a:cxnSpLocks/>
            </p:cNvCxnSpPr>
            <p:nvPr/>
          </p:nvCxnSpPr>
          <p:spPr>
            <a:xfrm>
              <a:off x="8010727" y="2667000"/>
              <a:ext cx="1301885"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51EFC9B6-05CD-72E1-AC57-42A9A1DEE734}"/>
                </a:ext>
              </a:extLst>
            </p:cNvPr>
            <p:cNvCxnSpPr>
              <a:cxnSpLocks/>
            </p:cNvCxnSpPr>
            <p:nvPr/>
          </p:nvCxnSpPr>
          <p:spPr>
            <a:xfrm>
              <a:off x="8010727" y="2819400"/>
              <a:ext cx="1515894"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2DBA2E15-79D0-0F60-F416-DFCB8ED24C38}"/>
                </a:ext>
              </a:extLst>
            </p:cNvPr>
            <p:cNvCxnSpPr>
              <a:cxnSpLocks/>
            </p:cNvCxnSpPr>
            <p:nvPr/>
          </p:nvCxnSpPr>
          <p:spPr>
            <a:xfrm>
              <a:off x="8010727" y="2971800"/>
              <a:ext cx="309664"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FAE7015F-4233-E610-B3FC-4F615AA5C203}"/>
                </a:ext>
              </a:extLst>
            </p:cNvPr>
            <p:cNvCxnSpPr>
              <a:cxnSpLocks/>
            </p:cNvCxnSpPr>
            <p:nvPr/>
          </p:nvCxnSpPr>
          <p:spPr>
            <a:xfrm>
              <a:off x="8010727" y="3124200"/>
              <a:ext cx="912779"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CDF6E23B-8CDF-55D7-D04C-2E208D4430D4}"/>
                </a:ext>
              </a:extLst>
            </p:cNvPr>
            <p:cNvCxnSpPr>
              <a:cxnSpLocks/>
            </p:cNvCxnSpPr>
            <p:nvPr/>
          </p:nvCxnSpPr>
          <p:spPr>
            <a:xfrm>
              <a:off x="8010727" y="3286327"/>
              <a:ext cx="572311"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73F8F370-8B25-CA2B-ACBA-867E07B7D3B9}"/>
                </a:ext>
              </a:extLst>
            </p:cNvPr>
            <p:cNvCxnSpPr>
              <a:cxnSpLocks/>
            </p:cNvCxnSpPr>
            <p:nvPr/>
          </p:nvCxnSpPr>
          <p:spPr>
            <a:xfrm>
              <a:off x="8010727" y="3419272"/>
              <a:ext cx="1136515"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2760B66B-E424-2BB0-AB35-415141B9F51E}"/>
                </a:ext>
              </a:extLst>
            </p:cNvPr>
            <p:cNvCxnSpPr>
              <a:cxnSpLocks/>
            </p:cNvCxnSpPr>
            <p:nvPr/>
          </p:nvCxnSpPr>
          <p:spPr>
            <a:xfrm>
              <a:off x="8010727" y="3698132"/>
              <a:ext cx="2858311"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F5F7AACD-C9DB-6E6C-4AE1-215432E85246}"/>
                </a:ext>
              </a:extLst>
            </p:cNvPr>
            <p:cNvCxnSpPr>
              <a:cxnSpLocks/>
            </p:cNvCxnSpPr>
            <p:nvPr/>
          </p:nvCxnSpPr>
          <p:spPr>
            <a:xfrm>
              <a:off x="8010727" y="3558702"/>
              <a:ext cx="776591"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5023CD07-5AD6-AFA8-F5B5-496D9A487608}"/>
                </a:ext>
              </a:extLst>
            </p:cNvPr>
            <p:cNvCxnSpPr>
              <a:cxnSpLocks/>
            </p:cNvCxnSpPr>
            <p:nvPr/>
          </p:nvCxnSpPr>
          <p:spPr>
            <a:xfrm>
              <a:off x="8010727" y="3980232"/>
              <a:ext cx="776591"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EACA658D-3BCE-496C-B764-79696D6DC644}"/>
                </a:ext>
              </a:extLst>
            </p:cNvPr>
            <p:cNvCxnSpPr>
              <a:cxnSpLocks/>
            </p:cNvCxnSpPr>
            <p:nvPr/>
          </p:nvCxnSpPr>
          <p:spPr>
            <a:xfrm>
              <a:off x="8010727" y="3840803"/>
              <a:ext cx="457200"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A9BB99D6-C305-D2B2-4F8F-31F7FCF0DB28}"/>
                </a:ext>
              </a:extLst>
            </p:cNvPr>
            <p:cNvCxnSpPr/>
            <p:nvPr/>
          </p:nvCxnSpPr>
          <p:spPr>
            <a:xfrm>
              <a:off x="8010727" y="2290863"/>
              <a:ext cx="0" cy="1877439"/>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0084281-226A-DB83-108A-A77968C01082}"/>
                </a:ext>
              </a:extLst>
            </p:cNvPr>
            <p:cNvCxnSpPr/>
            <p:nvPr/>
          </p:nvCxnSpPr>
          <p:spPr>
            <a:xfrm>
              <a:off x="8010727" y="4168302"/>
              <a:ext cx="3403060"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926EA37-C3CE-904B-F62D-4CCA5969C421}"/>
                </a:ext>
              </a:extLst>
            </p:cNvPr>
            <p:cNvSpPr txBox="1"/>
            <p:nvPr/>
          </p:nvSpPr>
          <p:spPr>
            <a:xfrm rot="16200000">
              <a:off x="7290229" y="2939533"/>
              <a:ext cx="1011677" cy="369332"/>
            </a:xfrm>
            <a:prstGeom prst="rect">
              <a:avLst/>
            </a:prstGeom>
            <a:noFill/>
          </p:spPr>
          <p:txBody>
            <a:bodyPr wrap="square" rtlCol="0">
              <a:spAutoFit/>
            </a:bodyPr>
            <a:lstStyle/>
            <a:p>
              <a:r>
                <a:rPr lang="en-US" altLang="zh-CN" dirty="0"/>
                <a:t>Tasks</a:t>
              </a:r>
              <a:endParaRPr lang="en-US" dirty="0"/>
            </a:p>
          </p:txBody>
        </p:sp>
        <p:sp>
          <p:nvSpPr>
            <p:cNvPr id="20" name="TextBox 19">
              <a:extLst>
                <a:ext uri="{FF2B5EF4-FFF2-40B4-BE49-F238E27FC236}">
                  <a16:creationId xmlns:a16="http://schemas.microsoft.com/office/drawing/2014/main" id="{151A90F8-4DDC-388F-FC70-5CEFF036346C}"/>
                </a:ext>
              </a:extLst>
            </p:cNvPr>
            <p:cNvSpPr txBox="1"/>
            <p:nvPr/>
          </p:nvSpPr>
          <p:spPr>
            <a:xfrm>
              <a:off x="8832715" y="4176613"/>
              <a:ext cx="1968229" cy="369332"/>
            </a:xfrm>
            <a:prstGeom prst="rect">
              <a:avLst/>
            </a:prstGeom>
            <a:noFill/>
          </p:spPr>
          <p:txBody>
            <a:bodyPr wrap="square" rtlCol="0">
              <a:spAutoFit/>
            </a:bodyPr>
            <a:lstStyle/>
            <a:p>
              <a:r>
                <a:rPr lang="en-US" altLang="zh-CN" dirty="0"/>
                <a:t>Execution</a:t>
              </a:r>
              <a:r>
                <a:rPr lang="zh-CN" altLang="en-US" dirty="0"/>
                <a:t> </a:t>
              </a:r>
              <a:r>
                <a:rPr lang="en-US" altLang="zh-CN" dirty="0"/>
                <a:t>Time</a:t>
              </a:r>
              <a:endParaRPr lang="en-US" dirty="0"/>
            </a:p>
          </p:txBody>
        </p:sp>
        <p:sp>
          <p:nvSpPr>
            <p:cNvPr id="21" name="TextBox 20">
              <a:extLst>
                <a:ext uri="{FF2B5EF4-FFF2-40B4-BE49-F238E27FC236}">
                  <a16:creationId xmlns:a16="http://schemas.microsoft.com/office/drawing/2014/main" id="{6A3BC607-9A11-0693-D8B7-1E7D9C6D0C1D}"/>
                </a:ext>
              </a:extLst>
            </p:cNvPr>
            <p:cNvSpPr txBox="1"/>
            <p:nvPr/>
          </p:nvSpPr>
          <p:spPr>
            <a:xfrm>
              <a:off x="10188103" y="2294301"/>
              <a:ext cx="1154348" cy="523220"/>
            </a:xfrm>
            <a:prstGeom prst="rect">
              <a:avLst/>
            </a:prstGeom>
            <a:noFill/>
            <a:ln w="6350">
              <a:solidFill>
                <a:schemeClr val="tx1"/>
              </a:solidFill>
            </a:ln>
          </p:spPr>
          <p:txBody>
            <a:bodyPr wrap="square" rtlCol="0">
              <a:spAutoFit/>
            </a:bodyPr>
            <a:lstStyle/>
            <a:p>
              <a:r>
                <a:rPr lang="zh-CN" altLang="en-US" sz="1400" dirty="0">
                  <a:solidFill>
                    <a:srgbClr val="00B050"/>
                  </a:solidFill>
                </a:rPr>
                <a:t>⎯  </a:t>
              </a:r>
              <a:r>
                <a:rPr lang="en-US" altLang="zh-CN" sz="1400" dirty="0">
                  <a:solidFill>
                    <a:srgbClr val="00B050"/>
                  </a:solidFill>
                </a:rPr>
                <a:t>Nominal</a:t>
              </a:r>
            </a:p>
            <a:p>
              <a:r>
                <a:rPr lang="zh-CN" altLang="en-US" sz="1400" dirty="0">
                  <a:solidFill>
                    <a:srgbClr val="C00000"/>
                  </a:solidFill>
                </a:rPr>
                <a:t>⎯  </a:t>
              </a:r>
              <a:r>
                <a:rPr lang="en-US" altLang="zh-CN" sz="1400" dirty="0">
                  <a:solidFill>
                    <a:srgbClr val="C00000"/>
                  </a:solidFill>
                </a:rPr>
                <a:t>Straggler</a:t>
              </a:r>
            </a:p>
          </p:txBody>
        </p:sp>
        <p:cxnSp>
          <p:nvCxnSpPr>
            <p:cNvPr id="22" name="Straight Connector 21">
              <a:extLst>
                <a:ext uri="{FF2B5EF4-FFF2-40B4-BE49-F238E27FC236}">
                  <a16:creationId xmlns:a16="http://schemas.microsoft.com/office/drawing/2014/main" id="{EB9E3130-B0D2-9D91-84F5-A90C61C53283}"/>
                </a:ext>
              </a:extLst>
            </p:cNvPr>
            <p:cNvCxnSpPr/>
            <p:nvPr/>
          </p:nvCxnSpPr>
          <p:spPr>
            <a:xfrm>
              <a:off x="9962744" y="2290863"/>
              <a:ext cx="0" cy="1877439"/>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FD66533-E145-9928-BA57-53358CFFE43F}"/>
                </a:ext>
              </a:extLst>
            </p:cNvPr>
            <p:cNvSpPr txBox="1"/>
            <p:nvPr/>
          </p:nvSpPr>
          <p:spPr>
            <a:xfrm>
              <a:off x="10111902" y="3163410"/>
              <a:ext cx="1154342" cy="307777"/>
            </a:xfrm>
            <a:prstGeom prst="rect">
              <a:avLst/>
            </a:prstGeom>
            <a:noFill/>
            <a:ln>
              <a:noFill/>
              <a:prstDash val="dash"/>
            </a:ln>
          </p:spPr>
          <p:txBody>
            <a:bodyPr wrap="square" rtlCol="0">
              <a:spAutoFit/>
            </a:bodyPr>
            <a:lstStyle/>
            <a:p>
              <a:r>
                <a:rPr lang="en-US" altLang="zh-CN" sz="1400" dirty="0">
                  <a:solidFill>
                    <a:schemeClr val="bg1">
                      <a:lumMod val="50000"/>
                    </a:schemeClr>
                  </a:solidFill>
                </a:rPr>
                <a:t>Threshold</a:t>
              </a:r>
              <a:endParaRPr lang="en-US" sz="1400" dirty="0">
                <a:solidFill>
                  <a:schemeClr val="bg1">
                    <a:lumMod val="50000"/>
                  </a:schemeClr>
                </a:solidFill>
              </a:endParaRPr>
            </a:p>
          </p:txBody>
        </p:sp>
        <p:cxnSp>
          <p:nvCxnSpPr>
            <p:cNvPr id="24" name="Straight Arrow Connector 23">
              <a:extLst>
                <a:ext uri="{FF2B5EF4-FFF2-40B4-BE49-F238E27FC236}">
                  <a16:creationId xmlns:a16="http://schemas.microsoft.com/office/drawing/2014/main" id="{34C3DB46-C67F-A5D4-4487-68E9BA311419}"/>
                </a:ext>
              </a:extLst>
            </p:cNvPr>
            <p:cNvCxnSpPr>
              <a:cxnSpLocks/>
              <a:stCxn id="23" idx="2"/>
            </p:cNvCxnSpPr>
            <p:nvPr/>
          </p:nvCxnSpPr>
          <p:spPr>
            <a:xfrm flipH="1">
              <a:off x="9962744" y="3471186"/>
              <a:ext cx="726329" cy="87515"/>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65C8621-66AB-3CC9-EBE0-9A25B1248418}"/>
                </a:ext>
              </a:extLst>
            </p:cNvPr>
            <p:cNvSpPr txBox="1"/>
            <p:nvPr/>
          </p:nvSpPr>
          <p:spPr>
            <a:xfrm>
              <a:off x="8040721" y="1843087"/>
              <a:ext cx="3231018" cy="369332"/>
            </a:xfrm>
            <a:prstGeom prst="rect">
              <a:avLst/>
            </a:prstGeom>
            <a:noFill/>
          </p:spPr>
          <p:txBody>
            <a:bodyPr wrap="square" rtlCol="0">
              <a:spAutoFit/>
            </a:bodyPr>
            <a:lstStyle/>
            <a:p>
              <a:pPr algn="ctr"/>
              <a:r>
                <a:rPr lang="en-US" altLang="zh-CN" dirty="0"/>
                <a:t>A Job Split into Tasks</a:t>
              </a:r>
              <a:endParaRPr lang="en-US" dirty="0"/>
            </a:p>
          </p:txBody>
        </p:sp>
      </p:grpSp>
      <p:graphicFrame>
        <p:nvGraphicFramePr>
          <p:cNvPr id="27" name="Content Placeholder 2">
            <a:extLst>
              <a:ext uri="{FF2B5EF4-FFF2-40B4-BE49-F238E27FC236}">
                <a16:creationId xmlns:a16="http://schemas.microsoft.com/office/drawing/2014/main" id="{1F55BC33-1219-BDB5-40BE-F482C28F5B4E}"/>
              </a:ext>
            </a:extLst>
          </p:cNvPr>
          <p:cNvGraphicFramePr/>
          <p:nvPr>
            <p:extLst>
              <p:ext uri="{D42A27DB-BD31-4B8C-83A1-F6EECF244321}">
                <p14:modId xmlns:p14="http://schemas.microsoft.com/office/powerpoint/2010/main" val="2112069605"/>
              </p:ext>
            </p:extLst>
          </p:nvPr>
        </p:nvGraphicFramePr>
        <p:xfrm>
          <a:off x="962977" y="1346177"/>
          <a:ext cx="10585888" cy="1877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43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2D7FC-5AE3-802C-1EF7-B5F78762FEFF}"/>
              </a:ext>
            </a:extLst>
          </p:cNvPr>
          <p:cNvSpPr>
            <a:spLocks noGrp="1"/>
          </p:cNvSpPr>
          <p:nvPr>
            <p:ph type="sldNum" sz="quarter" idx="12"/>
          </p:nvPr>
        </p:nvSpPr>
        <p:spPr/>
        <p:txBody>
          <a:bodyPr/>
          <a:lstStyle/>
          <a:p>
            <a:fld id="{E19705F5-30C7-4043-8814-377DC0E18AF3}" type="slidenum">
              <a:rPr lang="en-US" smtClean="0"/>
              <a:t>32</a:t>
            </a:fld>
            <a:endParaRPr lang="en-US"/>
          </a:p>
        </p:txBody>
      </p:sp>
      <p:sp>
        <p:nvSpPr>
          <p:cNvPr id="3" name="Title 1">
            <a:extLst>
              <a:ext uri="{FF2B5EF4-FFF2-40B4-BE49-F238E27FC236}">
                <a16:creationId xmlns:a16="http://schemas.microsoft.com/office/drawing/2014/main" id="{CB9CB7C3-178F-6E71-4518-E37DA61187AE}"/>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Straggler Mitigation</a:t>
            </a:r>
            <a:endParaRPr lang="en-US" dirty="0">
              <a:solidFill>
                <a:schemeClr val="tx2"/>
              </a:solidFill>
              <a:latin typeface="+mn-lt"/>
              <a:ea typeface="Segoe UI" charset="0"/>
              <a:cs typeface="Segoe UI" charset="0"/>
            </a:endParaRPr>
          </a:p>
        </p:txBody>
      </p:sp>
      <p:grpSp>
        <p:nvGrpSpPr>
          <p:cNvPr id="29" name="Group 28">
            <a:extLst>
              <a:ext uri="{FF2B5EF4-FFF2-40B4-BE49-F238E27FC236}">
                <a16:creationId xmlns:a16="http://schemas.microsoft.com/office/drawing/2014/main" id="{24A0830D-8661-3665-0C0A-693D920CCCAA}"/>
              </a:ext>
            </a:extLst>
          </p:cNvPr>
          <p:cNvGrpSpPr/>
          <p:nvPr/>
        </p:nvGrpSpPr>
        <p:grpSpPr>
          <a:xfrm>
            <a:off x="4295328" y="3271787"/>
            <a:ext cx="3959371" cy="2617128"/>
            <a:chOff x="6781188" y="1928326"/>
            <a:chExt cx="3959371" cy="2617128"/>
          </a:xfrm>
        </p:grpSpPr>
        <p:sp>
          <p:nvSpPr>
            <p:cNvPr id="15" name="TextBox 14">
              <a:extLst>
                <a:ext uri="{FF2B5EF4-FFF2-40B4-BE49-F238E27FC236}">
                  <a16:creationId xmlns:a16="http://schemas.microsoft.com/office/drawing/2014/main" id="{3D8A7AB7-6990-10DE-0598-7A8BF631E118}"/>
                </a:ext>
              </a:extLst>
            </p:cNvPr>
            <p:cNvSpPr txBox="1"/>
            <p:nvPr/>
          </p:nvSpPr>
          <p:spPr>
            <a:xfrm>
              <a:off x="6781188" y="1928326"/>
              <a:ext cx="1753778" cy="1200329"/>
            </a:xfrm>
            <a:prstGeom prst="rect">
              <a:avLst/>
            </a:prstGeom>
            <a:noFill/>
            <a:ln>
              <a:solidFill>
                <a:schemeClr val="tx1"/>
              </a:solidFill>
            </a:ln>
          </p:spPr>
          <p:txBody>
            <a:bodyPr wrap="square" rtlCol="0">
              <a:spAutoFit/>
            </a:bodyPr>
            <a:lstStyle/>
            <a:p>
              <a:pPr algn="ctr"/>
              <a:r>
                <a:rPr lang="en-US" altLang="zh-CN" dirty="0"/>
                <a:t>Node</a:t>
              </a:r>
              <a:r>
                <a:rPr lang="zh-CN" altLang="en-US" dirty="0"/>
                <a:t> </a:t>
              </a:r>
              <a:r>
                <a:rPr lang="en-US" altLang="zh-CN" dirty="0"/>
                <a:t>A</a:t>
              </a:r>
            </a:p>
            <a:p>
              <a:pPr algn="ctr"/>
              <a:endParaRPr lang="en-US" dirty="0"/>
            </a:p>
            <a:p>
              <a:endParaRPr lang="en-US" dirty="0"/>
            </a:p>
            <a:p>
              <a:endParaRPr lang="en-US" dirty="0"/>
            </a:p>
          </p:txBody>
        </p:sp>
        <p:sp>
          <p:nvSpPr>
            <p:cNvPr id="16" name="TextBox 15">
              <a:extLst>
                <a:ext uri="{FF2B5EF4-FFF2-40B4-BE49-F238E27FC236}">
                  <a16:creationId xmlns:a16="http://schemas.microsoft.com/office/drawing/2014/main" id="{1409B185-AB61-8DC1-A921-1F5B47E655A4}"/>
                </a:ext>
              </a:extLst>
            </p:cNvPr>
            <p:cNvSpPr txBox="1"/>
            <p:nvPr/>
          </p:nvSpPr>
          <p:spPr>
            <a:xfrm>
              <a:off x="6885079" y="2370923"/>
              <a:ext cx="1545997" cy="646331"/>
            </a:xfrm>
            <a:prstGeom prst="rect">
              <a:avLst/>
            </a:prstGeom>
            <a:solidFill>
              <a:schemeClr val="accent4">
                <a:lumMod val="20000"/>
                <a:lumOff val="80000"/>
              </a:schemeClr>
            </a:solidFill>
            <a:ln cap="rnd">
              <a:solidFill>
                <a:schemeClr val="tx1"/>
              </a:solidFill>
            </a:ln>
          </p:spPr>
          <p:txBody>
            <a:bodyPr wrap="square" rtlCol="0">
              <a:spAutoFit/>
            </a:bodyPr>
            <a:lstStyle/>
            <a:p>
              <a:pPr algn="ctr"/>
              <a:r>
                <a:rPr lang="en-US" altLang="zh-CN" dirty="0"/>
                <a:t>Task</a:t>
              </a:r>
              <a:r>
                <a:rPr lang="zh-CN" altLang="en-US" dirty="0"/>
                <a:t> </a:t>
              </a:r>
              <a:endParaRPr lang="en-US" altLang="zh-CN" dirty="0"/>
            </a:p>
            <a:p>
              <a:pPr algn="ctr"/>
              <a:r>
                <a:rPr lang="en-US" altLang="zh-CN" dirty="0"/>
                <a:t>(slow)</a:t>
              </a:r>
              <a:endParaRPr lang="en-US" dirty="0"/>
            </a:p>
          </p:txBody>
        </p:sp>
        <p:sp>
          <p:nvSpPr>
            <p:cNvPr id="13" name="TextBox 12">
              <a:extLst>
                <a:ext uri="{FF2B5EF4-FFF2-40B4-BE49-F238E27FC236}">
                  <a16:creationId xmlns:a16="http://schemas.microsoft.com/office/drawing/2014/main" id="{6898B213-CBE9-DC08-5C5D-5C1DC10A66FA}"/>
                </a:ext>
              </a:extLst>
            </p:cNvPr>
            <p:cNvSpPr txBox="1"/>
            <p:nvPr/>
          </p:nvSpPr>
          <p:spPr>
            <a:xfrm>
              <a:off x="6790422" y="3345125"/>
              <a:ext cx="1753778" cy="1200329"/>
            </a:xfrm>
            <a:prstGeom prst="rect">
              <a:avLst/>
            </a:prstGeom>
            <a:noFill/>
            <a:ln>
              <a:solidFill>
                <a:schemeClr val="tx1"/>
              </a:solidFill>
            </a:ln>
          </p:spPr>
          <p:txBody>
            <a:bodyPr wrap="square" rtlCol="0">
              <a:spAutoFit/>
            </a:bodyPr>
            <a:lstStyle/>
            <a:p>
              <a:pPr algn="ctr"/>
              <a:r>
                <a:rPr lang="en-US" altLang="zh-CN" dirty="0"/>
                <a:t>Node</a:t>
              </a:r>
              <a:r>
                <a:rPr lang="zh-CN" altLang="en-US" dirty="0"/>
                <a:t> </a:t>
              </a:r>
              <a:r>
                <a:rPr lang="en-US" altLang="zh-CN" dirty="0"/>
                <a:t>B</a:t>
              </a:r>
            </a:p>
            <a:p>
              <a:pPr algn="ctr"/>
              <a:endParaRPr lang="en-US" dirty="0"/>
            </a:p>
            <a:p>
              <a:endParaRPr lang="en-US" dirty="0"/>
            </a:p>
            <a:p>
              <a:endParaRPr lang="en-US" dirty="0"/>
            </a:p>
          </p:txBody>
        </p:sp>
        <p:sp>
          <p:nvSpPr>
            <p:cNvPr id="14" name="TextBox 13">
              <a:extLst>
                <a:ext uri="{FF2B5EF4-FFF2-40B4-BE49-F238E27FC236}">
                  <a16:creationId xmlns:a16="http://schemas.microsoft.com/office/drawing/2014/main" id="{39E203DA-1EFC-09C2-D273-8FB614228AF8}"/>
                </a:ext>
              </a:extLst>
            </p:cNvPr>
            <p:cNvSpPr txBox="1"/>
            <p:nvPr/>
          </p:nvSpPr>
          <p:spPr>
            <a:xfrm>
              <a:off x="6885079" y="3791277"/>
              <a:ext cx="1545997" cy="646331"/>
            </a:xfrm>
            <a:prstGeom prst="rect">
              <a:avLst/>
            </a:prstGeom>
            <a:solidFill>
              <a:schemeClr val="accent4">
                <a:lumMod val="20000"/>
                <a:lumOff val="80000"/>
              </a:schemeClr>
            </a:solidFill>
            <a:ln cap="rnd">
              <a:solidFill>
                <a:schemeClr val="tx1"/>
              </a:solidFill>
            </a:ln>
          </p:spPr>
          <p:txBody>
            <a:bodyPr wrap="square" rtlCol="0">
              <a:spAutoFit/>
            </a:bodyPr>
            <a:lstStyle/>
            <a:p>
              <a:pPr algn="ctr"/>
              <a:r>
                <a:rPr lang="en-US" altLang="zh-CN" dirty="0"/>
                <a:t>Task</a:t>
              </a:r>
              <a:r>
                <a:rPr lang="zh-CN" altLang="en-US" dirty="0"/>
                <a:t> </a:t>
              </a:r>
              <a:r>
                <a:rPr lang="en-US" altLang="zh-CN" dirty="0"/>
                <a:t>(duplicate)</a:t>
              </a:r>
              <a:endParaRPr lang="en-US" dirty="0"/>
            </a:p>
          </p:txBody>
        </p:sp>
        <p:sp>
          <p:nvSpPr>
            <p:cNvPr id="11" name="TextBox 10">
              <a:extLst>
                <a:ext uri="{FF2B5EF4-FFF2-40B4-BE49-F238E27FC236}">
                  <a16:creationId xmlns:a16="http://schemas.microsoft.com/office/drawing/2014/main" id="{5FB745CB-5998-9238-21A8-AEF92CA6F29A}"/>
                </a:ext>
              </a:extLst>
            </p:cNvPr>
            <p:cNvSpPr txBox="1"/>
            <p:nvPr/>
          </p:nvSpPr>
          <p:spPr>
            <a:xfrm>
              <a:off x="8671034" y="2057115"/>
              <a:ext cx="1167331" cy="584775"/>
            </a:xfrm>
            <a:prstGeom prst="rect">
              <a:avLst/>
            </a:prstGeom>
            <a:noFill/>
          </p:spPr>
          <p:txBody>
            <a:bodyPr wrap="square" rtlCol="0">
              <a:spAutoFit/>
            </a:bodyPr>
            <a:lstStyle/>
            <a:p>
              <a:pPr algn="ctr"/>
              <a:r>
                <a:rPr lang="en-US" altLang="zh-CN" sz="1600" dirty="0"/>
                <a:t>Task</a:t>
              </a:r>
              <a:r>
                <a:rPr lang="zh-CN" altLang="en-US" sz="1600" dirty="0"/>
                <a:t> </a:t>
              </a:r>
              <a:r>
                <a:rPr lang="en-US" altLang="zh-CN" sz="1600" dirty="0"/>
                <a:t>Progress</a:t>
              </a:r>
              <a:endParaRPr lang="en-US" sz="1600" dirty="0"/>
            </a:p>
          </p:txBody>
        </p:sp>
        <p:sp>
          <p:nvSpPr>
            <p:cNvPr id="12" name="TextBox 11">
              <a:extLst>
                <a:ext uri="{FF2B5EF4-FFF2-40B4-BE49-F238E27FC236}">
                  <a16:creationId xmlns:a16="http://schemas.microsoft.com/office/drawing/2014/main" id="{509D5DF8-8356-37FE-8037-97AC14C869E3}"/>
                </a:ext>
              </a:extLst>
            </p:cNvPr>
            <p:cNvSpPr txBox="1"/>
            <p:nvPr/>
          </p:nvSpPr>
          <p:spPr>
            <a:xfrm>
              <a:off x="8659866" y="3821742"/>
              <a:ext cx="1381812" cy="584775"/>
            </a:xfrm>
            <a:prstGeom prst="rect">
              <a:avLst/>
            </a:prstGeom>
            <a:noFill/>
          </p:spPr>
          <p:txBody>
            <a:bodyPr wrap="square" rtlCol="0">
              <a:spAutoFit/>
            </a:bodyPr>
            <a:lstStyle/>
            <a:p>
              <a:pPr algn="ctr"/>
              <a:r>
                <a:rPr lang="en-US" altLang="zh-CN" sz="1600" dirty="0"/>
                <a:t>Launch</a:t>
              </a:r>
              <a:r>
                <a:rPr lang="zh-CN" altLang="en-US" sz="1600" dirty="0"/>
                <a:t> </a:t>
              </a:r>
              <a:r>
                <a:rPr lang="en-US" altLang="zh-CN" sz="1600" dirty="0"/>
                <a:t>Speculative</a:t>
              </a:r>
              <a:endParaRPr lang="en-US" sz="1600" dirty="0"/>
            </a:p>
          </p:txBody>
        </p:sp>
        <p:sp>
          <p:nvSpPr>
            <p:cNvPr id="24" name="Rectangle 23">
              <a:extLst>
                <a:ext uri="{FF2B5EF4-FFF2-40B4-BE49-F238E27FC236}">
                  <a16:creationId xmlns:a16="http://schemas.microsoft.com/office/drawing/2014/main" id="{23878C58-3584-5EF8-2A21-0FF231616553}"/>
                </a:ext>
              </a:extLst>
            </p:cNvPr>
            <p:cNvSpPr/>
            <p:nvPr/>
          </p:nvSpPr>
          <p:spPr>
            <a:xfrm>
              <a:off x="9223841" y="2949667"/>
              <a:ext cx="1516718" cy="584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Scheduler</a:t>
              </a:r>
              <a:endParaRPr lang="en-US" dirty="0"/>
            </a:p>
          </p:txBody>
        </p:sp>
        <p:cxnSp>
          <p:nvCxnSpPr>
            <p:cNvPr id="26" name="Straight Arrow Connector 25">
              <a:extLst>
                <a:ext uri="{FF2B5EF4-FFF2-40B4-BE49-F238E27FC236}">
                  <a16:creationId xmlns:a16="http://schemas.microsoft.com/office/drawing/2014/main" id="{63631282-87BA-ADBD-7D92-3D17055A6786}"/>
                </a:ext>
              </a:extLst>
            </p:cNvPr>
            <p:cNvCxnSpPr>
              <a:stCxn id="15" idx="3"/>
              <a:endCxn id="24" idx="0"/>
            </p:cNvCxnSpPr>
            <p:nvPr/>
          </p:nvCxnSpPr>
          <p:spPr>
            <a:xfrm>
              <a:off x="8534966" y="2528491"/>
              <a:ext cx="1447234" cy="42117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1404155-E08C-FCCA-EB9D-FADD6EA99DE8}"/>
                </a:ext>
              </a:extLst>
            </p:cNvPr>
            <p:cNvCxnSpPr>
              <a:stCxn id="24" idx="2"/>
              <a:endCxn id="13" idx="3"/>
            </p:cNvCxnSpPr>
            <p:nvPr/>
          </p:nvCxnSpPr>
          <p:spPr>
            <a:xfrm flipH="1">
              <a:off x="8544200" y="3534069"/>
              <a:ext cx="1438000" cy="41122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graphicFrame>
        <p:nvGraphicFramePr>
          <p:cNvPr id="5" name="Content Placeholder 2">
            <a:extLst>
              <a:ext uri="{FF2B5EF4-FFF2-40B4-BE49-F238E27FC236}">
                <a16:creationId xmlns:a16="http://schemas.microsoft.com/office/drawing/2014/main" id="{AA020190-1271-ECE4-4329-CF9F9091A87F}"/>
              </a:ext>
            </a:extLst>
          </p:cNvPr>
          <p:cNvGraphicFramePr/>
          <p:nvPr>
            <p:extLst>
              <p:ext uri="{D42A27DB-BD31-4B8C-83A1-F6EECF244321}">
                <p14:modId xmlns:p14="http://schemas.microsoft.com/office/powerpoint/2010/main" val="4106477323"/>
              </p:ext>
            </p:extLst>
          </p:nvPr>
        </p:nvGraphicFramePr>
        <p:xfrm>
          <a:off x="652272" y="1348187"/>
          <a:ext cx="10585888" cy="1425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439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C5911-8D05-E136-EE15-CC102DA98BFD}"/>
              </a:ext>
            </a:extLst>
          </p:cNvPr>
          <p:cNvSpPr>
            <a:spLocks noGrp="1"/>
          </p:cNvSpPr>
          <p:nvPr>
            <p:ph type="sldNum" sz="quarter" idx="12"/>
          </p:nvPr>
        </p:nvSpPr>
        <p:spPr/>
        <p:txBody>
          <a:bodyPr/>
          <a:lstStyle/>
          <a:p>
            <a:fld id="{E19705F5-30C7-4043-8814-377DC0E18AF3}" type="slidenum">
              <a:rPr lang="en-US" smtClean="0"/>
              <a:t>33</a:t>
            </a:fld>
            <a:endParaRPr lang="en-US"/>
          </a:p>
        </p:txBody>
      </p:sp>
      <p:sp>
        <p:nvSpPr>
          <p:cNvPr id="3" name="Title 1">
            <a:extLst>
              <a:ext uri="{FF2B5EF4-FFF2-40B4-BE49-F238E27FC236}">
                <a16:creationId xmlns:a16="http://schemas.microsoft.com/office/drawing/2014/main" id="{925F43B5-5AF0-7402-9E1B-0A008AC3195C}"/>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C00000"/>
                </a:solidFill>
                <a:latin typeface="+mn-lt"/>
                <a:ea typeface="Segoe UI" charset="0"/>
                <a:cs typeface="Segoe UI" charset="0"/>
              </a:rPr>
              <a:t>Offline</a:t>
            </a:r>
            <a:r>
              <a:rPr lang="en-US" altLang="zh-CN" dirty="0">
                <a:latin typeface="+mn-lt"/>
                <a:ea typeface="Segoe UI" charset="0"/>
                <a:cs typeface="Segoe UI" charset="0"/>
              </a:rPr>
              <a:t> </a:t>
            </a:r>
            <a:r>
              <a:rPr lang="en-US" altLang="zh-CN" dirty="0">
                <a:solidFill>
                  <a:schemeClr val="tx2"/>
                </a:solidFill>
                <a:latin typeface="+mn-lt"/>
                <a:ea typeface="Segoe UI" charset="0"/>
                <a:cs typeface="Segoe UI" charset="0"/>
              </a:rPr>
              <a:t>Straggler Prediction</a:t>
            </a:r>
            <a:endParaRPr lang="en-US" dirty="0">
              <a:solidFill>
                <a:schemeClr val="tx2"/>
              </a:solidFill>
              <a:latin typeface="+mn-lt"/>
              <a:ea typeface="Segoe UI" charset="0"/>
              <a:cs typeface="Segoe UI" charset="0"/>
            </a:endParaRPr>
          </a:p>
        </p:txBody>
      </p:sp>
      <p:graphicFrame>
        <p:nvGraphicFramePr>
          <p:cNvPr id="29" name="Content Placeholder 2">
            <a:extLst>
              <a:ext uri="{FF2B5EF4-FFF2-40B4-BE49-F238E27FC236}">
                <a16:creationId xmlns:a16="http://schemas.microsoft.com/office/drawing/2014/main" id="{A1937E41-6EA0-BBDE-E538-C1AF4596C122}"/>
              </a:ext>
            </a:extLst>
          </p:cNvPr>
          <p:cNvGraphicFramePr/>
          <p:nvPr>
            <p:extLst>
              <p:ext uri="{D42A27DB-BD31-4B8C-83A1-F6EECF244321}">
                <p14:modId xmlns:p14="http://schemas.microsoft.com/office/powerpoint/2010/main" val="2810695288"/>
              </p:ext>
            </p:extLst>
          </p:nvPr>
        </p:nvGraphicFramePr>
        <p:xfrm>
          <a:off x="663409" y="1495396"/>
          <a:ext cx="10585888" cy="1425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E9C8F802-F35F-8BBB-DC85-1B3DC0DFA62D}"/>
              </a:ext>
            </a:extLst>
          </p:cNvPr>
          <p:cNvGrpSpPr/>
          <p:nvPr/>
        </p:nvGrpSpPr>
        <p:grpSpPr>
          <a:xfrm>
            <a:off x="640080" y="3657600"/>
            <a:ext cx="10286621" cy="1880451"/>
            <a:chOff x="640080" y="3657600"/>
            <a:chExt cx="10286621" cy="1880451"/>
          </a:xfrm>
        </p:grpSpPr>
        <p:sp>
          <p:nvSpPr>
            <p:cNvPr id="36" name="Rectangle 35">
              <a:extLst>
                <a:ext uri="{FF2B5EF4-FFF2-40B4-BE49-F238E27FC236}">
                  <a16:creationId xmlns:a16="http://schemas.microsoft.com/office/drawing/2014/main" id="{65992ED0-0954-69AD-7C24-0D2F36412A19}"/>
                </a:ext>
              </a:extLst>
            </p:cNvPr>
            <p:cNvSpPr/>
            <p:nvPr/>
          </p:nvSpPr>
          <p:spPr>
            <a:xfrm>
              <a:off x="640080" y="3657600"/>
              <a:ext cx="2241318" cy="584775"/>
            </a:xfrm>
            <a:prstGeom prst="rect">
              <a:avLst/>
            </a:prstGeom>
            <a:noFill/>
          </p:spPr>
          <p:txBody>
            <a:bodyPr wrap="none" lIns="91440" tIns="45720" rIns="91440" bIns="45720">
              <a:spAutoFit/>
            </a:bodyPr>
            <a:lstStyle/>
            <a:p>
              <a:pPr algn="ctr"/>
              <a:r>
                <a:rPr lang="en-US" altLang="zh-CN" sz="3200" b="0" cap="none" spc="0" dirty="0">
                  <a:ln w="0"/>
                  <a:solidFill>
                    <a:srgbClr val="C00000"/>
                  </a:solidFill>
                  <a:effectLst>
                    <a:outerShdw blurRad="38100" dist="25400" dir="5400000" algn="ctr" rotWithShape="0">
                      <a:srgbClr val="6E747A">
                        <a:alpha val="43000"/>
                      </a:srgbClr>
                    </a:outerShdw>
                  </a:effectLst>
                </a:rPr>
                <a:t>Limitations</a:t>
              </a:r>
              <a:endParaRPr lang="en-US" sz="3200" b="0" cap="none" spc="0" dirty="0">
                <a:ln w="0"/>
                <a:solidFill>
                  <a:srgbClr val="C00000"/>
                </a:solidFill>
                <a:effectLst>
                  <a:outerShdw blurRad="38100" dist="25400" dir="5400000" algn="ctr" rotWithShape="0">
                    <a:srgbClr val="6E747A">
                      <a:alpha val="43000"/>
                    </a:srgbClr>
                  </a:outerShdw>
                </a:effectLst>
              </a:endParaRPr>
            </a:p>
          </p:txBody>
        </p:sp>
        <p:sp>
          <p:nvSpPr>
            <p:cNvPr id="37" name="TextBox 36">
              <a:extLst>
                <a:ext uri="{FF2B5EF4-FFF2-40B4-BE49-F238E27FC236}">
                  <a16:creationId xmlns:a16="http://schemas.microsoft.com/office/drawing/2014/main" id="{20A30E28-564F-2724-86E8-0EA732165C77}"/>
                </a:ext>
              </a:extLst>
            </p:cNvPr>
            <p:cNvSpPr txBox="1"/>
            <p:nvPr/>
          </p:nvSpPr>
          <p:spPr>
            <a:xfrm>
              <a:off x="2926080" y="3657600"/>
              <a:ext cx="8000621" cy="1880451"/>
            </a:xfrm>
            <a:prstGeom prst="rect">
              <a:avLst/>
            </a:prstGeom>
            <a:noFill/>
          </p:spPr>
          <p:txBody>
            <a:bodyPr wrap="square" rtlCol="0">
              <a:spAutoFit/>
            </a:bodyPr>
            <a:lstStyle/>
            <a:p>
              <a:pPr marL="285750" indent="-285750">
                <a:lnSpc>
                  <a:spcPct val="150000"/>
                </a:lnSpc>
                <a:buFont typeface="Wingdings" pitchFamily="2" charset="2"/>
                <a:buChar char="§"/>
              </a:pPr>
              <a:r>
                <a:rPr lang="en-US" altLang="zh-CN" sz="2000" dirty="0">
                  <a:solidFill>
                    <a:schemeClr val="tx2"/>
                  </a:solidFill>
                </a:rPr>
                <a:t>Long</a:t>
              </a:r>
              <a:r>
                <a:rPr lang="zh-CN" altLang="en-US" sz="2000" dirty="0">
                  <a:solidFill>
                    <a:schemeClr val="tx2"/>
                  </a:solidFill>
                </a:rPr>
                <a:t> </a:t>
              </a:r>
              <a:r>
                <a:rPr lang="en-US" altLang="zh-CN" sz="2000" dirty="0">
                  <a:solidFill>
                    <a:schemeClr val="tx2"/>
                  </a:solidFill>
                </a:rPr>
                <a:t>data</a:t>
              </a:r>
              <a:r>
                <a:rPr lang="zh-CN" altLang="en-US" sz="2000" dirty="0">
                  <a:solidFill>
                    <a:schemeClr val="tx2"/>
                  </a:solidFill>
                </a:rPr>
                <a:t> </a:t>
              </a:r>
              <a:r>
                <a:rPr lang="en-US" altLang="zh-CN" sz="2000" dirty="0">
                  <a:solidFill>
                    <a:schemeClr val="tx2"/>
                  </a:solidFill>
                </a:rPr>
                <a:t>collection</a:t>
              </a:r>
              <a:r>
                <a:rPr lang="zh-CN" altLang="en-US" sz="2000" dirty="0">
                  <a:solidFill>
                    <a:schemeClr val="tx2"/>
                  </a:solidFill>
                </a:rPr>
                <a:t> </a:t>
              </a:r>
              <a:r>
                <a:rPr lang="en-US" altLang="zh-CN" sz="2000" dirty="0">
                  <a:solidFill>
                    <a:schemeClr val="tx2"/>
                  </a:solidFill>
                </a:rPr>
                <a:t>time: Wait</a:t>
              </a:r>
              <a:r>
                <a:rPr lang="zh-CN" altLang="en-US" sz="2000" dirty="0">
                  <a:solidFill>
                    <a:schemeClr val="tx2"/>
                  </a:solidFill>
                </a:rPr>
                <a:t> </a:t>
              </a:r>
              <a:r>
                <a:rPr lang="en-US" altLang="zh-CN" sz="2000" dirty="0">
                  <a:solidFill>
                    <a:schemeClr val="tx2"/>
                  </a:solidFill>
                </a:rPr>
                <a:t>for</a:t>
              </a:r>
              <a:r>
                <a:rPr lang="zh-CN" altLang="en-US" sz="2000" dirty="0">
                  <a:solidFill>
                    <a:schemeClr val="tx2"/>
                  </a:solidFill>
                </a:rPr>
                <a:t> </a:t>
              </a:r>
              <a:r>
                <a:rPr lang="en-US" altLang="zh-CN" sz="2000" dirty="0">
                  <a:solidFill>
                    <a:schemeClr val="tx2"/>
                  </a:solidFill>
                </a:rPr>
                <a:t>stragglers</a:t>
              </a:r>
              <a:r>
                <a:rPr lang="zh-CN" altLang="en-US" sz="2000" dirty="0">
                  <a:solidFill>
                    <a:schemeClr val="tx2"/>
                  </a:solidFill>
                </a:rPr>
                <a:t> </a:t>
              </a:r>
              <a:r>
                <a:rPr lang="en-US" altLang="zh-CN" sz="2000" dirty="0">
                  <a:solidFill>
                    <a:schemeClr val="tx2"/>
                  </a:solidFill>
                </a:rPr>
                <a:t>to</a:t>
              </a:r>
              <a:r>
                <a:rPr lang="zh-CN" altLang="en-US" sz="2000" dirty="0">
                  <a:solidFill>
                    <a:schemeClr val="tx2"/>
                  </a:solidFill>
                </a:rPr>
                <a:t> </a:t>
              </a:r>
              <a:r>
                <a:rPr lang="en-US" altLang="zh-CN" sz="2000" dirty="0">
                  <a:solidFill>
                    <a:schemeClr val="tx2"/>
                  </a:solidFill>
                </a:rPr>
                <a:t>occur</a:t>
              </a:r>
              <a:r>
                <a:rPr lang="zh-CN" altLang="en-US" sz="2000" dirty="0">
                  <a:solidFill>
                    <a:schemeClr val="tx2"/>
                  </a:solidFill>
                </a:rPr>
                <a:t> </a:t>
              </a:r>
              <a:r>
                <a:rPr lang="en-US" altLang="zh-CN" sz="2000" dirty="0">
                  <a:solidFill>
                    <a:schemeClr val="tx2"/>
                  </a:solidFill>
                </a:rPr>
                <a:t>to</a:t>
              </a:r>
              <a:r>
                <a:rPr lang="zh-CN" altLang="en-US" sz="2000" dirty="0">
                  <a:solidFill>
                    <a:schemeClr val="tx2"/>
                  </a:solidFill>
                </a:rPr>
                <a:t> </a:t>
              </a:r>
              <a:r>
                <a:rPr lang="en-US" altLang="zh-CN" sz="2000" dirty="0">
                  <a:solidFill>
                    <a:schemeClr val="tx2"/>
                  </a:solidFill>
                </a:rPr>
                <a:t>include</a:t>
              </a:r>
              <a:r>
                <a:rPr lang="zh-CN" altLang="en-US" sz="2000" dirty="0">
                  <a:solidFill>
                    <a:schemeClr val="tx2"/>
                  </a:solidFill>
                </a:rPr>
                <a:t> </a:t>
              </a:r>
              <a:r>
                <a:rPr lang="en-US" altLang="zh-CN" sz="2000" dirty="0">
                  <a:solidFill>
                    <a:schemeClr val="tx2"/>
                  </a:solidFill>
                </a:rPr>
                <a:t>both</a:t>
              </a:r>
              <a:r>
                <a:rPr lang="zh-CN" altLang="en-US" sz="2000" dirty="0">
                  <a:solidFill>
                    <a:schemeClr val="tx2"/>
                  </a:solidFill>
                </a:rPr>
                <a:t> </a:t>
              </a:r>
              <a:r>
                <a:rPr lang="en-US" altLang="zh-CN" sz="2000" dirty="0">
                  <a:solidFill>
                    <a:schemeClr val="tx2"/>
                  </a:solidFill>
                </a:rPr>
                <a:t>stragglers</a:t>
              </a:r>
              <a:r>
                <a:rPr lang="zh-CN" altLang="en-US" sz="2000" dirty="0">
                  <a:solidFill>
                    <a:schemeClr val="tx2"/>
                  </a:solidFill>
                </a:rPr>
                <a:t> </a:t>
              </a:r>
              <a:r>
                <a:rPr lang="en-US" altLang="zh-CN" sz="2000" dirty="0">
                  <a:solidFill>
                    <a:schemeClr val="tx2"/>
                  </a:solidFill>
                </a:rPr>
                <a:t>and</a:t>
              </a:r>
              <a:r>
                <a:rPr lang="zh-CN" altLang="en-US" sz="2000" dirty="0">
                  <a:solidFill>
                    <a:schemeClr val="tx2"/>
                  </a:solidFill>
                </a:rPr>
                <a:t> </a:t>
              </a:r>
              <a:r>
                <a:rPr lang="en-US" altLang="zh-CN" sz="2000" dirty="0">
                  <a:solidFill>
                    <a:schemeClr val="tx2"/>
                  </a:solidFill>
                </a:rPr>
                <a:t>nonstragglers</a:t>
              </a:r>
              <a:r>
                <a:rPr lang="zh-CN" altLang="en-US" sz="2000" dirty="0">
                  <a:solidFill>
                    <a:schemeClr val="tx2"/>
                  </a:solidFill>
                </a:rPr>
                <a:t> </a:t>
              </a:r>
              <a:r>
                <a:rPr lang="en-US" altLang="zh-CN" sz="2000" dirty="0">
                  <a:solidFill>
                    <a:schemeClr val="tx2"/>
                  </a:solidFill>
                </a:rPr>
                <a:t>in</a:t>
              </a:r>
              <a:r>
                <a:rPr lang="zh-CN" altLang="en-US" sz="2000" dirty="0">
                  <a:solidFill>
                    <a:schemeClr val="tx2"/>
                  </a:solidFill>
                </a:rPr>
                <a:t> </a:t>
              </a:r>
              <a:r>
                <a:rPr lang="en-US" altLang="zh-CN" sz="2000" dirty="0">
                  <a:solidFill>
                    <a:schemeClr val="tx2"/>
                  </a:solidFill>
                </a:rPr>
                <a:t>training</a:t>
              </a:r>
            </a:p>
            <a:p>
              <a:pPr marL="285750" indent="-285750">
                <a:lnSpc>
                  <a:spcPct val="150000"/>
                </a:lnSpc>
                <a:buFont typeface="Wingdings" pitchFamily="2" charset="2"/>
                <a:buChar char="§"/>
              </a:pPr>
              <a:r>
                <a:rPr lang="en-US" altLang="zh-CN" sz="2000" dirty="0">
                  <a:solidFill>
                    <a:schemeClr val="tx2"/>
                  </a:solidFill>
                </a:rPr>
                <a:t>Generalizability issue: No</a:t>
              </a:r>
              <a:r>
                <a:rPr lang="zh-CN" altLang="en-US" sz="2000" dirty="0">
                  <a:solidFill>
                    <a:schemeClr val="tx2"/>
                  </a:solidFill>
                </a:rPr>
                <a:t> </a:t>
              </a:r>
              <a:r>
                <a:rPr lang="en-US" altLang="zh-CN" sz="2000" dirty="0">
                  <a:solidFill>
                    <a:schemeClr val="tx2"/>
                  </a:solidFill>
                </a:rPr>
                <a:t>guarantee</a:t>
              </a:r>
              <a:r>
                <a:rPr lang="zh-CN" altLang="en-US" sz="2000" dirty="0">
                  <a:solidFill>
                    <a:schemeClr val="tx2"/>
                  </a:solidFill>
                </a:rPr>
                <a:t> </a:t>
              </a:r>
              <a:r>
                <a:rPr lang="en-US" altLang="zh-CN" sz="2000" dirty="0">
                  <a:solidFill>
                    <a:schemeClr val="tx2"/>
                  </a:solidFill>
                </a:rPr>
                <a:t>that</a:t>
              </a:r>
              <a:r>
                <a:rPr lang="zh-CN" altLang="en-US" sz="2000" dirty="0">
                  <a:solidFill>
                    <a:schemeClr val="tx2"/>
                  </a:solidFill>
                </a:rPr>
                <a:t> </a:t>
              </a:r>
              <a:r>
                <a:rPr lang="en-US" altLang="zh-CN" sz="2000" dirty="0">
                  <a:solidFill>
                    <a:schemeClr val="tx2"/>
                  </a:solidFill>
                </a:rPr>
                <a:t>model</a:t>
              </a:r>
              <a:r>
                <a:rPr lang="zh-CN" altLang="en-US" sz="2000" dirty="0">
                  <a:solidFill>
                    <a:schemeClr val="tx2"/>
                  </a:solidFill>
                </a:rPr>
                <a:t> </a:t>
              </a:r>
              <a:r>
                <a:rPr lang="en-US" altLang="zh-CN" sz="2000" dirty="0">
                  <a:solidFill>
                    <a:schemeClr val="tx2"/>
                  </a:solidFill>
                </a:rPr>
                <a:t>trained</a:t>
              </a:r>
              <a:r>
                <a:rPr lang="zh-CN" altLang="en-US" sz="2000" dirty="0">
                  <a:solidFill>
                    <a:schemeClr val="tx2"/>
                  </a:solidFill>
                </a:rPr>
                <a:t> </a:t>
              </a:r>
              <a:r>
                <a:rPr lang="en-US" altLang="zh-CN" sz="2000" dirty="0">
                  <a:solidFill>
                    <a:schemeClr val="tx2"/>
                  </a:solidFill>
                </a:rPr>
                <a:t>on</a:t>
              </a:r>
              <a:r>
                <a:rPr lang="zh-CN" altLang="en-US" sz="2000" dirty="0">
                  <a:solidFill>
                    <a:schemeClr val="tx2"/>
                  </a:solidFill>
                </a:rPr>
                <a:t> </a:t>
              </a:r>
              <a:r>
                <a:rPr lang="en-US" altLang="zh-CN" sz="2000" dirty="0">
                  <a:solidFill>
                    <a:schemeClr val="tx2"/>
                  </a:solidFill>
                </a:rPr>
                <a:t>previous</a:t>
              </a:r>
              <a:r>
                <a:rPr lang="zh-CN" altLang="en-US" sz="2000" dirty="0">
                  <a:solidFill>
                    <a:schemeClr val="tx2"/>
                  </a:solidFill>
                </a:rPr>
                <a:t> </a:t>
              </a:r>
              <a:r>
                <a:rPr lang="en-US" altLang="zh-CN" sz="2000" dirty="0">
                  <a:solidFill>
                    <a:schemeClr val="tx2"/>
                  </a:solidFill>
                </a:rPr>
                <a:t>jobs</a:t>
              </a:r>
              <a:r>
                <a:rPr lang="zh-CN" altLang="en-US" sz="2000" dirty="0">
                  <a:solidFill>
                    <a:schemeClr val="tx2"/>
                  </a:solidFill>
                </a:rPr>
                <a:t> </a:t>
              </a:r>
              <a:r>
                <a:rPr lang="en-US" altLang="zh-CN" sz="2000" dirty="0">
                  <a:solidFill>
                    <a:schemeClr val="tx2"/>
                  </a:solidFill>
                </a:rPr>
                <a:t>can</a:t>
              </a:r>
              <a:r>
                <a:rPr lang="zh-CN" altLang="en-US" sz="2000" dirty="0">
                  <a:solidFill>
                    <a:schemeClr val="tx2"/>
                  </a:solidFill>
                </a:rPr>
                <a:t> </a:t>
              </a:r>
              <a:r>
                <a:rPr lang="en-US" altLang="zh-CN" sz="2000" dirty="0">
                  <a:solidFill>
                    <a:schemeClr val="tx2"/>
                  </a:solidFill>
                </a:rPr>
                <a:t>generalize</a:t>
              </a:r>
              <a:r>
                <a:rPr lang="zh-CN" altLang="en-US" sz="2000" dirty="0">
                  <a:solidFill>
                    <a:schemeClr val="tx2"/>
                  </a:solidFill>
                </a:rPr>
                <a:t> </a:t>
              </a:r>
              <a:r>
                <a:rPr lang="en-US" altLang="zh-CN" sz="2000" dirty="0">
                  <a:solidFill>
                    <a:schemeClr val="tx2"/>
                  </a:solidFill>
                </a:rPr>
                <a:t>to</a:t>
              </a:r>
              <a:r>
                <a:rPr lang="zh-CN" altLang="en-US" sz="2000" dirty="0">
                  <a:solidFill>
                    <a:schemeClr val="tx2"/>
                  </a:solidFill>
                </a:rPr>
                <a:t> </a:t>
              </a:r>
              <a:r>
                <a:rPr lang="en-US" altLang="zh-CN" sz="2000" dirty="0">
                  <a:solidFill>
                    <a:schemeClr val="tx2"/>
                  </a:solidFill>
                </a:rPr>
                <a:t>new</a:t>
              </a:r>
              <a:r>
                <a:rPr lang="zh-CN" altLang="en-US" sz="2000" dirty="0">
                  <a:solidFill>
                    <a:schemeClr val="tx2"/>
                  </a:solidFill>
                </a:rPr>
                <a:t> </a:t>
              </a:r>
              <a:r>
                <a:rPr lang="en-US" altLang="zh-CN" sz="2000" dirty="0">
                  <a:solidFill>
                    <a:schemeClr val="tx2"/>
                  </a:solidFill>
                </a:rPr>
                <a:t>jobs</a:t>
              </a:r>
            </a:p>
          </p:txBody>
        </p:sp>
      </p:grpSp>
      <p:grpSp>
        <p:nvGrpSpPr>
          <p:cNvPr id="6" name="Group 5">
            <a:extLst>
              <a:ext uri="{FF2B5EF4-FFF2-40B4-BE49-F238E27FC236}">
                <a16:creationId xmlns:a16="http://schemas.microsoft.com/office/drawing/2014/main" id="{AFEC4729-6FD1-CFC1-BBE1-722C29913003}"/>
              </a:ext>
            </a:extLst>
          </p:cNvPr>
          <p:cNvGrpSpPr/>
          <p:nvPr/>
        </p:nvGrpSpPr>
        <p:grpSpPr>
          <a:xfrm>
            <a:off x="942703" y="332177"/>
            <a:ext cx="9856284" cy="2175997"/>
            <a:chOff x="922182" y="367182"/>
            <a:chExt cx="9856284" cy="2175997"/>
          </a:xfrm>
        </p:grpSpPr>
        <p:sp>
          <p:nvSpPr>
            <p:cNvPr id="7" name="Rectangle 6">
              <a:extLst>
                <a:ext uri="{FF2B5EF4-FFF2-40B4-BE49-F238E27FC236}">
                  <a16:creationId xmlns:a16="http://schemas.microsoft.com/office/drawing/2014/main" id="{AA54A716-43AB-D5F3-8057-2B683ED6D487}"/>
                </a:ext>
              </a:extLst>
            </p:cNvPr>
            <p:cNvSpPr/>
            <p:nvPr/>
          </p:nvSpPr>
          <p:spPr>
            <a:xfrm>
              <a:off x="922182" y="1608477"/>
              <a:ext cx="1560696" cy="40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6B546C5-3DE6-1695-5EE9-7162927AB770}"/>
                </a:ext>
              </a:extLst>
            </p:cNvPr>
            <p:cNvSpPr/>
            <p:nvPr/>
          </p:nvSpPr>
          <p:spPr>
            <a:xfrm>
              <a:off x="4520302" y="2100119"/>
              <a:ext cx="6258164" cy="443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85FEC3-67C5-5E1E-3292-5B091F4FE825}"/>
                </a:ext>
              </a:extLst>
            </p:cNvPr>
            <p:cNvSpPr/>
            <p:nvPr/>
          </p:nvSpPr>
          <p:spPr>
            <a:xfrm>
              <a:off x="2482878" y="367182"/>
              <a:ext cx="1918355" cy="554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161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FA060B-433C-492D-5DCD-D41D2E6CA8E6}"/>
              </a:ext>
            </a:extLst>
          </p:cNvPr>
          <p:cNvSpPr>
            <a:spLocks noGrp="1"/>
          </p:cNvSpPr>
          <p:nvPr>
            <p:ph type="sldNum" sz="quarter" idx="12"/>
          </p:nvPr>
        </p:nvSpPr>
        <p:spPr/>
        <p:txBody>
          <a:bodyPr/>
          <a:lstStyle/>
          <a:p>
            <a:fld id="{E19705F5-30C7-4043-8814-377DC0E18AF3}" type="slidenum">
              <a:rPr lang="en-US" smtClean="0"/>
              <a:t>34</a:t>
            </a:fld>
            <a:endParaRPr lang="en-US"/>
          </a:p>
        </p:txBody>
      </p:sp>
      <p:sp>
        <p:nvSpPr>
          <p:cNvPr id="3" name="TextBox 2">
            <a:extLst>
              <a:ext uri="{FF2B5EF4-FFF2-40B4-BE49-F238E27FC236}">
                <a16:creationId xmlns:a16="http://schemas.microsoft.com/office/drawing/2014/main" id="{DA623C27-88CC-8C4D-3808-EFEEE67EBCDE}"/>
              </a:ext>
            </a:extLst>
          </p:cNvPr>
          <p:cNvSpPr txBox="1"/>
          <p:nvPr/>
        </p:nvSpPr>
        <p:spPr>
          <a:xfrm>
            <a:off x="428263" y="4186097"/>
            <a:ext cx="10925537" cy="1200329"/>
          </a:xfrm>
          <a:prstGeom prst="rect">
            <a:avLst/>
          </a:prstGeom>
          <a:noFill/>
        </p:spPr>
        <p:txBody>
          <a:bodyPr wrap="square" rtlCol="0">
            <a:spAutoFit/>
          </a:bodyPr>
          <a:lstStyle/>
          <a:p>
            <a:r>
              <a:rPr lang="en-US" altLang="zh-CN" sz="3600" dirty="0">
                <a:solidFill>
                  <a:srgbClr val="2E7AF3"/>
                </a:solidFill>
              </a:rPr>
              <a:t>Can</a:t>
            </a:r>
            <a:r>
              <a:rPr lang="zh-CN" altLang="en-US" sz="3600" dirty="0">
                <a:solidFill>
                  <a:srgbClr val="2E7AF3"/>
                </a:solidFill>
              </a:rPr>
              <a:t> </a:t>
            </a:r>
            <a:r>
              <a:rPr lang="en-US" altLang="zh-CN" sz="3600" dirty="0">
                <a:solidFill>
                  <a:srgbClr val="2E7AF3"/>
                </a:solidFill>
              </a:rPr>
              <a:t>we</a:t>
            </a:r>
            <a:r>
              <a:rPr lang="zh-CN" altLang="en-US" sz="3600" dirty="0">
                <a:solidFill>
                  <a:srgbClr val="2E7AF3"/>
                </a:solidFill>
              </a:rPr>
              <a:t> </a:t>
            </a:r>
            <a:r>
              <a:rPr lang="en-US" altLang="zh-CN" sz="3600" dirty="0">
                <a:solidFill>
                  <a:srgbClr val="2E7AF3"/>
                </a:solidFill>
              </a:rPr>
              <a:t>predict</a:t>
            </a:r>
            <a:r>
              <a:rPr lang="zh-CN" altLang="en-US" sz="3600" dirty="0">
                <a:solidFill>
                  <a:srgbClr val="2E7AF3"/>
                </a:solidFill>
              </a:rPr>
              <a:t> </a:t>
            </a:r>
            <a:r>
              <a:rPr lang="en-US" altLang="zh-CN" sz="3600" dirty="0">
                <a:solidFill>
                  <a:srgbClr val="2E7AF3"/>
                </a:solidFill>
              </a:rPr>
              <a:t>stragglers</a:t>
            </a:r>
            <a:r>
              <a:rPr lang="zh-CN" altLang="en-US" sz="3600" dirty="0">
                <a:solidFill>
                  <a:srgbClr val="2E7AF3"/>
                </a:solidFill>
              </a:rPr>
              <a:t> </a:t>
            </a:r>
            <a:r>
              <a:rPr lang="en-US" altLang="zh-CN" sz="3600" dirty="0">
                <a:solidFill>
                  <a:srgbClr val="2E7AF3"/>
                </a:solidFill>
              </a:rPr>
              <a:t>without</a:t>
            </a:r>
            <a:r>
              <a:rPr lang="zh-CN" altLang="en-US" sz="3600" dirty="0">
                <a:solidFill>
                  <a:srgbClr val="2E7AF3"/>
                </a:solidFill>
              </a:rPr>
              <a:t> </a:t>
            </a:r>
            <a:r>
              <a:rPr lang="en-US" altLang="zh-CN" sz="3600" dirty="0">
                <a:solidFill>
                  <a:srgbClr val="2E7AF3"/>
                </a:solidFill>
              </a:rPr>
              <a:t>relying</a:t>
            </a:r>
            <a:r>
              <a:rPr lang="zh-CN" altLang="en-US" sz="3600" dirty="0">
                <a:solidFill>
                  <a:srgbClr val="2E7AF3"/>
                </a:solidFill>
              </a:rPr>
              <a:t> </a:t>
            </a:r>
            <a:r>
              <a:rPr lang="en-US" altLang="zh-CN" sz="3600" dirty="0">
                <a:solidFill>
                  <a:srgbClr val="2E7AF3"/>
                </a:solidFill>
              </a:rPr>
              <a:t>on</a:t>
            </a:r>
            <a:r>
              <a:rPr lang="zh-CN" altLang="en-US" sz="3600" dirty="0">
                <a:solidFill>
                  <a:srgbClr val="2E7AF3"/>
                </a:solidFill>
              </a:rPr>
              <a:t> </a:t>
            </a:r>
            <a:r>
              <a:rPr lang="en-US" altLang="zh-CN" sz="3600" dirty="0">
                <a:solidFill>
                  <a:srgbClr val="2E7AF3"/>
                </a:solidFill>
              </a:rPr>
              <a:t>labeled</a:t>
            </a:r>
            <a:r>
              <a:rPr lang="zh-CN" altLang="en-US" sz="3600" dirty="0">
                <a:solidFill>
                  <a:srgbClr val="2E7AF3"/>
                </a:solidFill>
              </a:rPr>
              <a:t> </a:t>
            </a:r>
            <a:r>
              <a:rPr lang="en-US" altLang="zh-CN" sz="3600" dirty="0">
                <a:solidFill>
                  <a:srgbClr val="2E7AF3"/>
                </a:solidFill>
              </a:rPr>
              <a:t>stragglers</a:t>
            </a:r>
            <a:r>
              <a:rPr lang="zh-CN" altLang="en-US" sz="3600" dirty="0">
                <a:solidFill>
                  <a:srgbClr val="2E7AF3"/>
                </a:solidFill>
              </a:rPr>
              <a:t> </a:t>
            </a:r>
            <a:r>
              <a:rPr lang="en-US" altLang="zh-CN" sz="3600" dirty="0">
                <a:solidFill>
                  <a:srgbClr val="2E7AF3"/>
                </a:solidFill>
              </a:rPr>
              <a:t>or</a:t>
            </a:r>
            <a:r>
              <a:rPr lang="zh-CN" altLang="en-US" sz="3600" dirty="0">
                <a:solidFill>
                  <a:srgbClr val="2E7AF3"/>
                </a:solidFill>
              </a:rPr>
              <a:t> </a:t>
            </a:r>
            <a:r>
              <a:rPr lang="en-US" altLang="zh-CN" sz="3600" dirty="0">
                <a:solidFill>
                  <a:srgbClr val="2E7AF3"/>
                </a:solidFill>
              </a:rPr>
              <a:t>other</a:t>
            </a:r>
            <a:r>
              <a:rPr lang="zh-CN" altLang="en-US" sz="3600" dirty="0">
                <a:solidFill>
                  <a:srgbClr val="2E7AF3"/>
                </a:solidFill>
              </a:rPr>
              <a:t> </a:t>
            </a:r>
            <a:r>
              <a:rPr lang="en-US" altLang="zh-CN" sz="3600" dirty="0">
                <a:solidFill>
                  <a:srgbClr val="2E7AF3"/>
                </a:solidFill>
              </a:rPr>
              <a:t>jobs?</a:t>
            </a:r>
          </a:p>
        </p:txBody>
      </p:sp>
    </p:spTree>
    <p:extLst>
      <p:ext uri="{BB962C8B-B14F-4D97-AF65-F5344CB8AC3E}">
        <p14:creationId xmlns:p14="http://schemas.microsoft.com/office/powerpoint/2010/main" val="2870804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C5911-8D05-E136-EE15-CC102DA98BFD}"/>
              </a:ext>
            </a:extLst>
          </p:cNvPr>
          <p:cNvSpPr>
            <a:spLocks noGrp="1"/>
          </p:cNvSpPr>
          <p:nvPr>
            <p:ph type="sldNum" sz="quarter" idx="12"/>
          </p:nvPr>
        </p:nvSpPr>
        <p:spPr/>
        <p:txBody>
          <a:bodyPr/>
          <a:lstStyle/>
          <a:p>
            <a:fld id="{E19705F5-30C7-4043-8814-377DC0E18AF3}" type="slidenum">
              <a:rPr lang="en-US" smtClean="0"/>
              <a:t>35</a:t>
            </a:fld>
            <a:endParaRPr lang="en-US"/>
          </a:p>
        </p:txBody>
      </p:sp>
      <p:sp>
        <p:nvSpPr>
          <p:cNvPr id="3" name="Title 1">
            <a:extLst>
              <a:ext uri="{FF2B5EF4-FFF2-40B4-BE49-F238E27FC236}">
                <a16:creationId xmlns:a16="http://schemas.microsoft.com/office/drawing/2014/main" id="{925F43B5-5AF0-7402-9E1B-0A008AC3195C}"/>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2E7AF3"/>
                </a:solidFill>
                <a:latin typeface="+mn-lt"/>
                <a:ea typeface="Segoe UI" charset="0"/>
                <a:cs typeface="Segoe UI" charset="0"/>
              </a:rPr>
              <a:t>Online</a:t>
            </a:r>
            <a:r>
              <a:rPr lang="en-US" altLang="zh-CN" dirty="0">
                <a:latin typeface="+mn-lt"/>
                <a:ea typeface="Segoe UI" charset="0"/>
                <a:cs typeface="Segoe UI" charset="0"/>
              </a:rPr>
              <a:t> </a:t>
            </a:r>
            <a:r>
              <a:rPr lang="en-US" altLang="zh-CN" dirty="0">
                <a:solidFill>
                  <a:schemeClr val="tx2"/>
                </a:solidFill>
                <a:latin typeface="+mn-lt"/>
                <a:ea typeface="Segoe UI" charset="0"/>
                <a:cs typeface="Segoe UI" charset="0"/>
              </a:rPr>
              <a:t>Straggler Prediction</a:t>
            </a:r>
            <a:endParaRPr lang="en-US" dirty="0">
              <a:solidFill>
                <a:schemeClr val="tx2"/>
              </a:solidFill>
              <a:latin typeface="+mn-lt"/>
              <a:ea typeface="Segoe UI" charset="0"/>
              <a:cs typeface="Segoe UI" charset="0"/>
            </a:endParaRPr>
          </a:p>
        </p:txBody>
      </p:sp>
      <p:graphicFrame>
        <p:nvGraphicFramePr>
          <p:cNvPr id="29" name="Content Placeholder 2">
            <a:extLst>
              <a:ext uri="{FF2B5EF4-FFF2-40B4-BE49-F238E27FC236}">
                <a16:creationId xmlns:a16="http://schemas.microsoft.com/office/drawing/2014/main" id="{A1937E41-6EA0-BBDE-E538-C1AF4596C122}"/>
              </a:ext>
            </a:extLst>
          </p:cNvPr>
          <p:cNvGraphicFramePr/>
          <p:nvPr>
            <p:extLst>
              <p:ext uri="{D42A27DB-BD31-4B8C-83A1-F6EECF244321}">
                <p14:modId xmlns:p14="http://schemas.microsoft.com/office/powerpoint/2010/main" val="1488797196"/>
              </p:ext>
            </p:extLst>
          </p:nvPr>
        </p:nvGraphicFramePr>
        <p:xfrm>
          <a:off x="663409" y="1495396"/>
          <a:ext cx="10585888" cy="1425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646E781A-21A7-D6EF-A2BD-480225F6CC8E}"/>
              </a:ext>
            </a:extLst>
          </p:cNvPr>
          <p:cNvGrpSpPr/>
          <p:nvPr/>
        </p:nvGrpSpPr>
        <p:grpSpPr>
          <a:xfrm>
            <a:off x="640080" y="3657600"/>
            <a:ext cx="10286621" cy="1418786"/>
            <a:chOff x="640080" y="3657600"/>
            <a:chExt cx="10286621" cy="1418786"/>
          </a:xfrm>
        </p:grpSpPr>
        <p:sp>
          <p:nvSpPr>
            <p:cNvPr id="36" name="Rectangle 35">
              <a:extLst>
                <a:ext uri="{FF2B5EF4-FFF2-40B4-BE49-F238E27FC236}">
                  <a16:creationId xmlns:a16="http://schemas.microsoft.com/office/drawing/2014/main" id="{65992ED0-0954-69AD-7C24-0D2F36412A19}"/>
                </a:ext>
              </a:extLst>
            </p:cNvPr>
            <p:cNvSpPr/>
            <p:nvPr/>
          </p:nvSpPr>
          <p:spPr>
            <a:xfrm>
              <a:off x="640080" y="3657600"/>
              <a:ext cx="1710726" cy="584775"/>
            </a:xfrm>
            <a:prstGeom prst="rect">
              <a:avLst/>
            </a:prstGeom>
            <a:noFill/>
          </p:spPr>
          <p:txBody>
            <a:bodyPr wrap="none" lIns="91440" tIns="45720" rIns="91440" bIns="45720">
              <a:spAutoFit/>
            </a:bodyPr>
            <a:lstStyle/>
            <a:p>
              <a:pPr algn="ctr"/>
              <a:r>
                <a:rPr lang="en-US" altLang="zh-CN" sz="3200" b="0" cap="none" spc="0" dirty="0">
                  <a:ln w="0"/>
                  <a:solidFill>
                    <a:srgbClr val="2E7AF3"/>
                  </a:solidFill>
                  <a:effectLst>
                    <a:outerShdw blurRad="38100" dist="25400" dir="5400000" algn="ctr" rotWithShape="0">
                      <a:srgbClr val="6E747A">
                        <a:alpha val="43000"/>
                      </a:srgbClr>
                    </a:outerShdw>
                  </a:effectLst>
                </a:rPr>
                <a:t>Benefits</a:t>
              </a:r>
              <a:endParaRPr lang="en-US" sz="3200" b="0" cap="none" spc="0" dirty="0">
                <a:ln w="0"/>
                <a:solidFill>
                  <a:srgbClr val="2E7AF3"/>
                </a:solidFill>
                <a:effectLst>
                  <a:outerShdw blurRad="38100" dist="25400" dir="5400000" algn="ctr" rotWithShape="0">
                    <a:srgbClr val="6E747A">
                      <a:alpha val="43000"/>
                    </a:srgbClr>
                  </a:outerShdw>
                </a:effectLst>
              </a:endParaRPr>
            </a:p>
          </p:txBody>
        </p:sp>
        <p:sp>
          <p:nvSpPr>
            <p:cNvPr id="37" name="TextBox 36">
              <a:extLst>
                <a:ext uri="{FF2B5EF4-FFF2-40B4-BE49-F238E27FC236}">
                  <a16:creationId xmlns:a16="http://schemas.microsoft.com/office/drawing/2014/main" id="{20A30E28-564F-2724-86E8-0EA732165C77}"/>
                </a:ext>
              </a:extLst>
            </p:cNvPr>
            <p:cNvSpPr txBox="1"/>
            <p:nvPr/>
          </p:nvSpPr>
          <p:spPr>
            <a:xfrm>
              <a:off x="2926080" y="3657600"/>
              <a:ext cx="8000621" cy="1418786"/>
            </a:xfrm>
            <a:prstGeom prst="rect">
              <a:avLst/>
            </a:prstGeom>
            <a:noFill/>
          </p:spPr>
          <p:txBody>
            <a:bodyPr wrap="square" rtlCol="0">
              <a:spAutoFit/>
            </a:bodyPr>
            <a:lstStyle/>
            <a:p>
              <a:pPr marL="285750" indent="-285750">
                <a:lnSpc>
                  <a:spcPct val="150000"/>
                </a:lnSpc>
                <a:buFont typeface="Wingdings" pitchFamily="2" charset="2"/>
                <a:buChar char="§"/>
              </a:pPr>
              <a:r>
                <a:rPr lang="en-US" altLang="zh-CN" sz="2000" dirty="0">
                  <a:solidFill>
                    <a:schemeClr val="tx2"/>
                  </a:solidFill>
                </a:rPr>
                <a:t>Collect</a:t>
              </a:r>
              <a:r>
                <a:rPr lang="zh-CN" altLang="en-US" sz="2000" dirty="0">
                  <a:solidFill>
                    <a:schemeClr val="tx2"/>
                  </a:solidFill>
                </a:rPr>
                <a:t> </a:t>
              </a:r>
              <a:r>
                <a:rPr lang="en-US" altLang="zh-CN" sz="2000" dirty="0">
                  <a:solidFill>
                    <a:schemeClr val="tx2"/>
                  </a:solidFill>
                </a:rPr>
                <a:t>data</a:t>
              </a:r>
              <a:r>
                <a:rPr lang="zh-CN" altLang="en-US" sz="2000" dirty="0">
                  <a:solidFill>
                    <a:schemeClr val="tx2"/>
                  </a:solidFill>
                </a:rPr>
                <a:t> </a:t>
              </a:r>
              <a:r>
                <a:rPr lang="en-US" altLang="zh-CN" sz="2000" dirty="0">
                  <a:solidFill>
                    <a:schemeClr val="tx2"/>
                  </a:solidFill>
                </a:rPr>
                <a:t>and</a:t>
              </a:r>
              <a:r>
                <a:rPr lang="zh-CN" altLang="en-US" sz="2000" dirty="0">
                  <a:solidFill>
                    <a:schemeClr val="tx2"/>
                  </a:solidFill>
                </a:rPr>
                <a:t> </a:t>
              </a:r>
              <a:r>
                <a:rPr lang="en-US" altLang="zh-CN" sz="2000" dirty="0">
                  <a:solidFill>
                    <a:schemeClr val="tx2"/>
                  </a:solidFill>
                </a:rPr>
                <a:t>train</a:t>
              </a:r>
              <a:r>
                <a:rPr lang="zh-CN" altLang="en-US" sz="2000" dirty="0">
                  <a:solidFill>
                    <a:schemeClr val="tx2"/>
                  </a:solidFill>
                </a:rPr>
                <a:t> </a:t>
              </a:r>
              <a:r>
                <a:rPr lang="en-US" altLang="zh-CN" sz="2000" dirty="0">
                  <a:solidFill>
                    <a:schemeClr val="tx2"/>
                  </a:solidFill>
                </a:rPr>
                <a:t>model</a:t>
              </a:r>
              <a:r>
                <a:rPr lang="zh-CN" altLang="en-US" sz="2000" dirty="0">
                  <a:solidFill>
                    <a:schemeClr val="tx2"/>
                  </a:solidFill>
                </a:rPr>
                <a:t> </a:t>
              </a:r>
              <a:r>
                <a:rPr lang="en-US" altLang="zh-CN" sz="2000" dirty="0">
                  <a:solidFill>
                    <a:schemeClr val="tx2"/>
                  </a:solidFill>
                </a:rPr>
                <a:t>on-the-fly: No</a:t>
              </a:r>
              <a:r>
                <a:rPr lang="zh-CN" altLang="en-US" sz="2000" dirty="0">
                  <a:solidFill>
                    <a:schemeClr val="tx2"/>
                  </a:solidFill>
                </a:rPr>
                <a:t> </a:t>
              </a:r>
              <a:r>
                <a:rPr lang="en-US" altLang="zh-CN" sz="2000" dirty="0">
                  <a:solidFill>
                    <a:schemeClr val="tx2"/>
                  </a:solidFill>
                </a:rPr>
                <a:t>need</a:t>
              </a:r>
              <a:r>
                <a:rPr lang="zh-CN" altLang="en-US" sz="2000" dirty="0">
                  <a:solidFill>
                    <a:schemeClr val="tx2"/>
                  </a:solidFill>
                </a:rPr>
                <a:t> </a:t>
              </a:r>
              <a:r>
                <a:rPr lang="en-US" altLang="zh-CN" sz="2000" dirty="0">
                  <a:solidFill>
                    <a:schemeClr val="tx2"/>
                  </a:solidFill>
                </a:rPr>
                <a:t>to</a:t>
              </a:r>
              <a:r>
                <a:rPr lang="zh-CN" altLang="en-US" sz="2000" dirty="0">
                  <a:solidFill>
                    <a:schemeClr val="tx2"/>
                  </a:solidFill>
                </a:rPr>
                <a:t> </a:t>
              </a:r>
              <a:r>
                <a:rPr lang="en-US" altLang="zh-CN" sz="2000" dirty="0">
                  <a:solidFill>
                    <a:schemeClr val="tx2"/>
                  </a:solidFill>
                </a:rPr>
                <a:t>wait</a:t>
              </a:r>
              <a:r>
                <a:rPr lang="zh-CN" altLang="en-US" sz="2000" dirty="0">
                  <a:solidFill>
                    <a:schemeClr val="tx2"/>
                  </a:solidFill>
                </a:rPr>
                <a:t> </a:t>
              </a:r>
              <a:r>
                <a:rPr lang="en-US" altLang="zh-CN" sz="2000" dirty="0">
                  <a:solidFill>
                    <a:schemeClr val="tx2"/>
                  </a:solidFill>
                </a:rPr>
                <a:t>for</a:t>
              </a:r>
              <a:r>
                <a:rPr lang="zh-CN" altLang="en-US" sz="2000" dirty="0">
                  <a:solidFill>
                    <a:schemeClr val="tx2"/>
                  </a:solidFill>
                </a:rPr>
                <a:t> </a:t>
              </a:r>
              <a:r>
                <a:rPr lang="en-US" altLang="zh-CN" sz="2000" dirty="0">
                  <a:solidFill>
                    <a:schemeClr val="tx2"/>
                  </a:solidFill>
                </a:rPr>
                <a:t>stragglers</a:t>
              </a:r>
              <a:r>
                <a:rPr lang="zh-CN" altLang="en-US" sz="2000" dirty="0">
                  <a:solidFill>
                    <a:schemeClr val="tx2"/>
                  </a:solidFill>
                </a:rPr>
                <a:t> </a:t>
              </a:r>
              <a:r>
                <a:rPr lang="en-US" altLang="zh-CN" sz="2000" dirty="0">
                  <a:solidFill>
                    <a:schemeClr val="tx2"/>
                  </a:solidFill>
                </a:rPr>
                <a:t>to</a:t>
              </a:r>
              <a:r>
                <a:rPr lang="zh-CN" altLang="en-US" sz="2000" dirty="0">
                  <a:solidFill>
                    <a:schemeClr val="tx2"/>
                  </a:solidFill>
                </a:rPr>
                <a:t> </a:t>
              </a:r>
              <a:r>
                <a:rPr lang="en-US" altLang="zh-CN" sz="2000" dirty="0">
                  <a:solidFill>
                    <a:schemeClr val="tx2"/>
                  </a:solidFill>
                </a:rPr>
                <a:t>occur</a:t>
              </a:r>
            </a:p>
            <a:p>
              <a:pPr marL="285750" indent="-285750">
                <a:lnSpc>
                  <a:spcPct val="150000"/>
                </a:lnSpc>
                <a:buFont typeface="Wingdings" pitchFamily="2" charset="2"/>
                <a:buChar char="§"/>
              </a:pPr>
              <a:r>
                <a:rPr lang="en-US" altLang="zh-CN" sz="2000" dirty="0">
                  <a:solidFill>
                    <a:schemeClr val="tx2"/>
                  </a:solidFill>
                </a:rPr>
                <a:t>Only</a:t>
              </a:r>
              <a:r>
                <a:rPr lang="zh-CN" altLang="en-US" sz="2000" dirty="0">
                  <a:solidFill>
                    <a:schemeClr val="tx2"/>
                  </a:solidFill>
                </a:rPr>
                <a:t> </a:t>
              </a:r>
              <a:r>
                <a:rPr lang="en-US" altLang="zh-CN" sz="2000" dirty="0">
                  <a:solidFill>
                    <a:schemeClr val="tx2"/>
                  </a:solidFill>
                </a:rPr>
                <a:t>use</a:t>
              </a:r>
              <a:r>
                <a:rPr lang="zh-CN" altLang="en-US" sz="2000" dirty="0">
                  <a:solidFill>
                    <a:schemeClr val="tx2"/>
                  </a:solidFill>
                </a:rPr>
                <a:t> </a:t>
              </a:r>
              <a:r>
                <a:rPr lang="en-US" altLang="zh-CN" sz="2000" dirty="0">
                  <a:solidFill>
                    <a:schemeClr val="tx2"/>
                  </a:solidFill>
                </a:rPr>
                <a:t>data</a:t>
              </a:r>
              <a:r>
                <a:rPr lang="zh-CN" altLang="en-US" sz="2000" dirty="0">
                  <a:solidFill>
                    <a:schemeClr val="tx2"/>
                  </a:solidFill>
                </a:rPr>
                <a:t> </a:t>
              </a:r>
              <a:r>
                <a:rPr lang="en-US" altLang="zh-CN" sz="2000" dirty="0">
                  <a:solidFill>
                    <a:schemeClr val="tx2"/>
                  </a:solidFill>
                </a:rPr>
                <a:t>from</a:t>
              </a:r>
              <a:r>
                <a:rPr lang="zh-CN" altLang="en-US" sz="2000" dirty="0">
                  <a:solidFill>
                    <a:schemeClr val="tx2"/>
                  </a:solidFill>
                </a:rPr>
                <a:t> </a:t>
              </a:r>
              <a:r>
                <a:rPr lang="en-US" altLang="zh-CN" sz="2000" dirty="0">
                  <a:solidFill>
                    <a:schemeClr val="tx2"/>
                  </a:solidFill>
                </a:rPr>
                <a:t>the</a:t>
              </a:r>
              <a:r>
                <a:rPr lang="zh-CN" altLang="en-US" sz="2000" dirty="0">
                  <a:solidFill>
                    <a:schemeClr val="tx2"/>
                  </a:solidFill>
                </a:rPr>
                <a:t> </a:t>
              </a:r>
              <a:r>
                <a:rPr lang="en-US" altLang="zh-CN" sz="2000" dirty="0">
                  <a:solidFill>
                    <a:schemeClr val="tx2"/>
                  </a:solidFill>
                </a:rPr>
                <a:t>current</a:t>
              </a:r>
              <a:r>
                <a:rPr lang="zh-CN" altLang="en-US" sz="2000" dirty="0">
                  <a:solidFill>
                    <a:schemeClr val="tx2"/>
                  </a:solidFill>
                </a:rPr>
                <a:t> </a:t>
              </a:r>
              <a:r>
                <a:rPr lang="en-US" altLang="zh-CN" sz="2000" dirty="0">
                  <a:solidFill>
                    <a:schemeClr val="tx2"/>
                  </a:solidFill>
                </a:rPr>
                <a:t>job: No</a:t>
              </a:r>
              <a:r>
                <a:rPr lang="zh-CN" altLang="en-US" sz="2000" dirty="0">
                  <a:solidFill>
                    <a:schemeClr val="tx2"/>
                  </a:solidFill>
                </a:rPr>
                <a:t> </a:t>
              </a:r>
              <a:r>
                <a:rPr lang="en-US" altLang="zh-CN" sz="2000" dirty="0">
                  <a:solidFill>
                    <a:schemeClr val="tx2"/>
                  </a:solidFill>
                </a:rPr>
                <a:t>reliance</a:t>
              </a:r>
              <a:r>
                <a:rPr lang="zh-CN" altLang="en-US" sz="2000" dirty="0">
                  <a:solidFill>
                    <a:schemeClr val="tx2"/>
                  </a:solidFill>
                </a:rPr>
                <a:t> </a:t>
              </a:r>
              <a:r>
                <a:rPr lang="en-US" altLang="zh-CN" sz="2000" dirty="0">
                  <a:solidFill>
                    <a:schemeClr val="tx2"/>
                  </a:solidFill>
                </a:rPr>
                <a:t>on</a:t>
              </a:r>
              <a:r>
                <a:rPr lang="zh-CN" altLang="en-US" sz="2000" dirty="0">
                  <a:solidFill>
                    <a:schemeClr val="tx2"/>
                  </a:solidFill>
                </a:rPr>
                <a:t> </a:t>
              </a:r>
              <a:r>
                <a:rPr lang="en-US" altLang="zh-CN" sz="2000" dirty="0">
                  <a:solidFill>
                    <a:schemeClr val="tx2"/>
                  </a:solidFill>
                </a:rPr>
                <a:t>other</a:t>
              </a:r>
              <a:r>
                <a:rPr lang="zh-CN" altLang="en-US" sz="2000" dirty="0">
                  <a:solidFill>
                    <a:schemeClr val="tx2"/>
                  </a:solidFill>
                </a:rPr>
                <a:t> </a:t>
              </a:r>
              <a:r>
                <a:rPr lang="en-US" altLang="zh-CN" sz="2000" dirty="0">
                  <a:solidFill>
                    <a:schemeClr val="tx2"/>
                  </a:solidFill>
                </a:rPr>
                <a:t>jobs</a:t>
              </a:r>
            </a:p>
          </p:txBody>
        </p:sp>
      </p:grpSp>
    </p:spTree>
    <p:extLst>
      <p:ext uri="{BB962C8B-B14F-4D97-AF65-F5344CB8AC3E}">
        <p14:creationId xmlns:p14="http://schemas.microsoft.com/office/powerpoint/2010/main" val="16850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FD8ED-EAE7-EEA0-5241-E691DE278D2F}"/>
              </a:ext>
            </a:extLst>
          </p:cNvPr>
          <p:cNvSpPr>
            <a:spLocks noGrp="1"/>
          </p:cNvSpPr>
          <p:nvPr>
            <p:ph type="sldNum" sz="quarter" idx="12"/>
          </p:nvPr>
        </p:nvSpPr>
        <p:spPr/>
        <p:txBody>
          <a:bodyPr/>
          <a:lstStyle/>
          <a:p>
            <a:fld id="{E19705F5-30C7-4043-8814-377DC0E18AF3}" type="slidenum">
              <a:rPr lang="en-US" smtClean="0"/>
              <a:t>36</a:t>
            </a:fld>
            <a:endParaRPr lang="en-US" dirty="0"/>
          </a:p>
        </p:txBody>
      </p:sp>
      <p:sp>
        <p:nvSpPr>
          <p:cNvPr id="3" name="Title 1">
            <a:extLst>
              <a:ext uri="{FF2B5EF4-FFF2-40B4-BE49-F238E27FC236}">
                <a16:creationId xmlns:a16="http://schemas.microsoft.com/office/drawing/2014/main" id="{F4504788-D732-D477-43EF-7F2EBE1FBE9A}"/>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2"/>
                </a:solidFill>
                <a:latin typeface="+mn-lt"/>
                <a:ea typeface="Segoe UI" charset="0"/>
                <a:cs typeface="Segoe UI" charset="0"/>
              </a:rPr>
              <a:t>Illustration of </a:t>
            </a:r>
            <a:r>
              <a:rPr lang="en-US" altLang="zh-CN" dirty="0">
                <a:solidFill>
                  <a:schemeClr val="tx2"/>
                </a:solidFill>
                <a:latin typeface="+mn-lt"/>
                <a:ea typeface="Segoe UI" charset="0"/>
                <a:cs typeface="Segoe UI" charset="0"/>
              </a:rPr>
              <a:t>Online</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Straggler</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Prediction</a:t>
            </a:r>
            <a:endParaRPr lang="en-US" dirty="0">
              <a:solidFill>
                <a:schemeClr val="tx2"/>
              </a:solidFill>
              <a:latin typeface="+mn-lt"/>
              <a:ea typeface="Segoe UI" charset="0"/>
              <a:cs typeface="Segoe UI" charset="0"/>
            </a:endParaRPr>
          </a:p>
        </p:txBody>
      </p:sp>
      <p:graphicFrame>
        <p:nvGraphicFramePr>
          <p:cNvPr id="4" name="Table 56">
            <a:extLst>
              <a:ext uri="{FF2B5EF4-FFF2-40B4-BE49-F238E27FC236}">
                <a16:creationId xmlns:a16="http://schemas.microsoft.com/office/drawing/2014/main" id="{4E3D4C1A-4E8B-0B6B-ED10-E81AB7E8F7BE}"/>
              </a:ext>
            </a:extLst>
          </p:cNvPr>
          <p:cNvGraphicFramePr>
            <a:graphicFrameLocks noGrp="1"/>
          </p:cNvGraphicFramePr>
          <p:nvPr>
            <p:extLst>
              <p:ext uri="{D42A27DB-BD31-4B8C-83A1-F6EECF244321}">
                <p14:modId xmlns:p14="http://schemas.microsoft.com/office/powerpoint/2010/main" val="3643376767"/>
              </p:ext>
            </p:extLst>
          </p:nvPr>
        </p:nvGraphicFramePr>
        <p:xfrm>
          <a:off x="6629916" y="2072685"/>
          <a:ext cx="4619381" cy="2701086"/>
        </p:xfrm>
        <a:graphic>
          <a:graphicData uri="http://schemas.openxmlformats.org/drawingml/2006/table">
            <a:tbl>
              <a:tblPr firstRow="1" bandRow="1">
                <a:tableStyleId>{5940675A-B579-460E-94D1-54222C63F5DA}</a:tableStyleId>
              </a:tblPr>
              <a:tblGrid>
                <a:gridCol w="1050563">
                  <a:extLst>
                    <a:ext uri="{9D8B030D-6E8A-4147-A177-3AD203B41FA5}">
                      <a16:colId xmlns:a16="http://schemas.microsoft.com/office/drawing/2014/main" val="3767881178"/>
                    </a:ext>
                  </a:extLst>
                </a:gridCol>
                <a:gridCol w="2029025">
                  <a:extLst>
                    <a:ext uri="{9D8B030D-6E8A-4147-A177-3AD203B41FA5}">
                      <a16:colId xmlns:a16="http://schemas.microsoft.com/office/drawing/2014/main" val="3465505149"/>
                    </a:ext>
                  </a:extLst>
                </a:gridCol>
                <a:gridCol w="1539793">
                  <a:extLst>
                    <a:ext uri="{9D8B030D-6E8A-4147-A177-3AD203B41FA5}">
                      <a16:colId xmlns:a16="http://schemas.microsoft.com/office/drawing/2014/main" val="2370990774"/>
                    </a:ext>
                  </a:extLst>
                </a:gridCol>
              </a:tblGrid>
              <a:tr h="527919">
                <a:tc>
                  <a:txBody>
                    <a:bodyPr/>
                    <a:lstStyle/>
                    <a:p>
                      <a:pPr algn="ctr"/>
                      <a:r>
                        <a:rPr lang="en-US" sz="1500" dirty="0">
                          <a:solidFill>
                            <a:schemeClr val="tx2"/>
                          </a:solidFill>
                        </a:rPr>
                        <a:t>Epoch</a:t>
                      </a:r>
                    </a:p>
                  </a:txBody>
                  <a:tcPr/>
                </a:tc>
                <a:tc>
                  <a:txBody>
                    <a:bodyPr/>
                    <a:lstStyle/>
                    <a:p>
                      <a:pPr algn="ctr"/>
                      <a:r>
                        <a:rPr lang="en-US" altLang="zh-CN" sz="1500" dirty="0">
                          <a:solidFill>
                            <a:schemeClr val="tx2"/>
                          </a:solidFill>
                        </a:rPr>
                        <a:t>Finished</a:t>
                      </a:r>
                      <a:r>
                        <a:rPr lang="zh-CN" altLang="en-US" sz="1500" dirty="0">
                          <a:solidFill>
                            <a:schemeClr val="tx2"/>
                          </a:solidFill>
                        </a:rPr>
                        <a:t> </a:t>
                      </a:r>
                      <a:r>
                        <a:rPr lang="en-US" altLang="zh-CN" sz="1500" dirty="0">
                          <a:solidFill>
                            <a:schemeClr val="tx2"/>
                          </a:solidFill>
                        </a:rPr>
                        <a:t>Tasks</a:t>
                      </a:r>
                    </a:p>
                    <a:p>
                      <a:pPr algn="ctr"/>
                      <a:r>
                        <a:rPr lang="en-US" altLang="zh-CN" sz="1500" dirty="0">
                          <a:solidFill>
                            <a:schemeClr val="tx2"/>
                          </a:solidFill>
                        </a:rPr>
                        <a:t>(Labeled)</a:t>
                      </a:r>
                      <a:endParaRPr lang="en-US" sz="1500" dirty="0">
                        <a:solidFill>
                          <a:schemeClr val="tx2"/>
                        </a:solidFill>
                      </a:endParaRPr>
                    </a:p>
                  </a:txBody>
                  <a:tcPr/>
                </a:tc>
                <a:tc>
                  <a:txBody>
                    <a:bodyPr/>
                    <a:lstStyle/>
                    <a:p>
                      <a:pPr algn="ctr"/>
                      <a:r>
                        <a:rPr lang="en-US" sz="1500" dirty="0">
                          <a:solidFill>
                            <a:schemeClr val="tx2"/>
                          </a:solidFill>
                        </a:rPr>
                        <a:t>Running Tasks</a:t>
                      </a:r>
                    </a:p>
                    <a:p>
                      <a:pPr algn="ctr"/>
                      <a:r>
                        <a:rPr lang="en-US" altLang="zh-CN" sz="1500" dirty="0">
                          <a:solidFill>
                            <a:schemeClr val="tx2"/>
                          </a:solidFill>
                        </a:rPr>
                        <a:t>(Unlabeled)</a:t>
                      </a:r>
                      <a:endParaRPr lang="en-US" sz="1500" dirty="0">
                        <a:solidFill>
                          <a:schemeClr val="tx2"/>
                        </a:solidFill>
                      </a:endParaRPr>
                    </a:p>
                  </a:txBody>
                  <a:tcPr/>
                </a:tc>
                <a:extLst>
                  <a:ext uri="{0D108BD9-81ED-4DB2-BD59-A6C34878D82A}">
                    <a16:rowId xmlns:a16="http://schemas.microsoft.com/office/drawing/2014/main" val="711075847"/>
                  </a:ext>
                </a:extLst>
              </a:tr>
              <a:tr h="516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2"/>
                          </a:solidFill>
                        </a:rPr>
                        <a:t>t</a:t>
                      </a:r>
                      <a:r>
                        <a:rPr lang="en-US" sz="1500" baseline="-25000" dirty="0">
                          <a:solidFill>
                            <a:schemeClr val="tx2"/>
                          </a:solidFill>
                        </a:rPr>
                        <a:t>0</a:t>
                      </a:r>
                    </a:p>
                  </a:txBody>
                  <a:tcPr/>
                </a:tc>
                <a:tc>
                  <a:txBody>
                    <a:bodyPr/>
                    <a:lstStyle/>
                    <a:p>
                      <a:r>
                        <a:rPr lang="en-US" sz="1500" dirty="0">
                          <a:solidFill>
                            <a:schemeClr val="tx2"/>
                          </a:solidFill>
                        </a:rPr>
                        <a:t>1,8,10,14</a:t>
                      </a:r>
                    </a:p>
                  </a:txBody>
                  <a:tcPr/>
                </a:tc>
                <a:tc>
                  <a:txBody>
                    <a:bodyPr/>
                    <a:lstStyle/>
                    <a:p>
                      <a:r>
                        <a:rPr lang="en-US" sz="1500" dirty="0">
                          <a:solidFill>
                            <a:schemeClr val="tx2"/>
                          </a:solidFill>
                        </a:rPr>
                        <a:t>0,2,3,4,5,6,7,9,11,12,13,15</a:t>
                      </a:r>
                    </a:p>
                  </a:txBody>
                  <a:tcPr/>
                </a:tc>
                <a:extLst>
                  <a:ext uri="{0D108BD9-81ED-4DB2-BD59-A6C34878D82A}">
                    <a16:rowId xmlns:a16="http://schemas.microsoft.com/office/drawing/2014/main" val="486772668"/>
                  </a:ext>
                </a:extLst>
              </a:tr>
              <a:tr h="506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2"/>
                          </a:solidFill>
                        </a:rPr>
                        <a:t>t</a:t>
                      </a:r>
                      <a:r>
                        <a:rPr lang="en-US" sz="1500" baseline="-25000" dirty="0">
                          <a:solidFill>
                            <a:schemeClr val="tx2"/>
                          </a:solidFill>
                        </a:rPr>
                        <a:t>1</a:t>
                      </a:r>
                    </a:p>
                  </a:txBody>
                  <a:tcPr/>
                </a:tc>
                <a:tc>
                  <a:txBody>
                    <a:bodyPr/>
                    <a:lstStyle/>
                    <a:p>
                      <a:r>
                        <a:rPr lang="en-US" sz="1500" dirty="0">
                          <a:solidFill>
                            <a:schemeClr val="tx2"/>
                          </a:solidFill>
                        </a:rPr>
                        <a:t>1,3,5,8,9,10,11,12</a:t>
                      </a:r>
                      <a:r>
                        <a:rPr lang="en-US" altLang="zh-CN" sz="1500" dirty="0">
                          <a:solidFill>
                            <a:schemeClr val="tx2"/>
                          </a:solidFill>
                        </a:rPr>
                        <a:t>,14</a:t>
                      </a:r>
                      <a:endParaRPr lang="en-US" sz="1500" dirty="0">
                        <a:solidFill>
                          <a:schemeClr val="tx2"/>
                        </a:solidFill>
                      </a:endParaRPr>
                    </a:p>
                  </a:txBody>
                  <a:tcPr/>
                </a:tc>
                <a:tc>
                  <a:txBody>
                    <a:bodyPr/>
                    <a:lstStyle/>
                    <a:p>
                      <a:r>
                        <a:rPr lang="en-US" sz="1500" dirty="0">
                          <a:solidFill>
                            <a:schemeClr val="tx2"/>
                          </a:solidFill>
                        </a:rPr>
                        <a:t>0,2,4,6,7,13,15</a:t>
                      </a:r>
                    </a:p>
                  </a:txBody>
                  <a:tcPr/>
                </a:tc>
                <a:extLst>
                  <a:ext uri="{0D108BD9-81ED-4DB2-BD59-A6C34878D82A}">
                    <a16:rowId xmlns:a16="http://schemas.microsoft.com/office/drawing/2014/main" val="1104873283"/>
                  </a:ext>
                </a:extLst>
              </a:tr>
              <a:tr h="516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2"/>
                          </a:solidFill>
                        </a:rPr>
                        <a:t>t</a:t>
                      </a:r>
                      <a:r>
                        <a:rPr lang="en-US" sz="1500" baseline="-25000" dirty="0">
                          <a:solidFill>
                            <a:schemeClr val="tx2"/>
                          </a:solidFill>
                        </a:rPr>
                        <a:t>2</a:t>
                      </a:r>
                    </a:p>
                  </a:txBody>
                  <a:tcPr/>
                </a:tc>
                <a:tc>
                  <a:txBody>
                    <a:bodyPr/>
                    <a:lstStyle/>
                    <a:p>
                      <a:r>
                        <a:rPr lang="en-US" sz="1500" dirty="0">
                          <a:solidFill>
                            <a:schemeClr val="tx2"/>
                          </a:solidFill>
                        </a:rPr>
                        <a:t>0,1,3,4,5,7,8,9,10,11,12,14</a:t>
                      </a:r>
                    </a:p>
                  </a:txBody>
                  <a:tcPr/>
                </a:tc>
                <a:tc>
                  <a:txBody>
                    <a:bodyPr/>
                    <a:lstStyle/>
                    <a:p>
                      <a:r>
                        <a:rPr lang="en-US" sz="1500" dirty="0">
                          <a:solidFill>
                            <a:schemeClr val="tx2"/>
                          </a:solidFill>
                        </a:rPr>
                        <a:t>2,6,13,15</a:t>
                      </a:r>
                    </a:p>
                  </a:txBody>
                  <a:tcPr/>
                </a:tc>
                <a:extLst>
                  <a:ext uri="{0D108BD9-81ED-4DB2-BD59-A6C34878D82A}">
                    <a16:rowId xmlns:a16="http://schemas.microsoft.com/office/drawing/2014/main" val="315690577"/>
                  </a:ext>
                </a:extLst>
              </a:tr>
              <a:tr h="516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2"/>
                          </a:solidFill>
                        </a:rPr>
                        <a:t>t</a:t>
                      </a:r>
                      <a:r>
                        <a:rPr lang="en-US" sz="1500" baseline="-25000" dirty="0">
                          <a:solidFill>
                            <a:schemeClr val="tx2"/>
                          </a:solidFill>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chemeClr val="tx2"/>
                          </a:solidFill>
                        </a:rPr>
                        <a:t>0,1,2,3,4,5,7,8,9,10,11,12,14,15</a:t>
                      </a:r>
                    </a:p>
                  </a:txBody>
                  <a:tcPr/>
                </a:tc>
                <a:tc>
                  <a:txBody>
                    <a:bodyPr/>
                    <a:lstStyle/>
                    <a:p>
                      <a:r>
                        <a:rPr lang="en-US" sz="1500" dirty="0">
                          <a:solidFill>
                            <a:schemeClr val="tx2"/>
                          </a:solidFill>
                        </a:rPr>
                        <a:t>6,13</a:t>
                      </a:r>
                    </a:p>
                  </a:txBody>
                  <a:tcPr/>
                </a:tc>
                <a:extLst>
                  <a:ext uri="{0D108BD9-81ED-4DB2-BD59-A6C34878D82A}">
                    <a16:rowId xmlns:a16="http://schemas.microsoft.com/office/drawing/2014/main" val="1515589616"/>
                  </a:ext>
                </a:extLst>
              </a:tr>
            </a:tbl>
          </a:graphicData>
        </a:graphic>
      </p:graphicFrame>
      <p:grpSp>
        <p:nvGrpSpPr>
          <p:cNvPr id="5" name="Group 4">
            <a:extLst>
              <a:ext uri="{FF2B5EF4-FFF2-40B4-BE49-F238E27FC236}">
                <a16:creationId xmlns:a16="http://schemas.microsoft.com/office/drawing/2014/main" id="{E9E4C45D-98AD-D0B7-0BB2-3B1F7AFB9AD6}"/>
              </a:ext>
            </a:extLst>
          </p:cNvPr>
          <p:cNvGrpSpPr/>
          <p:nvPr/>
        </p:nvGrpSpPr>
        <p:grpSpPr>
          <a:xfrm>
            <a:off x="974549" y="1742200"/>
            <a:ext cx="5213706" cy="3563344"/>
            <a:chOff x="1576198" y="1913150"/>
            <a:chExt cx="5213706" cy="3563342"/>
          </a:xfrm>
        </p:grpSpPr>
        <p:cxnSp>
          <p:nvCxnSpPr>
            <p:cNvPr id="6" name="Straight Arrow Connector 5">
              <a:extLst>
                <a:ext uri="{FF2B5EF4-FFF2-40B4-BE49-F238E27FC236}">
                  <a16:creationId xmlns:a16="http://schemas.microsoft.com/office/drawing/2014/main" id="{5A2AEF8D-1141-D849-A91D-D05C98B3F006}"/>
                </a:ext>
              </a:extLst>
            </p:cNvPr>
            <p:cNvCxnSpPr/>
            <p:nvPr/>
          </p:nvCxnSpPr>
          <p:spPr>
            <a:xfrm>
              <a:off x="2323287" y="3277602"/>
              <a:ext cx="1048966"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30D410B6-1D02-30B1-6C01-9B32C49A2030}"/>
                </a:ext>
              </a:extLst>
            </p:cNvPr>
            <p:cNvCxnSpPr>
              <a:cxnSpLocks/>
            </p:cNvCxnSpPr>
            <p:nvPr/>
          </p:nvCxnSpPr>
          <p:spPr>
            <a:xfrm>
              <a:off x="2323287" y="3423104"/>
              <a:ext cx="3673067" cy="589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CA5622B7-B9FD-C227-EB2B-D004E8613D0B}"/>
                </a:ext>
              </a:extLst>
            </p:cNvPr>
            <p:cNvCxnSpPr>
              <a:cxnSpLocks/>
            </p:cNvCxnSpPr>
            <p:nvPr/>
          </p:nvCxnSpPr>
          <p:spPr>
            <a:xfrm>
              <a:off x="2323287" y="3583817"/>
              <a:ext cx="1515894"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A3FC60A2-82D3-D789-43AF-236703D2756C}"/>
                </a:ext>
              </a:extLst>
            </p:cNvPr>
            <p:cNvCxnSpPr>
              <a:cxnSpLocks/>
            </p:cNvCxnSpPr>
            <p:nvPr/>
          </p:nvCxnSpPr>
          <p:spPr>
            <a:xfrm>
              <a:off x="2323287" y="3736217"/>
              <a:ext cx="309664"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44C003D2-4AC3-BAB9-9576-57BA2EE80060}"/>
                </a:ext>
              </a:extLst>
            </p:cNvPr>
            <p:cNvCxnSpPr>
              <a:cxnSpLocks/>
            </p:cNvCxnSpPr>
            <p:nvPr/>
          </p:nvCxnSpPr>
          <p:spPr>
            <a:xfrm>
              <a:off x="2323287" y="3871991"/>
              <a:ext cx="912779"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A5A693C3-8372-7758-C674-5361777A4A4E}"/>
                </a:ext>
              </a:extLst>
            </p:cNvPr>
            <p:cNvCxnSpPr>
              <a:cxnSpLocks/>
            </p:cNvCxnSpPr>
            <p:nvPr/>
          </p:nvCxnSpPr>
          <p:spPr>
            <a:xfrm>
              <a:off x="2323287" y="4034118"/>
              <a:ext cx="572311"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7C734447-6935-8305-030C-94E4008DA11E}"/>
                </a:ext>
              </a:extLst>
            </p:cNvPr>
            <p:cNvCxnSpPr>
              <a:cxnSpLocks/>
            </p:cNvCxnSpPr>
            <p:nvPr/>
          </p:nvCxnSpPr>
          <p:spPr>
            <a:xfrm>
              <a:off x="2323287" y="4183689"/>
              <a:ext cx="1136515"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F7258C4-DB33-D0AB-782C-1D1CF8B4D2C8}"/>
                </a:ext>
              </a:extLst>
            </p:cNvPr>
            <p:cNvCxnSpPr>
              <a:cxnSpLocks/>
            </p:cNvCxnSpPr>
            <p:nvPr/>
          </p:nvCxnSpPr>
          <p:spPr>
            <a:xfrm>
              <a:off x="2323287" y="4487488"/>
              <a:ext cx="4024759"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D209071C-AC05-049D-0E30-6A65DD5BCD36}"/>
                </a:ext>
              </a:extLst>
            </p:cNvPr>
            <p:cNvCxnSpPr>
              <a:cxnSpLocks/>
            </p:cNvCxnSpPr>
            <p:nvPr/>
          </p:nvCxnSpPr>
          <p:spPr>
            <a:xfrm>
              <a:off x="2323287" y="4339745"/>
              <a:ext cx="776591"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0803DEFC-E2B3-472C-DA94-70A09DD11663}"/>
                </a:ext>
              </a:extLst>
            </p:cNvPr>
            <p:cNvCxnSpPr>
              <a:cxnSpLocks/>
            </p:cNvCxnSpPr>
            <p:nvPr/>
          </p:nvCxnSpPr>
          <p:spPr>
            <a:xfrm>
              <a:off x="2323287" y="4777901"/>
              <a:ext cx="2556444"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A6D91EA3-E822-F800-F64B-D25CC598B699}"/>
                </a:ext>
              </a:extLst>
            </p:cNvPr>
            <p:cNvCxnSpPr>
              <a:cxnSpLocks/>
            </p:cNvCxnSpPr>
            <p:nvPr/>
          </p:nvCxnSpPr>
          <p:spPr>
            <a:xfrm>
              <a:off x="2323287" y="4638472"/>
              <a:ext cx="457200"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C40E0E59-DEA1-F435-BD3C-FE7C42C20847}"/>
                </a:ext>
              </a:extLst>
            </p:cNvPr>
            <p:cNvCxnSpPr>
              <a:cxnSpLocks/>
            </p:cNvCxnSpPr>
            <p:nvPr/>
          </p:nvCxnSpPr>
          <p:spPr>
            <a:xfrm>
              <a:off x="2323287" y="2383277"/>
              <a:ext cx="0" cy="2582694"/>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5D1E285-F392-A567-84D5-3B4780BB2B5D}"/>
                </a:ext>
              </a:extLst>
            </p:cNvPr>
            <p:cNvCxnSpPr>
              <a:cxnSpLocks/>
            </p:cNvCxnSpPr>
            <p:nvPr/>
          </p:nvCxnSpPr>
          <p:spPr>
            <a:xfrm>
              <a:off x="2323287" y="4965971"/>
              <a:ext cx="4466617"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93AE72-D599-FCB0-E669-51F6FD2DCD3D}"/>
                </a:ext>
              </a:extLst>
            </p:cNvPr>
            <p:cNvSpPr txBox="1"/>
            <p:nvPr/>
          </p:nvSpPr>
          <p:spPr>
            <a:xfrm rot="16200000">
              <a:off x="1255025" y="3433259"/>
              <a:ext cx="1011677" cy="369332"/>
            </a:xfrm>
            <a:prstGeom prst="rect">
              <a:avLst/>
            </a:prstGeom>
            <a:noFill/>
          </p:spPr>
          <p:txBody>
            <a:bodyPr wrap="square" rtlCol="0">
              <a:spAutoFit/>
            </a:bodyPr>
            <a:lstStyle/>
            <a:p>
              <a:r>
                <a:rPr lang="en-US" altLang="zh-CN" dirty="0"/>
                <a:t>Tasks</a:t>
              </a:r>
              <a:endParaRPr lang="en-US" dirty="0"/>
            </a:p>
          </p:txBody>
        </p:sp>
        <p:sp>
          <p:nvSpPr>
            <p:cNvPr id="20" name="TextBox 19">
              <a:extLst>
                <a:ext uri="{FF2B5EF4-FFF2-40B4-BE49-F238E27FC236}">
                  <a16:creationId xmlns:a16="http://schemas.microsoft.com/office/drawing/2014/main" id="{6D8E683F-EE6C-0818-2566-D08459E6192A}"/>
                </a:ext>
              </a:extLst>
            </p:cNvPr>
            <p:cNvSpPr txBox="1"/>
            <p:nvPr/>
          </p:nvSpPr>
          <p:spPr>
            <a:xfrm>
              <a:off x="3208505" y="5107160"/>
              <a:ext cx="1921213" cy="369332"/>
            </a:xfrm>
            <a:prstGeom prst="rect">
              <a:avLst/>
            </a:prstGeom>
            <a:noFill/>
          </p:spPr>
          <p:txBody>
            <a:bodyPr wrap="square" rtlCol="0">
              <a:spAutoFit/>
            </a:bodyPr>
            <a:lstStyle/>
            <a:p>
              <a:r>
                <a:rPr lang="en-US" dirty="0"/>
                <a:t>Execution time</a:t>
              </a:r>
            </a:p>
          </p:txBody>
        </p:sp>
        <p:sp>
          <p:nvSpPr>
            <p:cNvPr id="21" name="TextBox 20">
              <a:extLst>
                <a:ext uri="{FF2B5EF4-FFF2-40B4-BE49-F238E27FC236}">
                  <a16:creationId xmlns:a16="http://schemas.microsoft.com/office/drawing/2014/main" id="{3E447B54-7B6B-042B-56B8-C88EFFC374E9}"/>
                </a:ext>
              </a:extLst>
            </p:cNvPr>
            <p:cNvSpPr txBox="1"/>
            <p:nvPr/>
          </p:nvSpPr>
          <p:spPr>
            <a:xfrm>
              <a:off x="5696267" y="2746859"/>
              <a:ext cx="1093637" cy="461665"/>
            </a:xfrm>
            <a:prstGeom prst="rect">
              <a:avLst/>
            </a:prstGeom>
            <a:noFill/>
            <a:ln w="6350">
              <a:solidFill>
                <a:schemeClr val="tx1"/>
              </a:solidFill>
            </a:ln>
          </p:spPr>
          <p:txBody>
            <a:bodyPr wrap="square" rtlCol="0">
              <a:spAutoFit/>
            </a:bodyPr>
            <a:lstStyle/>
            <a:p>
              <a:r>
                <a:rPr lang="zh-CN" altLang="en-US" sz="1200" dirty="0">
                  <a:solidFill>
                    <a:srgbClr val="00B050"/>
                  </a:solidFill>
                </a:rPr>
                <a:t>⎯  </a:t>
              </a:r>
              <a:r>
                <a:rPr lang="en-US" altLang="zh-CN" sz="1200" dirty="0">
                  <a:solidFill>
                    <a:srgbClr val="00B050"/>
                  </a:solidFill>
                </a:rPr>
                <a:t>Nominal</a:t>
              </a:r>
            </a:p>
            <a:p>
              <a:r>
                <a:rPr lang="zh-CN" altLang="en-US" sz="1200" dirty="0">
                  <a:solidFill>
                    <a:srgbClr val="C00000"/>
                  </a:solidFill>
                </a:rPr>
                <a:t>⎯  </a:t>
              </a:r>
              <a:r>
                <a:rPr lang="en-US" altLang="zh-CN" sz="1200" dirty="0">
                  <a:solidFill>
                    <a:srgbClr val="C00000"/>
                  </a:solidFill>
                </a:rPr>
                <a:t>Stragglers</a:t>
              </a:r>
            </a:p>
          </p:txBody>
        </p:sp>
        <p:sp>
          <p:nvSpPr>
            <p:cNvPr id="22" name="TextBox 21">
              <a:extLst>
                <a:ext uri="{FF2B5EF4-FFF2-40B4-BE49-F238E27FC236}">
                  <a16:creationId xmlns:a16="http://schemas.microsoft.com/office/drawing/2014/main" id="{85665D38-430B-A3C8-E9B4-1414D1FD2A5A}"/>
                </a:ext>
              </a:extLst>
            </p:cNvPr>
            <p:cNvSpPr txBox="1"/>
            <p:nvPr/>
          </p:nvSpPr>
          <p:spPr>
            <a:xfrm>
              <a:off x="5230232" y="4965972"/>
              <a:ext cx="938335" cy="276999"/>
            </a:xfrm>
            <a:prstGeom prst="rect">
              <a:avLst/>
            </a:prstGeom>
            <a:noFill/>
            <a:ln>
              <a:noFill/>
              <a:prstDash val="dash"/>
            </a:ln>
          </p:spPr>
          <p:txBody>
            <a:bodyPr wrap="square" rtlCol="0">
              <a:spAutoFit/>
            </a:bodyPr>
            <a:lstStyle/>
            <a:p>
              <a:r>
                <a:rPr lang="en-US" altLang="zh-CN" sz="1200" dirty="0">
                  <a:solidFill>
                    <a:schemeClr val="accent1">
                      <a:lumMod val="75000"/>
                    </a:schemeClr>
                  </a:solidFill>
                </a:rPr>
                <a:t>Threshold</a:t>
              </a:r>
              <a:endParaRPr lang="en-US" sz="1200" dirty="0">
                <a:solidFill>
                  <a:schemeClr val="accent1">
                    <a:lumMod val="75000"/>
                  </a:schemeClr>
                </a:solidFill>
              </a:endParaRPr>
            </a:p>
          </p:txBody>
        </p:sp>
        <p:cxnSp>
          <p:nvCxnSpPr>
            <p:cNvPr id="23" name="Straight Arrow Connector 22">
              <a:extLst>
                <a:ext uri="{FF2B5EF4-FFF2-40B4-BE49-F238E27FC236}">
                  <a16:creationId xmlns:a16="http://schemas.microsoft.com/office/drawing/2014/main" id="{A406BC96-6769-B3C4-A1CF-EC6C44963E11}"/>
                </a:ext>
              </a:extLst>
            </p:cNvPr>
            <p:cNvCxnSpPr>
              <a:cxnSpLocks/>
            </p:cNvCxnSpPr>
            <p:nvPr/>
          </p:nvCxnSpPr>
          <p:spPr>
            <a:xfrm>
              <a:off x="2323287" y="2818575"/>
              <a:ext cx="2423811"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744C9A60-1910-0043-F0C7-0AB4790ACD0C}"/>
                </a:ext>
              </a:extLst>
            </p:cNvPr>
            <p:cNvCxnSpPr>
              <a:cxnSpLocks/>
            </p:cNvCxnSpPr>
            <p:nvPr/>
          </p:nvCxnSpPr>
          <p:spPr>
            <a:xfrm>
              <a:off x="2315181" y="2963515"/>
              <a:ext cx="784697"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4E82BAB3-E3E2-878C-AFBA-2013639A56D2}"/>
                </a:ext>
              </a:extLst>
            </p:cNvPr>
            <p:cNvCxnSpPr>
              <a:cxnSpLocks/>
            </p:cNvCxnSpPr>
            <p:nvPr/>
          </p:nvCxnSpPr>
          <p:spPr>
            <a:xfrm>
              <a:off x="2329770" y="3115060"/>
              <a:ext cx="1708830"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EF10E223-AB30-2BB0-DC76-DE8276CA8E22}"/>
                </a:ext>
              </a:extLst>
            </p:cNvPr>
            <p:cNvCxnSpPr>
              <a:cxnSpLocks/>
            </p:cNvCxnSpPr>
            <p:nvPr/>
          </p:nvCxnSpPr>
          <p:spPr>
            <a:xfrm>
              <a:off x="2323287" y="2501631"/>
              <a:ext cx="1898517"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454B4DFF-D4D2-6CBB-2254-B068B10BAAC1}"/>
                </a:ext>
              </a:extLst>
            </p:cNvPr>
            <p:cNvCxnSpPr>
              <a:cxnSpLocks/>
            </p:cNvCxnSpPr>
            <p:nvPr/>
          </p:nvCxnSpPr>
          <p:spPr>
            <a:xfrm>
              <a:off x="2329770" y="2654324"/>
              <a:ext cx="450717"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8897BDD4-74CC-AF4A-9BE6-32D4BDD50035}"/>
                </a:ext>
              </a:extLst>
            </p:cNvPr>
            <p:cNvCxnSpPr>
              <a:cxnSpLocks/>
            </p:cNvCxnSpPr>
            <p:nvPr/>
          </p:nvCxnSpPr>
          <p:spPr>
            <a:xfrm>
              <a:off x="2963694" y="2383277"/>
              <a:ext cx="0" cy="258269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D530C00-3E3A-DF12-337B-7871DE15DC6D}"/>
                </a:ext>
              </a:extLst>
            </p:cNvPr>
            <p:cNvCxnSpPr>
              <a:cxnSpLocks/>
            </p:cNvCxnSpPr>
            <p:nvPr/>
          </p:nvCxnSpPr>
          <p:spPr>
            <a:xfrm>
              <a:off x="3688406" y="2383277"/>
              <a:ext cx="0" cy="258269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39282A-5DD9-07CD-F2F0-66FF2972CB6C}"/>
                </a:ext>
              </a:extLst>
            </p:cNvPr>
            <p:cNvCxnSpPr>
              <a:cxnSpLocks/>
            </p:cNvCxnSpPr>
            <p:nvPr/>
          </p:nvCxnSpPr>
          <p:spPr>
            <a:xfrm>
              <a:off x="4374203" y="2383277"/>
              <a:ext cx="0" cy="258269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1E6BE2-DAAD-6A6B-1E27-B5119D54E378}"/>
                </a:ext>
              </a:extLst>
            </p:cNvPr>
            <p:cNvCxnSpPr>
              <a:cxnSpLocks/>
            </p:cNvCxnSpPr>
            <p:nvPr/>
          </p:nvCxnSpPr>
          <p:spPr>
            <a:xfrm>
              <a:off x="5129718" y="2383277"/>
              <a:ext cx="0" cy="258269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06DBFB-ECA2-DAAC-AAF4-E5BF56D2467F}"/>
                </a:ext>
              </a:extLst>
            </p:cNvPr>
            <p:cNvSpPr txBox="1"/>
            <p:nvPr/>
          </p:nvSpPr>
          <p:spPr>
            <a:xfrm>
              <a:off x="1914729" y="2383276"/>
              <a:ext cx="361541" cy="2554543"/>
            </a:xfrm>
            <a:prstGeom prst="rect">
              <a:avLst/>
            </a:prstGeom>
            <a:noFill/>
          </p:spPr>
          <p:txBody>
            <a:bodyPr wrap="square" rtlCol="0">
              <a:spAutoFit/>
            </a:bodyPr>
            <a:lstStyle/>
            <a:p>
              <a:pPr algn="r"/>
              <a:r>
                <a:rPr lang="en-US" sz="1000" dirty="0"/>
                <a:t>0</a:t>
              </a:r>
            </a:p>
            <a:p>
              <a:pPr algn="r"/>
              <a:r>
                <a:rPr lang="en-US" sz="1000" dirty="0"/>
                <a:t>1</a:t>
              </a:r>
            </a:p>
            <a:p>
              <a:pPr algn="r"/>
              <a:r>
                <a:rPr lang="en-US" sz="1000" dirty="0"/>
                <a:t>2</a:t>
              </a:r>
            </a:p>
            <a:p>
              <a:pPr algn="r"/>
              <a:r>
                <a:rPr lang="en-US" sz="1000" dirty="0"/>
                <a:t>3</a:t>
              </a:r>
            </a:p>
            <a:p>
              <a:pPr algn="r"/>
              <a:r>
                <a:rPr lang="en-US" sz="1000" dirty="0"/>
                <a:t>4</a:t>
              </a:r>
            </a:p>
            <a:p>
              <a:pPr algn="r"/>
              <a:r>
                <a:rPr lang="en-US" sz="1000" dirty="0"/>
                <a:t>5</a:t>
              </a:r>
            </a:p>
            <a:p>
              <a:pPr algn="r"/>
              <a:r>
                <a:rPr lang="en-US" sz="1000" dirty="0"/>
                <a:t>6</a:t>
              </a:r>
            </a:p>
            <a:p>
              <a:pPr algn="r"/>
              <a:r>
                <a:rPr lang="en-US" sz="1000" dirty="0"/>
                <a:t>7</a:t>
              </a:r>
            </a:p>
            <a:p>
              <a:pPr algn="r"/>
              <a:r>
                <a:rPr lang="en-US" sz="1000" dirty="0"/>
                <a:t>8</a:t>
              </a:r>
            </a:p>
            <a:p>
              <a:pPr algn="r"/>
              <a:r>
                <a:rPr lang="en-US" sz="1000" dirty="0"/>
                <a:t>9</a:t>
              </a:r>
            </a:p>
            <a:p>
              <a:pPr algn="r"/>
              <a:r>
                <a:rPr lang="en-US" sz="1000" dirty="0"/>
                <a:t>10</a:t>
              </a:r>
            </a:p>
            <a:p>
              <a:pPr algn="r"/>
              <a:r>
                <a:rPr lang="en-US" sz="1000" dirty="0"/>
                <a:t>11</a:t>
              </a:r>
            </a:p>
            <a:p>
              <a:pPr algn="r"/>
              <a:r>
                <a:rPr lang="en-US" sz="1000" dirty="0"/>
                <a:t>12</a:t>
              </a:r>
            </a:p>
            <a:p>
              <a:pPr algn="r"/>
              <a:r>
                <a:rPr lang="en-US" sz="1000" dirty="0"/>
                <a:t>13</a:t>
              </a:r>
            </a:p>
            <a:p>
              <a:pPr algn="r"/>
              <a:r>
                <a:rPr lang="en-US" sz="1000" dirty="0"/>
                <a:t>14</a:t>
              </a:r>
            </a:p>
            <a:p>
              <a:pPr algn="r"/>
              <a:r>
                <a:rPr lang="en-US" sz="1000" dirty="0"/>
                <a:t>15</a:t>
              </a:r>
            </a:p>
          </p:txBody>
        </p:sp>
        <p:sp>
          <p:nvSpPr>
            <p:cNvPr id="33" name="TextBox 32">
              <a:extLst>
                <a:ext uri="{FF2B5EF4-FFF2-40B4-BE49-F238E27FC236}">
                  <a16:creationId xmlns:a16="http://schemas.microsoft.com/office/drawing/2014/main" id="{336F7F39-7572-55A1-5D7E-BE408C774FD8}"/>
                </a:ext>
              </a:extLst>
            </p:cNvPr>
            <p:cNvSpPr txBox="1"/>
            <p:nvPr/>
          </p:nvSpPr>
          <p:spPr>
            <a:xfrm>
              <a:off x="2869223" y="4934639"/>
              <a:ext cx="370028" cy="276999"/>
            </a:xfrm>
            <a:prstGeom prst="rect">
              <a:avLst/>
            </a:prstGeom>
            <a:noFill/>
          </p:spPr>
          <p:txBody>
            <a:bodyPr wrap="square" rtlCol="0">
              <a:spAutoFit/>
            </a:bodyPr>
            <a:lstStyle/>
            <a:p>
              <a:r>
                <a:rPr lang="en-US" sz="1200" dirty="0"/>
                <a:t>t</a:t>
              </a:r>
              <a:r>
                <a:rPr lang="en-US" sz="1200" baseline="-25000" dirty="0"/>
                <a:t>0</a:t>
              </a:r>
            </a:p>
          </p:txBody>
        </p:sp>
        <p:sp>
          <p:nvSpPr>
            <p:cNvPr id="34" name="TextBox 33">
              <a:extLst>
                <a:ext uri="{FF2B5EF4-FFF2-40B4-BE49-F238E27FC236}">
                  <a16:creationId xmlns:a16="http://schemas.microsoft.com/office/drawing/2014/main" id="{531E3A69-E7A5-3B0D-29D8-B529E94AB8E9}"/>
                </a:ext>
              </a:extLst>
            </p:cNvPr>
            <p:cNvSpPr txBox="1"/>
            <p:nvPr/>
          </p:nvSpPr>
          <p:spPr>
            <a:xfrm>
              <a:off x="3567232" y="4929013"/>
              <a:ext cx="370028" cy="276999"/>
            </a:xfrm>
            <a:prstGeom prst="rect">
              <a:avLst/>
            </a:prstGeom>
            <a:noFill/>
          </p:spPr>
          <p:txBody>
            <a:bodyPr wrap="square" rtlCol="0">
              <a:spAutoFit/>
            </a:bodyPr>
            <a:lstStyle/>
            <a:p>
              <a:r>
                <a:rPr lang="en-US" sz="1200" dirty="0"/>
                <a:t>t</a:t>
              </a:r>
              <a:r>
                <a:rPr lang="en-US" sz="1200" baseline="-25000" dirty="0"/>
                <a:t>1</a:t>
              </a:r>
            </a:p>
          </p:txBody>
        </p:sp>
        <p:sp>
          <p:nvSpPr>
            <p:cNvPr id="35" name="TextBox 34">
              <a:extLst>
                <a:ext uri="{FF2B5EF4-FFF2-40B4-BE49-F238E27FC236}">
                  <a16:creationId xmlns:a16="http://schemas.microsoft.com/office/drawing/2014/main" id="{A41A5224-D5F7-499F-EEB1-2EF2DC2D6930}"/>
                </a:ext>
              </a:extLst>
            </p:cNvPr>
            <p:cNvSpPr txBox="1"/>
            <p:nvPr/>
          </p:nvSpPr>
          <p:spPr>
            <a:xfrm>
              <a:off x="4247367" y="4940300"/>
              <a:ext cx="370028" cy="276999"/>
            </a:xfrm>
            <a:prstGeom prst="rect">
              <a:avLst/>
            </a:prstGeom>
            <a:noFill/>
          </p:spPr>
          <p:txBody>
            <a:bodyPr wrap="square" rtlCol="0">
              <a:spAutoFit/>
            </a:bodyPr>
            <a:lstStyle/>
            <a:p>
              <a:r>
                <a:rPr lang="en-US" sz="1200" dirty="0"/>
                <a:t>t</a:t>
              </a:r>
              <a:r>
                <a:rPr lang="en-US" sz="1200" baseline="-25000" dirty="0"/>
                <a:t>2</a:t>
              </a:r>
            </a:p>
          </p:txBody>
        </p:sp>
        <p:sp>
          <p:nvSpPr>
            <p:cNvPr id="36" name="TextBox 35">
              <a:extLst>
                <a:ext uri="{FF2B5EF4-FFF2-40B4-BE49-F238E27FC236}">
                  <a16:creationId xmlns:a16="http://schemas.microsoft.com/office/drawing/2014/main" id="{0E483770-FD93-7B6C-57CB-A7BB8B814E5A}"/>
                </a:ext>
              </a:extLst>
            </p:cNvPr>
            <p:cNvSpPr txBox="1"/>
            <p:nvPr/>
          </p:nvSpPr>
          <p:spPr>
            <a:xfrm>
              <a:off x="4987043" y="4934420"/>
              <a:ext cx="370028" cy="276999"/>
            </a:xfrm>
            <a:prstGeom prst="rect">
              <a:avLst/>
            </a:prstGeom>
            <a:noFill/>
          </p:spPr>
          <p:txBody>
            <a:bodyPr wrap="square" rtlCol="0">
              <a:spAutoFit/>
            </a:bodyPr>
            <a:lstStyle/>
            <a:p>
              <a:r>
                <a:rPr lang="en-US" sz="1200" dirty="0"/>
                <a:t>t</a:t>
              </a:r>
              <a:r>
                <a:rPr lang="en-US" sz="1200" baseline="-25000" dirty="0"/>
                <a:t>3</a:t>
              </a:r>
            </a:p>
          </p:txBody>
        </p:sp>
        <p:sp>
          <p:nvSpPr>
            <p:cNvPr id="37" name="TextBox 36">
              <a:extLst>
                <a:ext uri="{FF2B5EF4-FFF2-40B4-BE49-F238E27FC236}">
                  <a16:creationId xmlns:a16="http://schemas.microsoft.com/office/drawing/2014/main" id="{F7394D8B-E19B-A8EE-E72C-EFE7FFA56472}"/>
                </a:ext>
              </a:extLst>
            </p:cNvPr>
            <p:cNvSpPr txBox="1"/>
            <p:nvPr/>
          </p:nvSpPr>
          <p:spPr>
            <a:xfrm>
              <a:off x="2213715" y="1913150"/>
              <a:ext cx="3882439" cy="369332"/>
            </a:xfrm>
            <a:prstGeom prst="rect">
              <a:avLst/>
            </a:prstGeom>
            <a:noFill/>
          </p:spPr>
          <p:txBody>
            <a:bodyPr wrap="square" rtlCol="0">
              <a:spAutoFit/>
            </a:bodyPr>
            <a:lstStyle/>
            <a:p>
              <a:pPr algn="ctr"/>
              <a:r>
                <a:rPr lang="en-US" altLang="zh-CN" dirty="0"/>
                <a:t>A Running Job Split into 16</a:t>
              </a:r>
              <a:r>
                <a:rPr lang="zh-CN" altLang="en-US" dirty="0"/>
                <a:t> </a:t>
              </a:r>
              <a:r>
                <a:rPr lang="en-US" altLang="zh-CN" dirty="0"/>
                <a:t>Tasks</a:t>
              </a:r>
              <a:endParaRPr lang="en-US" dirty="0"/>
            </a:p>
          </p:txBody>
        </p:sp>
        <p:cxnSp>
          <p:nvCxnSpPr>
            <p:cNvPr id="38" name="Straight Connector 37">
              <a:extLst>
                <a:ext uri="{FF2B5EF4-FFF2-40B4-BE49-F238E27FC236}">
                  <a16:creationId xmlns:a16="http://schemas.microsoft.com/office/drawing/2014/main" id="{3CD8B47C-BEFC-1754-6846-21816002E71A}"/>
                </a:ext>
              </a:extLst>
            </p:cNvPr>
            <p:cNvCxnSpPr>
              <a:cxnSpLocks/>
            </p:cNvCxnSpPr>
            <p:nvPr/>
          </p:nvCxnSpPr>
          <p:spPr>
            <a:xfrm>
              <a:off x="5607431" y="2383277"/>
              <a:ext cx="0" cy="2582694"/>
            </a:xfrm>
            <a:prstGeom prst="line">
              <a:avLst/>
            </a:prstGeom>
            <a:ln w="1270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48956A6-3AF4-E930-07F7-0EF221B804AA}"/>
                </a:ext>
              </a:extLst>
            </p:cNvPr>
            <p:cNvSpPr txBox="1"/>
            <p:nvPr/>
          </p:nvSpPr>
          <p:spPr>
            <a:xfrm>
              <a:off x="2213715" y="4956137"/>
              <a:ext cx="370028" cy="261610"/>
            </a:xfrm>
            <a:prstGeom prst="rect">
              <a:avLst/>
            </a:prstGeom>
            <a:noFill/>
          </p:spPr>
          <p:txBody>
            <a:bodyPr wrap="square" rtlCol="0">
              <a:spAutoFit/>
            </a:bodyPr>
            <a:lstStyle/>
            <a:p>
              <a:r>
                <a:rPr lang="en-US" sz="1100" dirty="0"/>
                <a:t>0</a:t>
              </a:r>
            </a:p>
          </p:txBody>
        </p:sp>
      </p:grpSp>
      <p:sp>
        <p:nvSpPr>
          <p:cNvPr id="40" name="TextBox 39">
            <a:extLst>
              <a:ext uri="{FF2B5EF4-FFF2-40B4-BE49-F238E27FC236}">
                <a16:creationId xmlns:a16="http://schemas.microsoft.com/office/drawing/2014/main" id="{64AC2E7A-91D4-B970-8C1E-FA165D71E772}"/>
              </a:ext>
            </a:extLst>
          </p:cNvPr>
          <p:cNvSpPr txBox="1"/>
          <p:nvPr/>
        </p:nvSpPr>
        <p:spPr>
          <a:xfrm>
            <a:off x="6615702" y="4843879"/>
            <a:ext cx="4633595" cy="646331"/>
          </a:xfrm>
          <a:prstGeom prst="rect">
            <a:avLst/>
          </a:prstGeom>
          <a:noFill/>
        </p:spPr>
        <p:txBody>
          <a:bodyPr wrap="square" rtlCol="0">
            <a:spAutoFit/>
          </a:bodyPr>
          <a:lstStyle/>
          <a:p>
            <a:r>
              <a:rPr lang="en-US" altLang="zh-CN" dirty="0">
                <a:solidFill>
                  <a:schemeClr val="tx2"/>
                </a:solidFill>
              </a:rPr>
              <a:t>When</a:t>
            </a:r>
            <a:r>
              <a:rPr lang="zh-CN" altLang="en-US" dirty="0">
                <a:solidFill>
                  <a:schemeClr val="tx2"/>
                </a:solidFill>
              </a:rPr>
              <a:t> </a:t>
            </a:r>
            <a:r>
              <a:rPr lang="en-US" altLang="zh-CN" dirty="0">
                <a:solidFill>
                  <a:schemeClr val="tx2"/>
                </a:solidFill>
              </a:rPr>
              <a:t>a</a:t>
            </a:r>
            <a:r>
              <a:rPr lang="zh-CN" altLang="en-US" dirty="0">
                <a:solidFill>
                  <a:schemeClr val="tx2"/>
                </a:solidFill>
              </a:rPr>
              <a:t> </a:t>
            </a:r>
            <a:r>
              <a:rPr lang="en-US" altLang="zh-CN" dirty="0">
                <a:solidFill>
                  <a:schemeClr val="tx2"/>
                </a:solidFill>
              </a:rPr>
              <a:t>task</a:t>
            </a:r>
            <a:r>
              <a:rPr lang="zh-CN" altLang="en-US" dirty="0">
                <a:solidFill>
                  <a:schemeClr val="tx2"/>
                </a:solidFill>
              </a:rPr>
              <a:t> </a:t>
            </a:r>
            <a:r>
              <a:rPr lang="en-US" altLang="zh-CN" dirty="0">
                <a:solidFill>
                  <a:schemeClr val="tx2"/>
                </a:solidFill>
              </a:rPr>
              <a:t>is</a:t>
            </a:r>
            <a:r>
              <a:rPr lang="zh-CN" altLang="en-US" dirty="0">
                <a:solidFill>
                  <a:schemeClr val="tx2"/>
                </a:solidFill>
              </a:rPr>
              <a:t> </a:t>
            </a:r>
            <a:r>
              <a:rPr lang="en-US" altLang="zh-CN" dirty="0">
                <a:solidFill>
                  <a:schemeClr val="tx2"/>
                </a:solidFill>
              </a:rPr>
              <a:t>predicted</a:t>
            </a:r>
            <a:r>
              <a:rPr lang="zh-CN" altLang="en-US" dirty="0">
                <a:solidFill>
                  <a:schemeClr val="tx2"/>
                </a:solidFill>
              </a:rPr>
              <a:t> </a:t>
            </a:r>
            <a:r>
              <a:rPr lang="en-US" altLang="zh-CN" dirty="0">
                <a:solidFill>
                  <a:schemeClr val="tx2"/>
                </a:solidFill>
              </a:rPr>
              <a:t>to</a:t>
            </a:r>
            <a:r>
              <a:rPr lang="zh-CN" altLang="en-US" dirty="0">
                <a:solidFill>
                  <a:schemeClr val="tx2"/>
                </a:solidFill>
              </a:rPr>
              <a:t> </a:t>
            </a:r>
            <a:r>
              <a:rPr lang="en-US" altLang="zh-CN" dirty="0">
                <a:solidFill>
                  <a:schemeClr val="tx2"/>
                </a:solidFill>
              </a:rPr>
              <a:t>straggle,</a:t>
            </a:r>
            <a:r>
              <a:rPr lang="zh-CN" altLang="en-US" dirty="0">
                <a:solidFill>
                  <a:schemeClr val="tx2"/>
                </a:solidFill>
              </a:rPr>
              <a:t> </a:t>
            </a:r>
            <a:r>
              <a:rPr lang="en-US" altLang="zh-CN" dirty="0">
                <a:solidFill>
                  <a:schemeClr val="tx2"/>
                </a:solidFill>
              </a:rPr>
              <a:t>it</a:t>
            </a:r>
            <a:r>
              <a:rPr lang="zh-CN" altLang="en-US" dirty="0">
                <a:solidFill>
                  <a:schemeClr val="tx2"/>
                </a:solidFill>
              </a:rPr>
              <a:t> </a:t>
            </a:r>
            <a:r>
              <a:rPr lang="en-US" altLang="zh-CN">
                <a:solidFill>
                  <a:schemeClr val="tx2"/>
                </a:solidFill>
              </a:rPr>
              <a:t>could</a:t>
            </a:r>
            <a:r>
              <a:rPr lang="zh-CN" altLang="en-US">
                <a:solidFill>
                  <a:schemeClr val="tx2"/>
                </a:solidFill>
              </a:rPr>
              <a:t> </a:t>
            </a:r>
            <a:r>
              <a:rPr lang="en-US" altLang="zh-CN" dirty="0">
                <a:solidFill>
                  <a:schemeClr val="tx2"/>
                </a:solidFill>
              </a:rPr>
              <a:t>trigger straggler mitigation.</a:t>
            </a:r>
            <a:endParaRPr lang="en-US" dirty="0">
              <a:solidFill>
                <a:schemeClr val="tx2"/>
              </a:solidFill>
            </a:endParaRPr>
          </a:p>
        </p:txBody>
      </p:sp>
      <p:sp>
        <p:nvSpPr>
          <p:cNvPr id="41" name="Content Placeholder 2">
            <a:extLst>
              <a:ext uri="{FF2B5EF4-FFF2-40B4-BE49-F238E27FC236}">
                <a16:creationId xmlns:a16="http://schemas.microsoft.com/office/drawing/2014/main" id="{DC9051E4-1D62-2D0B-5836-4142D84B37CD}"/>
              </a:ext>
            </a:extLst>
          </p:cNvPr>
          <p:cNvSpPr txBox="1">
            <a:spLocks/>
          </p:cNvSpPr>
          <p:nvPr/>
        </p:nvSpPr>
        <p:spPr>
          <a:xfrm>
            <a:off x="705938" y="5697466"/>
            <a:ext cx="10780124" cy="4300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tx2"/>
                </a:solidFill>
              </a:rPr>
              <a:t>Goal:</a:t>
            </a:r>
            <a:r>
              <a:rPr lang="zh-CN" altLang="en-US" sz="2000" dirty="0">
                <a:solidFill>
                  <a:schemeClr val="tx2"/>
                </a:solidFill>
              </a:rPr>
              <a:t> </a:t>
            </a:r>
            <a:r>
              <a:rPr lang="en-US" altLang="zh-CN" sz="2000" dirty="0">
                <a:solidFill>
                  <a:schemeClr val="tx2"/>
                </a:solidFill>
              </a:rPr>
              <a:t>Build a </a:t>
            </a:r>
            <a:r>
              <a:rPr lang="en-US" altLang="zh-CN" sz="2000" dirty="0">
                <a:solidFill>
                  <a:srgbClr val="2E7AF3"/>
                </a:solidFill>
              </a:rPr>
              <a:t>unique</a:t>
            </a:r>
            <a:r>
              <a:rPr lang="en-US" altLang="zh-CN" sz="2000" dirty="0"/>
              <a:t> </a:t>
            </a:r>
            <a:r>
              <a:rPr lang="en-US" altLang="zh-CN" sz="2000" dirty="0">
                <a:solidFill>
                  <a:schemeClr val="tx2"/>
                </a:solidFill>
              </a:rPr>
              <a:t>latency predictor for each job </a:t>
            </a:r>
            <a:r>
              <a:rPr lang="en-US" altLang="zh-CN" sz="2000" dirty="0">
                <a:solidFill>
                  <a:srgbClr val="2E7AF3"/>
                </a:solidFill>
              </a:rPr>
              <a:t>on-the-fly</a:t>
            </a:r>
            <a:r>
              <a:rPr lang="zh-CN" altLang="en-US" sz="2000" dirty="0">
                <a:solidFill>
                  <a:srgbClr val="2E7AF3"/>
                </a:solidFill>
              </a:rPr>
              <a:t> </a:t>
            </a:r>
            <a:r>
              <a:rPr lang="en-US" altLang="zh-CN" sz="2000" dirty="0">
                <a:solidFill>
                  <a:srgbClr val="2E7AF3"/>
                </a:solidFill>
              </a:rPr>
              <a:t>w/o prior knowledge</a:t>
            </a:r>
            <a:endParaRPr lang="en-US" altLang="zh-CN" sz="2000" dirty="0">
              <a:solidFill>
                <a:schemeClr val="tx2"/>
              </a:solidFill>
            </a:endParaRPr>
          </a:p>
        </p:txBody>
      </p:sp>
    </p:spTree>
    <p:extLst>
      <p:ext uri="{BB962C8B-B14F-4D97-AF65-F5344CB8AC3E}">
        <p14:creationId xmlns:p14="http://schemas.microsoft.com/office/powerpoint/2010/main" val="191992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714EE-A8CC-0A6B-82AC-732E83BC9B6A}"/>
              </a:ext>
            </a:extLst>
          </p:cNvPr>
          <p:cNvSpPr>
            <a:spLocks noGrp="1"/>
          </p:cNvSpPr>
          <p:nvPr>
            <p:ph type="sldNum" sz="quarter" idx="12"/>
          </p:nvPr>
        </p:nvSpPr>
        <p:spPr/>
        <p:txBody>
          <a:bodyPr/>
          <a:lstStyle/>
          <a:p>
            <a:fld id="{E19705F5-30C7-4043-8814-377DC0E18AF3}" type="slidenum">
              <a:rPr lang="en-US" smtClean="0"/>
              <a:t>37</a:t>
            </a:fld>
            <a:endParaRPr lang="en-US"/>
          </a:p>
        </p:txBody>
      </p:sp>
      <p:sp>
        <p:nvSpPr>
          <p:cNvPr id="5" name="Content Placeholder 2">
            <a:extLst>
              <a:ext uri="{FF2B5EF4-FFF2-40B4-BE49-F238E27FC236}">
                <a16:creationId xmlns:a16="http://schemas.microsoft.com/office/drawing/2014/main" id="{2CD254FF-04D9-F1CD-6F7D-5F28A47886D9}"/>
              </a:ext>
            </a:extLst>
          </p:cNvPr>
          <p:cNvSpPr txBox="1">
            <a:spLocks/>
          </p:cNvSpPr>
          <p:nvPr/>
        </p:nvSpPr>
        <p:spPr>
          <a:xfrm>
            <a:off x="739700" y="1293508"/>
            <a:ext cx="10955656" cy="8068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2"/>
                </a:solidFill>
              </a:rPr>
              <a:t>Key idea: </a:t>
            </a:r>
            <a:r>
              <a:rPr lang="en-US" sz="2000" dirty="0">
                <a:solidFill>
                  <a:srgbClr val="2E7AF3"/>
                </a:solidFill>
              </a:rPr>
              <a:t>train</a:t>
            </a:r>
            <a:r>
              <a:rPr lang="en-US" sz="2000" dirty="0"/>
              <a:t> </a:t>
            </a:r>
            <a:r>
              <a:rPr lang="en-US" altLang="zh-CN" sz="2000" dirty="0">
                <a:solidFill>
                  <a:schemeClr val="tx2"/>
                </a:solidFill>
              </a:rPr>
              <a:t>a</a:t>
            </a:r>
            <a:r>
              <a:rPr lang="zh-CN" altLang="en-US" sz="2000" dirty="0">
                <a:solidFill>
                  <a:schemeClr val="tx2"/>
                </a:solidFill>
              </a:rPr>
              <a:t> </a:t>
            </a:r>
            <a:r>
              <a:rPr lang="en-US" altLang="zh-CN" sz="2000" dirty="0">
                <a:solidFill>
                  <a:schemeClr val="tx2"/>
                </a:solidFill>
              </a:rPr>
              <a:t>latency</a:t>
            </a:r>
            <a:r>
              <a:rPr lang="zh-CN" altLang="en-US" sz="2000" dirty="0">
                <a:solidFill>
                  <a:schemeClr val="tx2"/>
                </a:solidFill>
              </a:rPr>
              <a:t> </a:t>
            </a:r>
            <a:r>
              <a:rPr lang="en-US" sz="2000" dirty="0">
                <a:solidFill>
                  <a:schemeClr val="tx2"/>
                </a:solidFill>
              </a:rPr>
              <a:t>predictor using </a:t>
            </a:r>
            <a:r>
              <a:rPr lang="en-US" sz="2000" dirty="0">
                <a:solidFill>
                  <a:srgbClr val="2E7AF3"/>
                </a:solidFill>
              </a:rPr>
              <a:t>finished tasks </a:t>
            </a:r>
            <a:r>
              <a:rPr lang="en-US" sz="2000" dirty="0">
                <a:solidFill>
                  <a:schemeClr val="tx2"/>
                </a:solidFill>
              </a:rPr>
              <a:t>and</a:t>
            </a:r>
            <a:r>
              <a:rPr lang="en-US" sz="2000" dirty="0"/>
              <a:t> </a:t>
            </a:r>
            <a:r>
              <a:rPr lang="en-US" sz="2000" dirty="0">
                <a:solidFill>
                  <a:srgbClr val="2E7AF3"/>
                </a:solidFill>
              </a:rPr>
              <a:t>reweight</a:t>
            </a:r>
            <a:r>
              <a:rPr lang="en-US" sz="2000" dirty="0"/>
              <a:t> </a:t>
            </a:r>
            <a:r>
              <a:rPr lang="en-US" sz="2000" dirty="0">
                <a:solidFill>
                  <a:schemeClr val="tx2"/>
                </a:solidFill>
              </a:rPr>
              <a:t>predictions based on a function of </a:t>
            </a:r>
            <a:r>
              <a:rPr lang="en-US" sz="2000" dirty="0">
                <a:solidFill>
                  <a:srgbClr val="2E7AF3"/>
                </a:solidFill>
              </a:rPr>
              <a:t>dissimilarity</a:t>
            </a:r>
            <a:r>
              <a:rPr lang="en-US" sz="2000" dirty="0"/>
              <a:t> </a:t>
            </a:r>
            <a:r>
              <a:rPr lang="en-US" sz="2000" dirty="0">
                <a:solidFill>
                  <a:schemeClr val="tx2"/>
                </a:solidFill>
              </a:rPr>
              <a:t>between</a:t>
            </a:r>
            <a:r>
              <a:rPr lang="en-US" sz="2000" dirty="0"/>
              <a:t> </a:t>
            </a:r>
            <a:r>
              <a:rPr lang="en-US" sz="2000" dirty="0">
                <a:solidFill>
                  <a:srgbClr val="2E7AF3"/>
                </a:solidFill>
              </a:rPr>
              <a:t>finished and running tasks</a:t>
            </a:r>
            <a:endParaRPr lang="en-US" sz="2000" dirty="0"/>
          </a:p>
        </p:txBody>
      </p:sp>
      <p:sp>
        <p:nvSpPr>
          <p:cNvPr id="9" name="Rectangle 8">
            <a:extLst>
              <a:ext uri="{FF2B5EF4-FFF2-40B4-BE49-F238E27FC236}">
                <a16:creationId xmlns:a16="http://schemas.microsoft.com/office/drawing/2014/main" id="{6F2F7D7A-970C-E245-E44F-DAEDE232710E}"/>
              </a:ext>
            </a:extLst>
          </p:cNvPr>
          <p:cNvSpPr/>
          <p:nvPr/>
        </p:nvSpPr>
        <p:spPr>
          <a:xfrm>
            <a:off x="2903220" y="3671043"/>
            <a:ext cx="706582" cy="443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CE422DBA-DD8B-1AE7-AF3A-BDDD490590B3}"/>
              </a:ext>
            </a:extLst>
          </p:cNvPr>
          <p:cNvSpPr/>
          <p:nvPr/>
        </p:nvSpPr>
        <p:spPr>
          <a:xfrm>
            <a:off x="2152130" y="4840914"/>
            <a:ext cx="673978" cy="244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BEA0B558-17EB-9701-B183-AC0262EA4453}"/>
              </a:ext>
            </a:extLst>
          </p:cNvPr>
          <p:cNvGrpSpPr/>
          <p:nvPr/>
        </p:nvGrpSpPr>
        <p:grpSpPr>
          <a:xfrm>
            <a:off x="1286914" y="2100388"/>
            <a:ext cx="9756155" cy="774318"/>
            <a:chOff x="1286914" y="2100388"/>
            <a:chExt cx="9756155" cy="774318"/>
          </a:xfrm>
        </p:grpSpPr>
        <p:cxnSp>
          <p:nvCxnSpPr>
            <p:cNvPr id="11" name="Straight Arrow Connector 10">
              <a:extLst>
                <a:ext uri="{FF2B5EF4-FFF2-40B4-BE49-F238E27FC236}">
                  <a16:creationId xmlns:a16="http://schemas.microsoft.com/office/drawing/2014/main" id="{4FC4F2D6-2442-6246-A139-DD015ECEEEED}"/>
                </a:ext>
              </a:extLst>
            </p:cNvPr>
            <p:cNvCxnSpPr>
              <a:cxnSpLocks/>
            </p:cNvCxnSpPr>
            <p:nvPr/>
          </p:nvCxnSpPr>
          <p:spPr>
            <a:xfrm>
              <a:off x="1391987" y="2874706"/>
              <a:ext cx="9651082" cy="0"/>
            </a:xfrm>
            <a:prstGeom prst="straightConnector1">
              <a:avLst/>
            </a:prstGeom>
            <a:ln w="12700">
              <a:solidFill>
                <a:schemeClr val="tx1"/>
              </a:solidFill>
              <a:tailEnd type="triangle"/>
            </a:ln>
          </p:spPr>
          <p:style>
            <a:lnRef idx="3">
              <a:schemeClr val="accent5"/>
            </a:lnRef>
            <a:fillRef idx="0">
              <a:schemeClr val="accent5"/>
            </a:fillRef>
            <a:effectRef idx="2">
              <a:schemeClr val="accent5"/>
            </a:effectRef>
            <a:fontRef idx="minor">
              <a:schemeClr val="tx1"/>
            </a:fontRef>
          </p:style>
        </p:cxnSp>
        <p:sp>
          <p:nvSpPr>
            <p:cNvPr id="13" name="Oval 12">
              <a:extLst>
                <a:ext uri="{FF2B5EF4-FFF2-40B4-BE49-F238E27FC236}">
                  <a16:creationId xmlns:a16="http://schemas.microsoft.com/office/drawing/2014/main" id="{7ED55691-5E8E-30A2-574B-C3F12E9FAD75}"/>
                </a:ext>
              </a:extLst>
            </p:cNvPr>
            <p:cNvSpPr/>
            <p:nvPr/>
          </p:nvSpPr>
          <p:spPr>
            <a:xfrm>
              <a:off x="7035485" y="2593521"/>
              <a:ext cx="73152" cy="731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9E7B245-17D5-2517-DD5F-6A1E9D53F661}"/>
                </a:ext>
              </a:extLst>
            </p:cNvPr>
            <p:cNvSpPr/>
            <p:nvPr/>
          </p:nvSpPr>
          <p:spPr>
            <a:xfrm>
              <a:off x="7266544" y="2593521"/>
              <a:ext cx="73152" cy="731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EAB7C3-FD18-5B28-F5CA-BEDC39CF5CEF}"/>
                </a:ext>
              </a:extLst>
            </p:cNvPr>
            <p:cNvSpPr/>
            <p:nvPr/>
          </p:nvSpPr>
          <p:spPr>
            <a:xfrm>
              <a:off x="7498735" y="2593521"/>
              <a:ext cx="73152" cy="731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37C1CF0-24CA-299B-3863-6776723823C5}"/>
                </a:ext>
              </a:extLst>
            </p:cNvPr>
            <p:cNvSpPr/>
            <p:nvPr/>
          </p:nvSpPr>
          <p:spPr>
            <a:xfrm>
              <a:off x="9563876" y="2588883"/>
              <a:ext cx="73152" cy="731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06BBAA-31F0-DD6B-8570-CF8455F77322}"/>
                </a:ext>
              </a:extLst>
            </p:cNvPr>
            <p:cNvSpPr/>
            <p:nvPr/>
          </p:nvSpPr>
          <p:spPr>
            <a:xfrm>
              <a:off x="9794935" y="2588883"/>
              <a:ext cx="73152" cy="731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00FFD89-5463-B35F-0672-AF7F8507E13A}"/>
                </a:ext>
              </a:extLst>
            </p:cNvPr>
            <p:cNvSpPr/>
            <p:nvPr/>
          </p:nvSpPr>
          <p:spPr>
            <a:xfrm>
              <a:off x="10027126" y="2588883"/>
              <a:ext cx="73152" cy="731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E908878-6EE5-0420-CA29-1A54E9D9B7C8}"/>
                </a:ext>
              </a:extLst>
            </p:cNvPr>
            <p:cNvCxnSpPr>
              <a:cxnSpLocks/>
            </p:cNvCxnSpPr>
            <p:nvPr/>
          </p:nvCxnSpPr>
          <p:spPr>
            <a:xfrm>
              <a:off x="1486449" y="2376482"/>
              <a:ext cx="2527" cy="487104"/>
            </a:xfrm>
            <a:prstGeom prst="line">
              <a:avLst/>
            </a:prstGeom>
            <a:ln w="12700">
              <a:solidFill>
                <a:schemeClr val="tx1"/>
              </a:solidFill>
              <a:prstDash val="dash"/>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37F0D080-429E-A939-B900-2917C12E8B6B}"/>
                </a:ext>
              </a:extLst>
            </p:cNvPr>
            <p:cNvCxnSpPr>
              <a:cxnSpLocks/>
            </p:cNvCxnSpPr>
            <p:nvPr/>
          </p:nvCxnSpPr>
          <p:spPr>
            <a:xfrm>
              <a:off x="2297803" y="2640486"/>
              <a:ext cx="153293" cy="0"/>
            </a:xfrm>
            <a:prstGeom prst="straightConnector1">
              <a:avLst/>
            </a:prstGeom>
            <a:ln w="635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22" name="Rectangle 21">
              <a:extLst>
                <a:ext uri="{FF2B5EF4-FFF2-40B4-BE49-F238E27FC236}">
                  <a16:creationId xmlns:a16="http://schemas.microsoft.com/office/drawing/2014/main" id="{C94D76BB-DE19-4835-F3C7-7068A963EC22}"/>
                </a:ext>
              </a:extLst>
            </p:cNvPr>
            <p:cNvSpPr/>
            <p:nvPr/>
          </p:nvSpPr>
          <p:spPr>
            <a:xfrm>
              <a:off x="1595560" y="2432274"/>
              <a:ext cx="672429" cy="391143"/>
            </a:xfrm>
            <a:prstGeom prst="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panose="020B0604020202020204" pitchFamily="34" charset="0"/>
                  <a:cs typeface="Arial" panose="020B0604020202020204" pitchFamily="34" charset="0"/>
                </a:rPr>
                <a:t>Train</a:t>
              </a:r>
              <a:endParaRPr lang="en-US" sz="1100" dirty="0">
                <a:solidFill>
                  <a:schemeClr val="tx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8EFC2491-6DFF-547D-6F56-E39B6B846D82}"/>
                </a:ext>
              </a:extLst>
            </p:cNvPr>
            <p:cNvSpPr/>
            <p:nvPr/>
          </p:nvSpPr>
          <p:spPr>
            <a:xfrm>
              <a:off x="2455576" y="2434554"/>
              <a:ext cx="822960" cy="3911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cs typeface="Times New Roman" panose="02020603050405020304" pitchFamily="18" charset="0"/>
                </a:rPr>
                <a:t>Reweight</a:t>
              </a:r>
              <a:endParaRPr lang="en-US" sz="1100" dirty="0">
                <a:solidFill>
                  <a:schemeClr val="tx1"/>
                </a:solidFill>
                <a:cs typeface="Times New Roman" panose="02020603050405020304" pitchFamily="18" charset="0"/>
              </a:endParaRPr>
            </a:p>
          </p:txBody>
        </p:sp>
        <p:sp>
          <p:nvSpPr>
            <p:cNvPr id="26" name="TextBox 25">
              <a:extLst>
                <a:ext uri="{FF2B5EF4-FFF2-40B4-BE49-F238E27FC236}">
                  <a16:creationId xmlns:a16="http://schemas.microsoft.com/office/drawing/2014/main" id="{D7629252-D5CE-159A-A29B-56F4E485603D}"/>
                </a:ext>
              </a:extLst>
            </p:cNvPr>
            <p:cNvSpPr txBox="1"/>
            <p:nvPr/>
          </p:nvSpPr>
          <p:spPr>
            <a:xfrm>
              <a:off x="1286914" y="2100388"/>
              <a:ext cx="347721" cy="276999"/>
            </a:xfrm>
            <a:prstGeom prst="rect">
              <a:avLst/>
            </a:prstGeom>
            <a:noFill/>
          </p:spPr>
          <p:txBody>
            <a:bodyPr wrap="square" rtlCol="0">
              <a:spAutoFit/>
            </a:bodyPr>
            <a:lstStyle/>
            <a:p>
              <a:pPr algn="ctr"/>
              <a:r>
                <a:rPr lang="en-US" altLang="zh-CN" sz="1200" dirty="0">
                  <a:cs typeface="Times New Roman" panose="02020603050405020304" pitchFamily="18" charset="0"/>
                </a:rPr>
                <a:t>e</a:t>
              </a:r>
              <a:r>
                <a:rPr lang="en-US" altLang="zh-CN" sz="1200" baseline="-25000" dirty="0">
                  <a:cs typeface="Times New Roman" panose="02020603050405020304" pitchFamily="18" charset="0"/>
                </a:rPr>
                <a:t>0</a:t>
              </a:r>
              <a:endParaRPr lang="en-US" sz="1200" baseline="-25000" dirty="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B2544C60-C608-2FD1-4E81-42452E2CB658}"/>
                </a:ext>
              </a:extLst>
            </p:cNvPr>
            <p:cNvCxnSpPr>
              <a:cxnSpLocks/>
            </p:cNvCxnSpPr>
            <p:nvPr/>
          </p:nvCxnSpPr>
          <p:spPr>
            <a:xfrm>
              <a:off x="3338068" y="2383935"/>
              <a:ext cx="2527" cy="487104"/>
            </a:xfrm>
            <a:prstGeom prst="line">
              <a:avLst/>
            </a:prstGeom>
            <a:ln w="12700">
              <a:solidFill>
                <a:schemeClr val="tx1"/>
              </a:solidFill>
              <a:prstDash val="dash"/>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99988334-800E-B706-4973-1D6D7B2E7EDA}"/>
                </a:ext>
              </a:extLst>
            </p:cNvPr>
            <p:cNvCxnSpPr>
              <a:cxnSpLocks/>
            </p:cNvCxnSpPr>
            <p:nvPr/>
          </p:nvCxnSpPr>
          <p:spPr>
            <a:xfrm>
              <a:off x="4151622" y="2648966"/>
              <a:ext cx="153293" cy="0"/>
            </a:xfrm>
            <a:prstGeom prst="straightConnector1">
              <a:avLst/>
            </a:prstGeom>
            <a:ln w="635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29" name="Rectangle 28">
              <a:extLst>
                <a:ext uri="{FF2B5EF4-FFF2-40B4-BE49-F238E27FC236}">
                  <a16:creationId xmlns:a16="http://schemas.microsoft.com/office/drawing/2014/main" id="{460FB0AB-53F8-5096-B1F6-351750FE8800}"/>
                </a:ext>
              </a:extLst>
            </p:cNvPr>
            <p:cNvSpPr/>
            <p:nvPr/>
          </p:nvSpPr>
          <p:spPr>
            <a:xfrm>
              <a:off x="3449379" y="2440754"/>
              <a:ext cx="672429" cy="391143"/>
            </a:xfrm>
            <a:prstGeom prst="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panose="020B0604020202020204" pitchFamily="34" charset="0"/>
                  <a:cs typeface="Arial" panose="020B0604020202020204" pitchFamily="34" charset="0"/>
                </a:rPr>
                <a:t>Train</a:t>
              </a:r>
              <a:endParaRPr lang="en-US" sz="1100"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F55147C1-81DB-2DE0-0266-859CB0A52DD2}"/>
                </a:ext>
              </a:extLst>
            </p:cNvPr>
            <p:cNvSpPr/>
            <p:nvPr/>
          </p:nvSpPr>
          <p:spPr>
            <a:xfrm>
              <a:off x="4307175" y="2443034"/>
              <a:ext cx="822960" cy="3911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cs typeface="Times New Roman" panose="02020603050405020304" pitchFamily="18" charset="0"/>
                </a:rPr>
                <a:t>Reweight</a:t>
              </a:r>
              <a:endParaRPr lang="en-US" sz="1100" dirty="0">
                <a:solidFill>
                  <a:schemeClr val="tx1"/>
                </a:solidFill>
                <a:cs typeface="Times New Roman" panose="02020603050405020304" pitchFamily="18" charset="0"/>
              </a:endParaRPr>
            </a:p>
          </p:txBody>
        </p:sp>
        <p:sp>
          <p:nvSpPr>
            <p:cNvPr id="33" name="TextBox 32">
              <a:extLst>
                <a:ext uri="{FF2B5EF4-FFF2-40B4-BE49-F238E27FC236}">
                  <a16:creationId xmlns:a16="http://schemas.microsoft.com/office/drawing/2014/main" id="{FB44918E-0D11-C625-1AD7-3FD4218E1050}"/>
                </a:ext>
              </a:extLst>
            </p:cNvPr>
            <p:cNvSpPr txBox="1"/>
            <p:nvPr/>
          </p:nvSpPr>
          <p:spPr>
            <a:xfrm>
              <a:off x="3164207" y="2121659"/>
              <a:ext cx="347721" cy="276999"/>
            </a:xfrm>
            <a:prstGeom prst="rect">
              <a:avLst/>
            </a:prstGeom>
            <a:noFill/>
          </p:spPr>
          <p:txBody>
            <a:bodyPr wrap="square" rtlCol="0">
              <a:spAutoFit/>
            </a:bodyPr>
            <a:lstStyle/>
            <a:p>
              <a:pPr algn="ctr"/>
              <a:r>
                <a:rPr lang="en-US" altLang="zh-CN" sz="1200" dirty="0">
                  <a:cs typeface="Times New Roman" panose="02020603050405020304" pitchFamily="18" charset="0"/>
                </a:rPr>
                <a:t>e</a:t>
              </a:r>
              <a:r>
                <a:rPr lang="en-US" altLang="zh-CN" sz="1200" baseline="-25000" dirty="0">
                  <a:cs typeface="Times New Roman" panose="02020603050405020304" pitchFamily="18" charset="0"/>
                </a:rPr>
                <a:t>1</a:t>
              </a:r>
              <a:endParaRPr lang="en-US" sz="1200" baseline="-25000" dirty="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15EB4CB9-23D1-BC58-F3FC-998C3DC59CFA}"/>
                </a:ext>
              </a:extLst>
            </p:cNvPr>
            <p:cNvCxnSpPr>
              <a:cxnSpLocks/>
            </p:cNvCxnSpPr>
            <p:nvPr/>
          </p:nvCxnSpPr>
          <p:spPr>
            <a:xfrm>
              <a:off x="7703070" y="2383935"/>
              <a:ext cx="2527" cy="487104"/>
            </a:xfrm>
            <a:prstGeom prst="line">
              <a:avLst/>
            </a:prstGeom>
            <a:ln w="12700">
              <a:solidFill>
                <a:schemeClr val="tx1"/>
              </a:solidFill>
              <a:prstDash val="dash"/>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3519CB0-C6F3-E8C0-D618-F626F0391352}"/>
                </a:ext>
              </a:extLst>
            </p:cNvPr>
            <p:cNvCxnSpPr>
              <a:cxnSpLocks/>
            </p:cNvCxnSpPr>
            <p:nvPr/>
          </p:nvCxnSpPr>
          <p:spPr>
            <a:xfrm>
              <a:off x="8498169" y="2632602"/>
              <a:ext cx="153293" cy="0"/>
            </a:xfrm>
            <a:prstGeom prst="straightConnector1">
              <a:avLst/>
            </a:prstGeom>
            <a:ln w="635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36" name="Rectangle 35">
              <a:extLst>
                <a:ext uri="{FF2B5EF4-FFF2-40B4-BE49-F238E27FC236}">
                  <a16:creationId xmlns:a16="http://schemas.microsoft.com/office/drawing/2014/main" id="{F7371239-9B60-F8E0-9D09-A2025A5889D8}"/>
                </a:ext>
              </a:extLst>
            </p:cNvPr>
            <p:cNvSpPr/>
            <p:nvPr/>
          </p:nvSpPr>
          <p:spPr>
            <a:xfrm>
              <a:off x="7795926" y="2424390"/>
              <a:ext cx="672429" cy="391143"/>
            </a:xfrm>
            <a:prstGeom prst="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panose="020B0604020202020204" pitchFamily="34" charset="0"/>
                  <a:cs typeface="Arial" panose="020B0604020202020204" pitchFamily="34" charset="0"/>
                </a:rPr>
                <a:t>Train</a:t>
              </a:r>
              <a:endParaRPr lang="en-US" sz="1100" dirty="0">
                <a:solidFill>
                  <a:schemeClr val="tx1"/>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B9395C19-0D70-1043-4641-932FB94FE69B}"/>
                </a:ext>
              </a:extLst>
            </p:cNvPr>
            <p:cNvSpPr/>
            <p:nvPr/>
          </p:nvSpPr>
          <p:spPr>
            <a:xfrm>
              <a:off x="8653722" y="2426670"/>
              <a:ext cx="822960" cy="3911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cs typeface="Times New Roman" panose="02020603050405020304" pitchFamily="18" charset="0"/>
                </a:rPr>
                <a:t>Reweight</a:t>
              </a:r>
              <a:endParaRPr lang="en-US" sz="1100" dirty="0">
                <a:solidFill>
                  <a:schemeClr val="tx1"/>
                </a:solidFill>
                <a:cs typeface="Times New Roman" panose="02020603050405020304" pitchFamily="18" charset="0"/>
              </a:endParaRPr>
            </a:p>
          </p:txBody>
        </p:sp>
        <p:sp>
          <p:nvSpPr>
            <p:cNvPr id="40" name="TextBox 39">
              <a:extLst>
                <a:ext uri="{FF2B5EF4-FFF2-40B4-BE49-F238E27FC236}">
                  <a16:creationId xmlns:a16="http://schemas.microsoft.com/office/drawing/2014/main" id="{A0851506-B0DE-0D5A-D6B1-EB42B401A356}"/>
                </a:ext>
              </a:extLst>
            </p:cNvPr>
            <p:cNvSpPr txBox="1"/>
            <p:nvPr/>
          </p:nvSpPr>
          <p:spPr>
            <a:xfrm>
              <a:off x="7529209" y="2127783"/>
              <a:ext cx="347721" cy="276999"/>
            </a:xfrm>
            <a:prstGeom prst="rect">
              <a:avLst/>
            </a:prstGeom>
            <a:noFill/>
          </p:spPr>
          <p:txBody>
            <a:bodyPr wrap="square" rtlCol="0">
              <a:spAutoFit/>
            </a:bodyPr>
            <a:lstStyle/>
            <a:p>
              <a:pPr algn="ctr"/>
              <a:r>
                <a:rPr lang="en-US" altLang="zh-CN" sz="1200" dirty="0" err="1">
                  <a:cs typeface="Times New Roman" panose="02020603050405020304" pitchFamily="18" charset="0"/>
                </a:rPr>
                <a:t>e</a:t>
              </a:r>
              <a:r>
                <a:rPr lang="en-US" altLang="zh-CN" sz="1200" baseline="-25000" dirty="0" err="1">
                  <a:cs typeface="Times New Roman" panose="02020603050405020304" pitchFamily="18" charset="0"/>
                </a:rPr>
                <a:t>i</a:t>
              </a:r>
              <a:endParaRPr lang="en-US" sz="1200" baseline="-25000" dirty="0">
                <a:cs typeface="Times New Roman" panose="02020603050405020304" pitchFamily="18" charset="0"/>
              </a:endParaRPr>
            </a:p>
          </p:txBody>
        </p:sp>
        <p:cxnSp>
          <p:nvCxnSpPr>
            <p:cNvPr id="4" name="Straight Connector 3">
              <a:extLst>
                <a:ext uri="{FF2B5EF4-FFF2-40B4-BE49-F238E27FC236}">
                  <a16:creationId xmlns:a16="http://schemas.microsoft.com/office/drawing/2014/main" id="{04943FFB-14BD-946A-7C51-CF95D9F1327D}"/>
                </a:ext>
              </a:extLst>
            </p:cNvPr>
            <p:cNvCxnSpPr>
              <a:cxnSpLocks/>
            </p:cNvCxnSpPr>
            <p:nvPr/>
          </p:nvCxnSpPr>
          <p:spPr>
            <a:xfrm>
              <a:off x="5173711" y="2381655"/>
              <a:ext cx="2527" cy="487104"/>
            </a:xfrm>
            <a:prstGeom prst="line">
              <a:avLst/>
            </a:prstGeom>
            <a:ln w="12700">
              <a:solidFill>
                <a:schemeClr val="tx1"/>
              </a:solidFill>
              <a:prstDash val="dash"/>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37D4C4A5-A3A0-E1A3-48C5-47DB65EFCB03}"/>
                </a:ext>
              </a:extLst>
            </p:cNvPr>
            <p:cNvCxnSpPr>
              <a:cxnSpLocks/>
            </p:cNvCxnSpPr>
            <p:nvPr/>
          </p:nvCxnSpPr>
          <p:spPr>
            <a:xfrm>
              <a:off x="5987265" y="2646686"/>
              <a:ext cx="153293" cy="0"/>
            </a:xfrm>
            <a:prstGeom prst="straightConnector1">
              <a:avLst/>
            </a:prstGeom>
            <a:ln w="635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51" name="Rectangle 50">
              <a:extLst>
                <a:ext uri="{FF2B5EF4-FFF2-40B4-BE49-F238E27FC236}">
                  <a16:creationId xmlns:a16="http://schemas.microsoft.com/office/drawing/2014/main" id="{6141BBA0-DDB5-E409-F29A-D12AF3144B74}"/>
                </a:ext>
              </a:extLst>
            </p:cNvPr>
            <p:cNvSpPr/>
            <p:nvPr/>
          </p:nvSpPr>
          <p:spPr>
            <a:xfrm>
              <a:off x="5285022" y="2438474"/>
              <a:ext cx="672429" cy="391143"/>
            </a:xfrm>
            <a:prstGeom prst="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panose="020B0604020202020204" pitchFamily="34" charset="0"/>
                  <a:cs typeface="Arial" panose="020B0604020202020204" pitchFamily="34" charset="0"/>
                </a:rPr>
                <a:t>Train</a:t>
              </a:r>
              <a:endParaRPr lang="en-US" sz="1100" dirty="0">
                <a:solidFill>
                  <a:schemeClr val="tx1"/>
                </a:solidFill>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5F1750FF-A713-32FE-950B-C74DC2FB0245}"/>
                </a:ext>
              </a:extLst>
            </p:cNvPr>
            <p:cNvSpPr/>
            <p:nvPr/>
          </p:nvSpPr>
          <p:spPr>
            <a:xfrm>
              <a:off x="6142818" y="2440754"/>
              <a:ext cx="822960" cy="391143"/>
            </a:xfrm>
            <a:prstGeom prst="rect">
              <a:avLst/>
            </a:prstGeom>
            <a:solidFill>
              <a:schemeClr val="accent1">
                <a:lumMod val="20000"/>
                <a:lumOff val="80000"/>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cs typeface="Times New Roman" panose="02020603050405020304" pitchFamily="18" charset="0"/>
                </a:rPr>
                <a:t>Reweight</a:t>
              </a:r>
              <a:endParaRPr lang="en-US" sz="1100" dirty="0">
                <a:solidFill>
                  <a:schemeClr val="tx1"/>
                </a:solidFill>
                <a:cs typeface="Times New Roman" panose="02020603050405020304" pitchFamily="18" charset="0"/>
              </a:endParaRPr>
            </a:p>
          </p:txBody>
        </p:sp>
        <p:sp>
          <p:nvSpPr>
            <p:cNvPr id="53" name="TextBox 52">
              <a:extLst>
                <a:ext uri="{FF2B5EF4-FFF2-40B4-BE49-F238E27FC236}">
                  <a16:creationId xmlns:a16="http://schemas.microsoft.com/office/drawing/2014/main" id="{75114588-5262-FF7C-2652-820CB08E3ADB}"/>
                </a:ext>
              </a:extLst>
            </p:cNvPr>
            <p:cNvSpPr txBox="1"/>
            <p:nvPr/>
          </p:nvSpPr>
          <p:spPr>
            <a:xfrm>
              <a:off x="5009218" y="2117138"/>
              <a:ext cx="347721" cy="276999"/>
            </a:xfrm>
            <a:prstGeom prst="rect">
              <a:avLst/>
            </a:prstGeom>
            <a:noFill/>
          </p:spPr>
          <p:txBody>
            <a:bodyPr wrap="square" rtlCol="0">
              <a:spAutoFit/>
            </a:bodyPr>
            <a:lstStyle/>
            <a:p>
              <a:pPr algn="ctr"/>
              <a:r>
                <a:rPr lang="en-US" altLang="zh-CN" sz="1200" dirty="0">
                  <a:cs typeface="Times New Roman" panose="02020603050405020304" pitchFamily="18" charset="0"/>
                </a:rPr>
                <a:t>e</a:t>
              </a:r>
              <a:r>
                <a:rPr lang="en-US" altLang="zh-CN" sz="1200" baseline="-25000" dirty="0">
                  <a:cs typeface="Times New Roman" panose="02020603050405020304" pitchFamily="18" charset="0"/>
                </a:rPr>
                <a:t>2</a:t>
              </a:r>
              <a:endParaRPr lang="en-US" sz="1200" baseline="-25000" dirty="0">
                <a:cs typeface="Times New Roman" panose="02020603050405020304" pitchFamily="18" charset="0"/>
              </a:endParaRPr>
            </a:p>
          </p:txBody>
        </p:sp>
      </p:grpSp>
      <p:grpSp>
        <p:nvGrpSpPr>
          <p:cNvPr id="64" name="Group 63">
            <a:extLst>
              <a:ext uri="{FF2B5EF4-FFF2-40B4-BE49-F238E27FC236}">
                <a16:creationId xmlns:a16="http://schemas.microsoft.com/office/drawing/2014/main" id="{7FA1BC43-8A50-414F-FAA1-0DD3E4F9306A}"/>
              </a:ext>
            </a:extLst>
          </p:cNvPr>
          <p:cNvGrpSpPr/>
          <p:nvPr/>
        </p:nvGrpSpPr>
        <p:grpSpPr>
          <a:xfrm>
            <a:off x="1236336" y="2871039"/>
            <a:ext cx="9891366" cy="1539782"/>
            <a:chOff x="1236336" y="2871039"/>
            <a:chExt cx="9891366" cy="1539782"/>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21F83F-0259-967C-805F-B2F33EC5368F}"/>
                    </a:ext>
                  </a:extLst>
                </p:cNvPr>
                <p:cNvSpPr txBox="1"/>
                <p:nvPr/>
              </p:nvSpPr>
              <p:spPr>
                <a:xfrm>
                  <a:off x="4320207" y="3203825"/>
                  <a:ext cx="1929630" cy="400110"/>
                </a:xfrm>
                <a:prstGeom prst="rect">
                  <a:avLst/>
                </a:prstGeom>
                <a:noFill/>
              </p:spPr>
              <p:txBody>
                <a:bodyPr wrap="square" rtlCol="0">
                  <a:spAutoFit/>
                </a:bodyPr>
                <a:lstStyle/>
                <a:p>
                  <a:pPr algn="ctr"/>
                  <a14:m>
                    <m:oMath xmlns:m="http://schemas.openxmlformats.org/officeDocument/2006/math">
                      <m:r>
                        <a:rPr lang="en-US" altLang="zh-CN" sz="2000" b="0" i="1" smtClean="0">
                          <a:solidFill>
                            <a:schemeClr val="tx2"/>
                          </a:solidFill>
                          <a:latin typeface="Cambria Math" panose="02040503050406030204" pitchFamily="18" charset="0"/>
                          <a:cs typeface="Times New Roman" panose="02020603050405020304" pitchFamily="18" charset="0"/>
                        </a:rPr>
                        <m:t>𝑡</m:t>
                      </m:r>
                    </m:oMath>
                  </a14:m>
                  <a:r>
                    <a:rPr lang="en-US" altLang="zh-CN" sz="2000" dirty="0">
                      <a:solidFill>
                        <a:schemeClr val="tx2"/>
                      </a:solidFill>
                      <a:cs typeface="Times New Roman" panose="02020603050405020304" pitchFamily="18" charset="0"/>
                    </a:rPr>
                    <a:t>-th</a:t>
                  </a:r>
                  <a:r>
                    <a:rPr lang="zh-CN" altLang="en-US" sz="2000" dirty="0">
                      <a:solidFill>
                        <a:schemeClr val="tx2"/>
                      </a:solidFill>
                      <a:cs typeface="Times New Roman" panose="02020603050405020304" pitchFamily="18" charset="0"/>
                    </a:rPr>
                    <a:t> </a:t>
                  </a:r>
                  <a:r>
                    <a:rPr lang="en-US" altLang="zh-CN" sz="2000" dirty="0">
                      <a:solidFill>
                        <a:schemeClr val="tx2"/>
                      </a:solidFill>
                      <a:cs typeface="Times New Roman" panose="02020603050405020304" pitchFamily="18" charset="0"/>
                    </a:rPr>
                    <a:t>epoch</a:t>
                  </a:r>
                  <a:endParaRPr lang="en-US" sz="2000" dirty="0">
                    <a:solidFill>
                      <a:schemeClr val="tx2"/>
                    </a:solidFill>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C821F83F-0259-967C-805F-B2F33EC5368F}"/>
                    </a:ext>
                  </a:extLst>
                </p:cNvPr>
                <p:cNvSpPr txBox="1">
                  <a:spLocks noRot="1" noChangeAspect="1" noMove="1" noResize="1" noEditPoints="1" noAdjustHandles="1" noChangeArrowheads="1" noChangeShapeType="1" noTextEdit="1"/>
                </p:cNvSpPr>
                <p:nvPr/>
              </p:nvSpPr>
              <p:spPr>
                <a:xfrm>
                  <a:off x="4320207" y="3203825"/>
                  <a:ext cx="1929630" cy="400110"/>
                </a:xfrm>
                <a:prstGeom prst="rect">
                  <a:avLst/>
                </a:prstGeom>
                <a:blipFill>
                  <a:blip r:embed="rId3"/>
                  <a:stretch>
                    <a:fillRect t="-9375" b="-28125"/>
                  </a:stretch>
                </a:blipFill>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34BB41B3-B90D-3AC5-41C2-8299496CEC21}"/>
                </a:ext>
              </a:extLst>
            </p:cNvPr>
            <p:cNvGrpSpPr/>
            <p:nvPr/>
          </p:nvGrpSpPr>
          <p:grpSpPr>
            <a:xfrm>
              <a:off x="1236336" y="2871039"/>
              <a:ext cx="9891366" cy="1539782"/>
              <a:chOff x="1236336" y="2871039"/>
              <a:chExt cx="9891366" cy="1539782"/>
            </a:xfrm>
          </p:grpSpPr>
          <p:cxnSp>
            <p:nvCxnSpPr>
              <p:cNvPr id="7" name="Straight Arrow Connector 6">
                <a:extLst>
                  <a:ext uri="{FF2B5EF4-FFF2-40B4-BE49-F238E27FC236}">
                    <a16:creationId xmlns:a16="http://schemas.microsoft.com/office/drawing/2014/main" id="{86488F26-C579-8278-70F7-C2D05B3D22FC}"/>
                  </a:ext>
                </a:extLst>
              </p:cNvPr>
              <p:cNvCxnSpPr>
                <a:cxnSpLocks/>
              </p:cNvCxnSpPr>
              <p:nvPr/>
            </p:nvCxnSpPr>
            <p:spPr>
              <a:xfrm>
                <a:off x="6308437" y="2871039"/>
                <a:ext cx="0" cy="9547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19FD33C1-C736-537A-F753-9D5E1807F329}"/>
                  </a:ext>
                </a:extLst>
              </p:cNvPr>
              <p:cNvGrpSpPr/>
              <p:nvPr/>
            </p:nvGrpSpPr>
            <p:grpSpPr>
              <a:xfrm>
                <a:off x="1236336" y="3849781"/>
                <a:ext cx="9891366" cy="561040"/>
                <a:chOff x="1286914" y="3415057"/>
                <a:chExt cx="9891366" cy="561040"/>
              </a:xfrm>
            </p:grpSpPr>
            <p:cxnSp>
              <p:nvCxnSpPr>
                <p:cNvPr id="45" name="Straight Arrow Connector 44">
                  <a:extLst>
                    <a:ext uri="{FF2B5EF4-FFF2-40B4-BE49-F238E27FC236}">
                      <a16:creationId xmlns:a16="http://schemas.microsoft.com/office/drawing/2014/main" id="{7D405A41-864F-8340-2349-6149C47E99E1}"/>
                    </a:ext>
                  </a:extLst>
                </p:cNvPr>
                <p:cNvCxnSpPr>
                  <a:cxnSpLocks/>
                  <a:stCxn id="19" idx="3"/>
                </p:cNvCxnSpPr>
                <p:nvPr/>
              </p:nvCxnSpPr>
              <p:spPr>
                <a:xfrm>
                  <a:off x="5950354" y="3793217"/>
                  <a:ext cx="54720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ight Brace 47">
                  <a:extLst>
                    <a:ext uri="{FF2B5EF4-FFF2-40B4-BE49-F238E27FC236}">
                      <a16:creationId xmlns:a16="http://schemas.microsoft.com/office/drawing/2014/main" id="{8B17A873-76A0-3DAF-95DC-E27F806B576B}"/>
                    </a:ext>
                  </a:extLst>
                </p:cNvPr>
                <p:cNvSpPr/>
                <p:nvPr/>
              </p:nvSpPr>
              <p:spPr>
                <a:xfrm rot="16200000">
                  <a:off x="6291369" y="959172"/>
                  <a:ext cx="189278" cy="5101047"/>
                </a:xfrm>
                <a:prstGeom prst="rightBrace">
                  <a:avLst>
                    <a:gd name="adj1" fmla="val 8333"/>
                    <a:gd name="adj2" fmla="val 49415"/>
                  </a:avLst>
                </a:prstGeom>
                <a:ln w="12700">
                  <a:solidFill>
                    <a:schemeClr val="tx1"/>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C3D198EE-B48A-3D02-B6F3-47CCC7B0CBCF}"/>
                        </a:ext>
                      </a:extLst>
                    </p:cNvPr>
                    <p:cNvSpPr/>
                    <p:nvPr/>
                  </p:nvSpPr>
                  <p:spPr>
                    <a:xfrm>
                      <a:off x="1286914" y="3610337"/>
                      <a:ext cx="4663440" cy="365760"/>
                    </a:xfrm>
                    <a:prstGeom prst="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Train</a:t>
                      </a:r>
                      <a:r>
                        <a:rPr lang="zh-CN" altLang="en-US" dirty="0">
                          <a:solidFill>
                            <a:schemeClr val="tx2"/>
                          </a:solidFill>
                        </a:rPr>
                        <a:t> </a:t>
                      </a:r>
                      <a:r>
                        <a:rPr lang="en-US" altLang="zh-CN" dirty="0">
                          <a:solidFill>
                            <a:schemeClr val="tx2"/>
                          </a:solidFill>
                        </a:rPr>
                        <a:t>a</a:t>
                      </a:r>
                      <a:r>
                        <a:rPr lang="zh-CN" altLang="en-US" dirty="0">
                          <a:solidFill>
                            <a:schemeClr val="tx2"/>
                          </a:solidFill>
                        </a:rPr>
                        <a:t> </a:t>
                      </a:r>
                      <a:r>
                        <a:rPr lang="en-US" altLang="zh-CN" dirty="0">
                          <a:solidFill>
                            <a:schemeClr val="tx2"/>
                          </a:solidFill>
                        </a:rPr>
                        <a:t>Predictor</a:t>
                      </a:r>
                      <a:r>
                        <a:rPr lang="zh-CN" altLang="en-US" dirty="0">
                          <a:solidFill>
                            <a:schemeClr val="tx2"/>
                          </a:solidFill>
                        </a:rPr>
                        <a:t> </a:t>
                      </a:r>
                      <a14:m>
                        <m:oMath xmlns:m="http://schemas.openxmlformats.org/officeDocument/2006/math">
                          <m:r>
                            <a:rPr lang="en-US" sz="1800" i="1" smtClean="0">
                              <a:solidFill>
                                <a:schemeClr val="tx2"/>
                              </a:solidFill>
                              <a:latin typeface="Cambria Math" panose="02040503050406030204" pitchFamily="18" charset="0"/>
                            </a:rPr>
                            <m:t>h</m:t>
                          </m:r>
                          <m:r>
                            <a:rPr lang="en-US" sz="1800" i="1" baseline="-25000">
                              <a:solidFill>
                                <a:schemeClr val="tx2"/>
                              </a:solidFill>
                              <a:latin typeface="Cambria Math" panose="02040503050406030204" pitchFamily="18" charset="0"/>
                            </a:rPr>
                            <m:t>𝑡</m:t>
                          </m:r>
                        </m:oMath>
                      </a14:m>
                      <a:r>
                        <a:rPr lang="en-US" sz="1800" dirty="0">
                          <a:solidFill>
                            <a:schemeClr val="tx2"/>
                          </a:solidFill>
                        </a:rPr>
                        <a:t> </a:t>
                      </a:r>
                      <a:r>
                        <a:rPr lang="en-US" altLang="zh-CN" dirty="0">
                          <a:solidFill>
                            <a:schemeClr val="tx2"/>
                          </a:solidFill>
                        </a:rPr>
                        <a:t>with</a:t>
                      </a:r>
                      <a:r>
                        <a:rPr lang="zh-CN" altLang="en-US" dirty="0">
                          <a:solidFill>
                            <a:schemeClr val="tx2"/>
                          </a:solidFill>
                        </a:rPr>
                        <a:t> </a:t>
                      </a:r>
                      <a:r>
                        <a:rPr lang="en-US" altLang="zh-CN" dirty="0">
                          <a:solidFill>
                            <a:schemeClr val="tx2"/>
                          </a:solidFill>
                        </a:rPr>
                        <a:t>Finished</a:t>
                      </a:r>
                      <a:r>
                        <a:rPr lang="zh-CN" altLang="en-US" dirty="0">
                          <a:solidFill>
                            <a:schemeClr val="tx2"/>
                          </a:solidFill>
                        </a:rPr>
                        <a:t> </a:t>
                      </a:r>
                      <a:r>
                        <a:rPr lang="en-US" altLang="zh-CN" dirty="0">
                          <a:solidFill>
                            <a:schemeClr val="tx2"/>
                          </a:solidFill>
                        </a:rPr>
                        <a:t>Tasks</a:t>
                      </a:r>
                      <a:endParaRPr lang="en-US" dirty="0">
                        <a:solidFill>
                          <a:schemeClr val="tx2"/>
                        </a:solidFill>
                      </a:endParaRPr>
                    </a:p>
                  </p:txBody>
                </p:sp>
              </mc:Choice>
              <mc:Fallback xmlns="">
                <p:sp>
                  <p:nvSpPr>
                    <p:cNvPr id="19" name="Rectangle 18">
                      <a:extLst>
                        <a:ext uri="{FF2B5EF4-FFF2-40B4-BE49-F238E27FC236}">
                          <a16:creationId xmlns:a16="http://schemas.microsoft.com/office/drawing/2014/main" id="{C3D198EE-B48A-3D02-B6F3-47CCC7B0CBCF}"/>
                        </a:ext>
                      </a:extLst>
                    </p:cNvPr>
                    <p:cNvSpPr>
                      <a:spLocks noRot="1" noChangeAspect="1" noMove="1" noResize="1" noEditPoints="1" noAdjustHandles="1" noChangeArrowheads="1" noChangeShapeType="1" noTextEdit="1"/>
                    </p:cNvSpPr>
                    <p:nvPr/>
                  </p:nvSpPr>
                  <p:spPr>
                    <a:xfrm>
                      <a:off x="1286914" y="3610337"/>
                      <a:ext cx="4663440" cy="365760"/>
                    </a:xfrm>
                    <a:prstGeom prst="rect">
                      <a:avLst/>
                    </a:prstGeom>
                    <a:blipFill>
                      <a:blip r:embed="rId4"/>
                      <a:stretch>
                        <a:fillRect t="-6667" b="-26667"/>
                      </a:stretch>
                    </a:blipFill>
                    <a:ln w="6350">
                      <a:solidFill>
                        <a:schemeClr val="tx1"/>
                      </a:solidFill>
                    </a:ln>
                  </p:spPr>
                  <p:txBody>
                    <a:bodyPr/>
                    <a:lstStyle/>
                    <a:p>
                      <a:r>
                        <a:rPr lang="en-US">
                          <a:noFill/>
                        </a:rPr>
                        <a:t> </a:t>
                      </a:r>
                    </a:p>
                  </p:txBody>
                </p:sp>
              </mc:Fallback>
            </mc:AlternateContent>
            <p:sp>
              <p:nvSpPr>
                <p:cNvPr id="25" name="Rectangle 24">
                  <a:extLst>
                    <a:ext uri="{FF2B5EF4-FFF2-40B4-BE49-F238E27FC236}">
                      <a16:creationId xmlns:a16="http://schemas.microsoft.com/office/drawing/2014/main" id="{F22841BF-05B4-D2EF-7E1B-D4B4C166F207}"/>
                    </a:ext>
                  </a:extLst>
                </p:cNvPr>
                <p:cNvSpPr/>
                <p:nvPr/>
              </p:nvSpPr>
              <p:spPr>
                <a:xfrm>
                  <a:off x="6514840" y="3603917"/>
                  <a:ext cx="4663440" cy="365760"/>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Reweight</a:t>
                  </a:r>
                  <a:r>
                    <a:rPr lang="zh-CN" altLang="en-US" dirty="0">
                      <a:solidFill>
                        <a:schemeClr val="tx2"/>
                      </a:solidFill>
                    </a:rPr>
                    <a:t> </a:t>
                  </a:r>
                  <a:r>
                    <a:rPr lang="en-US" altLang="zh-CN" dirty="0">
                      <a:solidFill>
                        <a:schemeClr val="tx2"/>
                      </a:solidFill>
                    </a:rPr>
                    <a:t>Predictions</a:t>
                  </a:r>
                  <a:endParaRPr lang="en-US" dirty="0">
                    <a:solidFill>
                      <a:schemeClr val="tx2"/>
                    </a:solidFill>
                  </a:endParaRPr>
                </a:p>
              </p:txBody>
            </p:sp>
          </p:grpSp>
        </p:gr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F568EF-DA5E-4B80-2710-AD1B7F3E4DCA}"/>
                  </a:ext>
                </a:extLst>
              </p:cNvPr>
              <p:cNvSpPr txBox="1"/>
              <p:nvPr/>
            </p:nvSpPr>
            <p:spPr>
              <a:xfrm>
                <a:off x="1148365" y="4531260"/>
                <a:ext cx="4809086" cy="1200329"/>
              </a:xfrm>
              <a:prstGeom prst="rect">
                <a:avLst/>
              </a:prstGeom>
              <a:noFill/>
            </p:spPr>
            <p:txBody>
              <a:bodyPr wrap="square">
                <a:spAutoFit/>
              </a:bodyPr>
              <a:lstStyle/>
              <a:p>
                <a:r>
                  <a:rPr lang="en-US" altLang="zh-CN" sz="1800" dirty="0">
                    <a:solidFill>
                      <a:schemeClr val="tx2"/>
                    </a:solidFill>
                  </a:rPr>
                  <a:t>F</a:t>
                </a:r>
                <a:r>
                  <a:rPr lang="en-US" sz="1800" dirty="0">
                    <a:solidFill>
                      <a:schemeClr val="tx2"/>
                    </a:solidFill>
                  </a:rPr>
                  <a:t>or </a:t>
                </a:r>
                <a14:m>
                  <m:oMath xmlns:m="http://schemas.openxmlformats.org/officeDocument/2006/math">
                    <m:r>
                      <a:rPr lang="en-US" sz="1800" i="1">
                        <a:solidFill>
                          <a:schemeClr val="tx2"/>
                        </a:solidFill>
                        <a:latin typeface="Cambria Math" panose="02040503050406030204" pitchFamily="18" charset="0"/>
                      </a:rPr>
                      <m:t>𝑖</m:t>
                    </m:r>
                  </m:oMath>
                </a14:m>
                <a:r>
                  <a:rPr lang="en-US" sz="1800" dirty="0">
                    <a:solidFill>
                      <a:schemeClr val="tx2"/>
                    </a:solidFill>
                  </a:rPr>
                  <a:t>-th running task</a:t>
                </a:r>
                <a:r>
                  <a:rPr lang="zh-CN" altLang="en-US" sz="1800" dirty="0">
                    <a:solidFill>
                      <a:schemeClr val="tx2"/>
                    </a:solidFill>
                  </a:rPr>
                  <a:t> </a:t>
                </a:r>
                <a14:m>
                  <m:oMath xmlns:m="http://schemas.openxmlformats.org/officeDocument/2006/math">
                    <m:sSub>
                      <m:sSubPr>
                        <m:ctrlPr>
                          <a:rPr lang="en-US" sz="1800" i="1">
                            <a:solidFill>
                              <a:schemeClr val="tx2"/>
                            </a:solidFill>
                            <a:latin typeface="Cambria Math" panose="02040503050406030204" pitchFamily="18" charset="0"/>
                          </a:rPr>
                        </m:ctrlPr>
                      </m:sSubPr>
                      <m:e>
                        <m:r>
                          <a:rPr lang="en-US" altLang="zh-CN" sz="1800" i="1">
                            <a:solidFill>
                              <a:schemeClr val="tx2"/>
                            </a:solidFill>
                            <a:latin typeface="Cambria Math" panose="02040503050406030204" pitchFamily="18" charset="0"/>
                          </a:rPr>
                          <m:t>𝑥</m:t>
                        </m:r>
                      </m:e>
                      <m:sub>
                        <m:r>
                          <a:rPr lang="en-US" altLang="zh-CN" sz="1800" i="1">
                            <a:solidFill>
                              <a:schemeClr val="tx2"/>
                            </a:solidFill>
                            <a:latin typeface="Cambria Math" panose="02040503050406030204" pitchFamily="18" charset="0"/>
                          </a:rPr>
                          <m:t>𝑡𝑖</m:t>
                        </m:r>
                      </m:sub>
                    </m:sSub>
                  </m:oMath>
                </a14:m>
                <a:r>
                  <a:rPr lang="en-US" sz="1800" dirty="0">
                    <a:solidFill>
                      <a:schemeClr val="tx2"/>
                    </a:solidFill>
                  </a:rPr>
                  <a:t>, predicted </a:t>
                </a:r>
                <a:r>
                  <a:rPr lang="en-US" altLang="zh-CN" sz="1800" dirty="0">
                    <a:solidFill>
                      <a:schemeClr val="tx2"/>
                    </a:solidFill>
                  </a:rPr>
                  <a:t>latency</a:t>
                </a:r>
                <a:r>
                  <a:rPr lang="en-US" altLang="zh-CN" dirty="0">
                    <a:solidFill>
                      <a:schemeClr val="tx2"/>
                    </a:solidFill>
                  </a:rPr>
                  <a:t>:</a:t>
                </a:r>
                <a:endParaRPr lang="en-US" sz="1800" dirty="0">
                  <a:solidFill>
                    <a:schemeClr val="tx2"/>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1800" i="1">
                              <a:solidFill>
                                <a:schemeClr val="tx2"/>
                              </a:solidFill>
                              <a:latin typeface="Cambria Math" panose="02040503050406030204" pitchFamily="18" charset="0"/>
                            </a:rPr>
                          </m:ctrlPr>
                        </m:accPr>
                        <m:e>
                          <m:r>
                            <a:rPr lang="en-US" sz="1800" i="1">
                              <a:solidFill>
                                <a:schemeClr val="tx2"/>
                              </a:solidFill>
                              <a:latin typeface="Cambria Math" panose="02040503050406030204" pitchFamily="18" charset="0"/>
                            </a:rPr>
                            <m:t>𝑦</m:t>
                          </m:r>
                        </m:e>
                      </m:acc>
                      <m:r>
                        <a:rPr lang="en-US" sz="1800" i="1" baseline="-25000">
                          <a:solidFill>
                            <a:schemeClr val="tx2"/>
                          </a:solidFill>
                          <a:latin typeface="Cambria Math" panose="02040503050406030204" pitchFamily="18" charset="0"/>
                        </a:rPr>
                        <m:t>𝑡𝑖</m:t>
                      </m:r>
                      <m:r>
                        <a:rPr lang="en-US" sz="1800" i="1">
                          <a:solidFill>
                            <a:schemeClr val="tx2"/>
                          </a:solidFill>
                          <a:latin typeface="Cambria Math" panose="02040503050406030204" pitchFamily="18" charset="0"/>
                        </a:rPr>
                        <m:t>=</m:t>
                      </m:r>
                      <m:sSub>
                        <m:sSubPr>
                          <m:ctrlPr>
                            <a:rPr lang="en-US" sz="1800" i="1" smtClean="0">
                              <a:solidFill>
                                <a:schemeClr val="tx2"/>
                              </a:solidFill>
                              <a:latin typeface="Cambria Math" panose="02040503050406030204" pitchFamily="18" charset="0"/>
                            </a:rPr>
                          </m:ctrlPr>
                        </m:sSubPr>
                        <m:e>
                          <m:r>
                            <a:rPr lang="en-US" altLang="zh-CN" sz="1800" b="0" i="1" smtClean="0">
                              <a:solidFill>
                                <a:schemeClr val="tx2"/>
                              </a:solidFill>
                              <a:latin typeface="Cambria Math" panose="02040503050406030204" pitchFamily="18" charset="0"/>
                            </a:rPr>
                            <m:t>h</m:t>
                          </m:r>
                        </m:e>
                        <m:sub>
                          <m:r>
                            <a:rPr lang="en-US" altLang="zh-CN" sz="1800" b="0" i="1" smtClean="0">
                              <a:solidFill>
                                <a:schemeClr val="tx2"/>
                              </a:solidFill>
                              <a:latin typeface="Cambria Math" panose="02040503050406030204" pitchFamily="18" charset="0"/>
                            </a:rPr>
                            <m:t>𝑡</m:t>
                          </m:r>
                        </m:sub>
                      </m:sSub>
                      <m:r>
                        <a:rPr lang="en-US" sz="1800" i="1" smtClean="0">
                          <a:solidFill>
                            <a:schemeClr val="tx2"/>
                          </a:solidFill>
                          <a:latin typeface="Cambria Math" panose="02040503050406030204" pitchFamily="18" charset="0"/>
                        </a:rPr>
                        <m:t> </m:t>
                      </m:r>
                      <m:r>
                        <a:rPr lang="en-US" sz="1800" i="1">
                          <a:solidFill>
                            <a:schemeClr val="tx2"/>
                          </a:solidFill>
                          <a:latin typeface="Cambria Math" panose="02040503050406030204" pitchFamily="18" charset="0"/>
                        </a:rPr>
                        <m:t>(</m:t>
                      </m:r>
                      <m:sSub>
                        <m:sSubPr>
                          <m:ctrlPr>
                            <a:rPr lang="en-US" sz="1800" b="0" i="1" smtClean="0">
                              <a:solidFill>
                                <a:schemeClr val="tx2"/>
                              </a:solidFill>
                              <a:latin typeface="Cambria Math" panose="02040503050406030204" pitchFamily="18" charset="0"/>
                            </a:rPr>
                          </m:ctrlPr>
                        </m:sSubPr>
                        <m:e>
                          <m:r>
                            <a:rPr lang="en-US" altLang="zh-CN" sz="1800" b="0" i="1" smtClean="0">
                              <a:solidFill>
                                <a:schemeClr val="tx2"/>
                              </a:solidFill>
                              <a:latin typeface="Cambria Math" panose="02040503050406030204" pitchFamily="18" charset="0"/>
                            </a:rPr>
                            <m:t>𝑥</m:t>
                          </m:r>
                        </m:e>
                        <m:sub>
                          <m:r>
                            <a:rPr lang="en-US" altLang="zh-CN" sz="1800" b="0" i="1" smtClean="0">
                              <a:solidFill>
                                <a:schemeClr val="tx2"/>
                              </a:solidFill>
                              <a:latin typeface="Cambria Math" panose="02040503050406030204" pitchFamily="18" charset="0"/>
                            </a:rPr>
                            <m:t>𝑡𝑖</m:t>
                          </m:r>
                        </m:sub>
                      </m:sSub>
                      <m:r>
                        <a:rPr lang="en-US" sz="1800" i="1">
                          <a:solidFill>
                            <a:schemeClr val="tx2"/>
                          </a:solidFill>
                          <a:latin typeface="Cambria Math" panose="02040503050406030204" pitchFamily="18" charset="0"/>
                        </a:rPr>
                        <m:t>)</m:t>
                      </m:r>
                    </m:oMath>
                  </m:oMathPara>
                </a14:m>
                <a:endParaRPr lang="en-US" sz="1800" dirty="0">
                  <a:solidFill>
                    <a:schemeClr val="tx2"/>
                  </a:solidFill>
                </a:endParaRPr>
              </a:p>
              <a:p>
                <a:pPr marL="0" indent="0">
                  <a:buNone/>
                </a:pPr>
                <a:endParaRPr lang="en-US" sz="1800" dirty="0">
                  <a:solidFill>
                    <a:schemeClr val="tx2"/>
                  </a:solidFill>
                </a:endParaRPr>
              </a:p>
              <a:p>
                <a:r>
                  <a:rPr lang="en-US" altLang="zh-CN" dirty="0">
                    <a:solidFill>
                      <a:srgbClr val="C00000"/>
                    </a:solidFill>
                  </a:rPr>
                  <a:t>          </a:t>
                </a:r>
                <a:r>
                  <a:rPr lang="zh-CN" altLang="en-US" dirty="0">
                    <a:solidFill>
                      <a:srgbClr val="C00000"/>
                    </a:solidFill>
                  </a:rPr>
                  <a:t>🚨</a:t>
                </a:r>
                <a:r>
                  <a:rPr lang="en-US" altLang="zh-CN" dirty="0">
                    <a:solidFill>
                      <a:srgbClr val="C00000"/>
                    </a:solidFill>
                  </a:rPr>
                  <a:t>Biased</a:t>
                </a:r>
                <a:r>
                  <a:rPr lang="zh-CN" altLang="en-US" dirty="0">
                    <a:solidFill>
                      <a:srgbClr val="C00000"/>
                    </a:solidFill>
                  </a:rPr>
                  <a:t> </a:t>
                </a:r>
                <a:r>
                  <a:rPr lang="en-US" altLang="zh-CN" dirty="0">
                    <a:solidFill>
                      <a:srgbClr val="C00000"/>
                    </a:solidFill>
                  </a:rPr>
                  <a:t>towards</a:t>
                </a:r>
                <a:r>
                  <a:rPr lang="zh-CN" altLang="en-US" dirty="0">
                    <a:solidFill>
                      <a:srgbClr val="C00000"/>
                    </a:solidFill>
                  </a:rPr>
                  <a:t> </a:t>
                </a:r>
                <a:r>
                  <a:rPr lang="en-US" altLang="zh-CN" dirty="0">
                    <a:solidFill>
                      <a:srgbClr val="C00000"/>
                    </a:solidFill>
                  </a:rPr>
                  <a:t>finished</a:t>
                </a:r>
                <a:r>
                  <a:rPr lang="zh-CN" altLang="en-US" dirty="0">
                    <a:solidFill>
                      <a:srgbClr val="C00000"/>
                    </a:solidFill>
                  </a:rPr>
                  <a:t> </a:t>
                </a:r>
                <a:r>
                  <a:rPr lang="en-US" altLang="zh-CN" dirty="0">
                    <a:solidFill>
                      <a:srgbClr val="C00000"/>
                    </a:solidFill>
                  </a:rPr>
                  <a:t>tasks</a:t>
                </a:r>
                <a:endParaRPr lang="en-US" dirty="0">
                  <a:solidFill>
                    <a:srgbClr val="C00000"/>
                  </a:solidFill>
                </a:endParaRPr>
              </a:p>
            </p:txBody>
          </p:sp>
        </mc:Choice>
        <mc:Fallback xmlns="">
          <p:sp>
            <p:nvSpPr>
              <p:cNvPr id="39" name="TextBox 38">
                <a:extLst>
                  <a:ext uri="{FF2B5EF4-FFF2-40B4-BE49-F238E27FC236}">
                    <a16:creationId xmlns:a16="http://schemas.microsoft.com/office/drawing/2014/main" id="{F2F568EF-DA5E-4B80-2710-AD1B7F3E4DCA}"/>
                  </a:ext>
                </a:extLst>
              </p:cNvPr>
              <p:cNvSpPr txBox="1">
                <a:spLocks noRot="1" noChangeAspect="1" noMove="1" noResize="1" noEditPoints="1" noAdjustHandles="1" noChangeArrowheads="1" noChangeShapeType="1" noTextEdit="1"/>
              </p:cNvSpPr>
              <p:nvPr/>
            </p:nvSpPr>
            <p:spPr>
              <a:xfrm>
                <a:off x="1148365" y="4531260"/>
                <a:ext cx="4809086" cy="1200329"/>
              </a:xfrm>
              <a:prstGeom prst="rect">
                <a:avLst/>
              </a:prstGeom>
              <a:blipFill>
                <a:blip r:embed="rId5"/>
                <a:stretch>
                  <a:fillRect l="-1055" t="-2083" r="-2639" b="-7292"/>
                </a:stretch>
              </a:blipFill>
            </p:spPr>
            <p:txBody>
              <a:bodyPr/>
              <a:lstStyle/>
              <a:p>
                <a:r>
                  <a:rPr lang="en-US">
                    <a:noFill/>
                  </a:rPr>
                  <a:t> </a:t>
                </a:r>
              </a:p>
            </p:txBody>
          </p:sp>
        </mc:Fallback>
      </mc:AlternateContent>
      <p:grpSp>
        <p:nvGrpSpPr>
          <p:cNvPr id="74" name="Group 73">
            <a:extLst>
              <a:ext uri="{FF2B5EF4-FFF2-40B4-BE49-F238E27FC236}">
                <a16:creationId xmlns:a16="http://schemas.microsoft.com/office/drawing/2014/main" id="{5A11E2F6-77FD-D397-120D-930C768BEDCD}"/>
              </a:ext>
            </a:extLst>
          </p:cNvPr>
          <p:cNvGrpSpPr/>
          <p:nvPr/>
        </p:nvGrpSpPr>
        <p:grpSpPr>
          <a:xfrm>
            <a:off x="6864617" y="4531260"/>
            <a:ext cx="4042673" cy="1653885"/>
            <a:chOff x="6486782" y="4556413"/>
            <a:chExt cx="4042673" cy="1653885"/>
          </a:xfrm>
        </p:grpSpPr>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BA4FC38A-B6A0-CE85-44CD-B20C3E250A7E}"/>
                    </a:ext>
                  </a:extLst>
                </p:cNvPr>
                <p:cNvSpPr txBox="1">
                  <a:spLocks/>
                </p:cNvSpPr>
                <p:nvPr/>
              </p:nvSpPr>
              <p:spPr>
                <a:xfrm>
                  <a:off x="6500240" y="4556413"/>
                  <a:ext cx="4029215" cy="874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chemeClr val="tx2"/>
                      </a:solidFill>
                    </a:rPr>
                    <a:t>A</a:t>
                  </a:r>
                  <a:r>
                    <a:rPr lang="zh-CN" altLang="en-US" sz="1800" dirty="0">
                      <a:solidFill>
                        <a:schemeClr val="tx2"/>
                      </a:solidFill>
                    </a:rPr>
                    <a:t> </a:t>
                  </a:r>
                  <a:r>
                    <a:rPr lang="en-US" sz="1800" dirty="0">
                      <a:solidFill>
                        <a:schemeClr val="tx2"/>
                      </a:solidFill>
                    </a:rPr>
                    <a:t>weighting function </a:t>
                  </a:r>
                  <a14:m>
                    <m:oMath xmlns:m="http://schemas.openxmlformats.org/officeDocument/2006/math">
                      <m:r>
                        <m:rPr>
                          <m:sty m:val="p"/>
                        </m:rPr>
                        <a:rPr lang="en-US" sz="1800">
                          <a:solidFill>
                            <a:schemeClr val="tx2"/>
                          </a:solidFill>
                          <a:latin typeface="Cambria Math" panose="02040503050406030204" pitchFamily="18" charset="0"/>
                        </a:rPr>
                        <m:t>w</m:t>
                      </m:r>
                      <m:r>
                        <m:rPr>
                          <m:sty m:val="p"/>
                        </m:rPr>
                        <a:rPr lang="en-US" sz="1800" baseline="-25000">
                          <a:solidFill>
                            <a:schemeClr val="tx2"/>
                          </a:solidFill>
                          <a:latin typeface="Cambria Math" panose="02040503050406030204" pitchFamily="18" charset="0"/>
                        </a:rPr>
                        <m:t>ti</m:t>
                      </m:r>
                      <m:r>
                        <a:rPr lang="en-US" sz="1800" i="1" dirty="0">
                          <a:solidFill>
                            <a:schemeClr val="tx2"/>
                          </a:solidFill>
                          <a:latin typeface="Cambria Math" panose="02040503050406030204" pitchFamily="18" charset="0"/>
                          <a:ea typeface="Cambria Math" panose="02040503050406030204" pitchFamily="18" charset="0"/>
                        </a:rPr>
                        <m:t>∈</m:t>
                      </m:r>
                      <m:r>
                        <a:rPr lang="en-US" sz="1800" b="0" i="1" dirty="0" smtClean="0">
                          <a:solidFill>
                            <a:schemeClr val="tx2"/>
                          </a:solidFill>
                          <a:latin typeface="Cambria Math" panose="02040503050406030204" pitchFamily="18" charset="0"/>
                          <a:ea typeface="Cambria Math" panose="02040503050406030204" pitchFamily="18" charset="0"/>
                        </a:rPr>
                        <m:t>(</m:t>
                      </m:r>
                      <m:r>
                        <a:rPr lang="en-US" sz="1800" i="1" dirty="0">
                          <a:solidFill>
                            <a:schemeClr val="tx2"/>
                          </a:solidFill>
                          <a:latin typeface="Cambria Math" panose="02040503050406030204" pitchFamily="18" charset="0"/>
                          <a:ea typeface="Cambria Math" panose="02040503050406030204" pitchFamily="18" charset="0"/>
                        </a:rPr>
                        <m:t>0, 1</m:t>
                      </m:r>
                      <m:r>
                        <a:rPr lang="en-US" sz="1800" b="0" i="1" dirty="0" smtClean="0">
                          <a:solidFill>
                            <a:schemeClr val="tx2"/>
                          </a:solidFill>
                          <a:latin typeface="Cambria Math" panose="02040503050406030204" pitchFamily="18" charset="0"/>
                          <a:ea typeface="Cambria Math" panose="02040503050406030204" pitchFamily="18" charset="0"/>
                        </a:rPr>
                        <m:t>]</m:t>
                      </m:r>
                    </m:oMath>
                  </a14:m>
                  <a:r>
                    <a:rPr lang="en-US" altLang="zh-CN" sz="1800" dirty="0">
                      <a:solidFill>
                        <a:schemeClr val="tx2"/>
                      </a:solidFill>
                    </a:rPr>
                    <a:t>:</a:t>
                  </a:r>
                  <a:r>
                    <a:rPr lang="en-US" sz="1800" dirty="0">
                      <a:solidFill>
                        <a:schemeClr val="tx2"/>
                      </a:solidFill>
                    </a:rPr>
                    <a:t>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lang="en-US" sz="1800" i="1">
                                <a:solidFill>
                                  <a:schemeClr val="tx2"/>
                                </a:solidFill>
                                <a:latin typeface="Cambria Math" panose="02040503050406030204" pitchFamily="18" charset="0"/>
                              </a:rPr>
                            </m:ctrlPr>
                          </m:sSubSupPr>
                          <m:e>
                            <m:acc>
                              <m:accPr>
                                <m:chr m:val="̂"/>
                                <m:ctrlPr>
                                  <a:rPr lang="en-US" sz="1800" i="1">
                                    <a:solidFill>
                                      <a:schemeClr val="tx2"/>
                                    </a:solidFill>
                                    <a:latin typeface="Cambria Math" panose="02040503050406030204" pitchFamily="18" charset="0"/>
                                  </a:rPr>
                                </m:ctrlPr>
                              </m:accPr>
                              <m:e>
                                <m:r>
                                  <a:rPr lang="en-US" sz="1800" i="1">
                                    <a:solidFill>
                                      <a:schemeClr val="tx2"/>
                                    </a:solidFill>
                                    <a:latin typeface="Cambria Math" panose="02040503050406030204" pitchFamily="18" charset="0"/>
                                  </a:rPr>
                                  <m:t>𝑦</m:t>
                                </m:r>
                              </m:e>
                            </m:acc>
                          </m:e>
                          <m:sub>
                            <m:r>
                              <a:rPr lang="en-US" sz="1800" i="1">
                                <a:solidFill>
                                  <a:schemeClr val="tx2"/>
                                </a:solidFill>
                                <a:latin typeface="Cambria Math" panose="02040503050406030204" pitchFamily="18" charset="0"/>
                              </a:rPr>
                              <m:t>𝑡𝑖</m:t>
                            </m:r>
                          </m:sub>
                          <m:sup>
                            <m:r>
                              <a:rPr lang="en-US" sz="1800" i="1">
                                <a:solidFill>
                                  <a:schemeClr val="tx2"/>
                                </a:solidFill>
                                <a:latin typeface="Cambria Math" panose="02040503050406030204" pitchFamily="18" charset="0"/>
                              </a:rPr>
                              <m:t>𝑎𝑑𝑗</m:t>
                            </m:r>
                          </m:sup>
                        </m:sSubSup>
                        <m:r>
                          <a:rPr lang="en-US" sz="1800" i="1">
                            <a:solidFill>
                              <a:schemeClr val="tx2"/>
                            </a:solidFill>
                            <a:latin typeface="Cambria Math" panose="02040503050406030204" pitchFamily="18" charset="0"/>
                          </a:rPr>
                          <m:t>=</m:t>
                        </m:r>
                        <m:f>
                          <m:fPr>
                            <m:ctrlPr>
                              <a:rPr lang="en-US" sz="1800" i="1">
                                <a:solidFill>
                                  <a:schemeClr val="tx2"/>
                                </a:solidFill>
                                <a:latin typeface="Cambria Math" panose="02040503050406030204" pitchFamily="18" charset="0"/>
                              </a:rPr>
                            </m:ctrlPr>
                          </m:fPr>
                          <m:num>
                            <m:acc>
                              <m:accPr>
                                <m:chr m:val="̂"/>
                                <m:ctrlPr>
                                  <a:rPr lang="en-US" sz="1800" i="1">
                                    <a:solidFill>
                                      <a:schemeClr val="tx2"/>
                                    </a:solidFill>
                                    <a:latin typeface="Cambria Math" panose="02040503050406030204" pitchFamily="18" charset="0"/>
                                  </a:rPr>
                                </m:ctrlPr>
                              </m:accPr>
                              <m:e>
                                <m:r>
                                  <a:rPr lang="en-US" sz="1800" i="1">
                                    <a:solidFill>
                                      <a:schemeClr val="tx2"/>
                                    </a:solidFill>
                                    <a:latin typeface="Cambria Math" panose="02040503050406030204" pitchFamily="18" charset="0"/>
                                  </a:rPr>
                                  <m:t>𝑦</m:t>
                                </m:r>
                              </m:e>
                            </m:acc>
                            <m:r>
                              <a:rPr lang="en-US" sz="1800" i="1" baseline="-25000">
                                <a:solidFill>
                                  <a:schemeClr val="tx2"/>
                                </a:solidFill>
                                <a:latin typeface="Cambria Math" panose="02040503050406030204" pitchFamily="18" charset="0"/>
                              </a:rPr>
                              <m:t>𝑡𝑖</m:t>
                            </m:r>
                          </m:num>
                          <m:den>
                            <m:r>
                              <m:rPr>
                                <m:sty m:val="p"/>
                              </m:rPr>
                              <a:rPr lang="en-US" sz="1800">
                                <a:solidFill>
                                  <a:schemeClr val="tx2"/>
                                </a:solidFill>
                                <a:latin typeface="Cambria Math" panose="02040503050406030204" pitchFamily="18" charset="0"/>
                              </a:rPr>
                              <m:t>w</m:t>
                            </m:r>
                            <m:r>
                              <m:rPr>
                                <m:sty m:val="p"/>
                              </m:rPr>
                              <a:rPr lang="en-US" sz="1800" baseline="-25000">
                                <a:solidFill>
                                  <a:schemeClr val="tx2"/>
                                </a:solidFill>
                                <a:latin typeface="Cambria Math" panose="02040503050406030204" pitchFamily="18" charset="0"/>
                              </a:rPr>
                              <m:t>ti</m:t>
                            </m:r>
                          </m:den>
                        </m:f>
                      </m:oMath>
                    </m:oMathPara>
                  </a14:m>
                  <a:endParaRPr lang="en-US" sz="1800" dirty="0">
                    <a:solidFill>
                      <a:schemeClr val="tx2"/>
                    </a:solidFill>
                  </a:endParaRPr>
                </a:p>
              </p:txBody>
            </p:sp>
          </mc:Choice>
          <mc:Fallback xmlns="">
            <p:sp>
              <p:nvSpPr>
                <p:cNvPr id="70" name="Content Placeholder 2">
                  <a:extLst>
                    <a:ext uri="{FF2B5EF4-FFF2-40B4-BE49-F238E27FC236}">
                      <a16:creationId xmlns:a16="http://schemas.microsoft.com/office/drawing/2014/main" id="{BA4FC38A-B6A0-CE85-44CD-B20C3E250A7E}"/>
                    </a:ext>
                  </a:extLst>
                </p:cNvPr>
                <p:cNvSpPr txBox="1">
                  <a:spLocks noRot="1" noChangeAspect="1" noMove="1" noResize="1" noEditPoints="1" noAdjustHandles="1" noChangeArrowheads="1" noChangeShapeType="1" noTextEdit="1"/>
                </p:cNvSpPr>
                <p:nvPr/>
              </p:nvSpPr>
              <p:spPr>
                <a:xfrm>
                  <a:off x="6500240" y="4556413"/>
                  <a:ext cx="4029215" cy="874569"/>
                </a:xfrm>
                <a:prstGeom prst="rect">
                  <a:avLst/>
                </a:prstGeom>
                <a:blipFill>
                  <a:blip r:embed="rId6"/>
                  <a:stretch>
                    <a:fillRect l="-1258" t="-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667D6D-1BEC-D664-B728-2847E75F02F3}"/>
                    </a:ext>
                  </a:extLst>
                </p:cNvPr>
                <p:cNvSpPr txBox="1"/>
                <p:nvPr/>
              </p:nvSpPr>
              <p:spPr>
                <a:xfrm>
                  <a:off x="6486782" y="5430982"/>
                  <a:ext cx="4042673" cy="779316"/>
                </a:xfrm>
                <a:prstGeom prst="rect">
                  <a:avLst/>
                </a:prstGeom>
                <a:noFill/>
              </p:spPr>
              <p:txBody>
                <a:bodyPr wrap="square" rtlCol="0">
                  <a:spAutoFit/>
                </a:bodyPr>
                <a:lstStyle/>
                <a:p>
                  <a:pPr marL="285750" indent="-285750">
                    <a:buFont typeface="Wingdings" pitchFamily="2" charset="2"/>
                    <a:buChar char="§"/>
                  </a:pPr>
                  <a:r>
                    <a:rPr lang="en-US" altLang="zh-CN" dirty="0">
                      <a:solidFill>
                        <a:schemeClr val="tx2"/>
                      </a:solidFill>
                    </a:rPr>
                    <a:t>Straggler:</a:t>
                  </a:r>
                  <a:r>
                    <a:rPr lang="zh-CN" altLang="en-US" dirty="0">
                      <a:solidFill>
                        <a:schemeClr val="tx2"/>
                      </a:solidFill>
                    </a:rPr>
                    <a:t>    </a:t>
                  </a:r>
                  <a14:m>
                    <m:oMath xmlns:m="http://schemas.openxmlformats.org/officeDocument/2006/math">
                      <m:sSubSup>
                        <m:sSubSupPr>
                          <m:ctrlPr>
                            <a:rPr lang="en-US" sz="1800" i="1" smtClean="0">
                              <a:solidFill>
                                <a:schemeClr val="tx2"/>
                              </a:solidFill>
                              <a:latin typeface="Cambria Math" panose="02040503050406030204" pitchFamily="18" charset="0"/>
                            </a:rPr>
                          </m:ctrlPr>
                        </m:sSubSupPr>
                        <m:e>
                          <m:acc>
                            <m:accPr>
                              <m:chr m:val="̂"/>
                              <m:ctrlPr>
                                <a:rPr lang="en-US" sz="1800" i="1">
                                  <a:solidFill>
                                    <a:schemeClr val="tx2"/>
                                  </a:solidFill>
                                  <a:latin typeface="Cambria Math" panose="02040503050406030204" pitchFamily="18" charset="0"/>
                                </a:rPr>
                              </m:ctrlPr>
                            </m:accPr>
                            <m:e>
                              <m:r>
                                <a:rPr lang="en-US" sz="1800" i="1">
                                  <a:solidFill>
                                    <a:schemeClr val="tx2"/>
                                  </a:solidFill>
                                  <a:latin typeface="Cambria Math" panose="02040503050406030204" pitchFamily="18" charset="0"/>
                                </a:rPr>
                                <m:t>𝑦</m:t>
                              </m:r>
                            </m:e>
                          </m:acc>
                        </m:e>
                        <m:sub>
                          <m:r>
                            <a:rPr lang="en-US" sz="1800" i="1">
                              <a:solidFill>
                                <a:schemeClr val="tx2"/>
                              </a:solidFill>
                              <a:latin typeface="Cambria Math" panose="02040503050406030204" pitchFamily="18" charset="0"/>
                            </a:rPr>
                            <m:t>𝑡𝑖</m:t>
                          </m:r>
                        </m:sub>
                        <m:sup>
                          <m:r>
                            <a:rPr lang="en-US" sz="1800" i="1">
                              <a:solidFill>
                                <a:schemeClr val="tx2"/>
                              </a:solidFill>
                              <a:latin typeface="Cambria Math" panose="02040503050406030204" pitchFamily="18" charset="0"/>
                            </a:rPr>
                            <m:t>𝑎𝑑𝑗</m:t>
                          </m:r>
                        </m:sup>
                      </m:sSubSup>
                    </m:oMath>
                  </a14:m>
                  <a:r>
                    <a:rPr lang="zh-CN" altLang="en-US" dirty="0">
                      <a:solidFill>
                        <a:schemeClr val="tx2"/>
                      </a:solidFill>
                    </a:rPr>
                    <a:t> </a:t>
                  </a:r>
                  <a14:m>
                    <m:oMath xmlns:m="http://schemas.openxmlformats.org/officeDocument/2006/math">
                      <m:r>
                        <a:rPr lang="en-US" altLang="zh-CN" i="1" dirty="0" smtClean="0">
                          <a:solidFill>
                            <a:schemeClr val="tx2"/>
                          </a:solidFill>
                          <a:latin typeface="Cambria Math" panose="02040503050406030204" pitchFamily="18" charset="0"/>
                          <a:ea typeface="Cambria Math" panose="02040503050406030204" pitchFamily="18" charset="0"/>
                        </a:rPr>
                        <m:t>≥</m:t>
                      </m:r>
                    </m:oMath>
                  </a14:m>
                  <a:r>
                    <a:rPr lang="zh-CN" altLang="en-US" dirty="0">
                      <a:solidFill>
                        <a:schemeClr val="tx2"/>
                      </a:solidFill>
                    </a:rPr>
                    <a:t> </a:t>
                  </a:r>
                  <a14:m>
                    <m:oMath xmlns:m="http://schemas.openxmlformats.org/officeDocument/2006/math">
                      <m:sSub>
                        <m:sSubPr>
                          <m:ctrlPr>
                            <a:rPr lang="en-US" altLang="zh-CN" i="1" dirty="0" smtClean="0">
                              <a:solidFill>
                                <a:schemeClr val="tx2"/>
                              </a:solidFill>
                              <a:latin typeface="Cambria Math" panose="02040503050406030204" pitchFamily="18" charset="0"/>
                            </a:rPr>
                          </m:ctrlPr>
                        </m:sSubPr>
                        <m:e>
                          <m:r>
                            <a:rPr lang="en-US" altLang="zh-CN" i="1">
                              <a:solidFill>
                                <a:schemeClr val="tx2"/>
                              </a:solidFill>
                              <a:latin typeface="Cambria Math" panose="02040503050406030204" pitchFamily="18" charset="0"/>
                              <a:ea typeface="Cambria Math" panose="02040503050406030204" pitchFamily="18" charset="0"/>
                            </a:rPr>
                            <m:t>𝜏</m:t>
                          </m:r>
                        </m:e>
                        <m:sub>
                          <m:r>
                            <a:rPr lang="en-US" altLang="zh-CN" b="0" i="1" dirty="0" smtClean="0">
                              <a:solidFill>
                                <a:schemeClr val="tx2"/>
                              </a:solidFill>
                              <a:latin typeface="Cambria Math" panose="02040503050406030204" pitchFamily="18" charset="0"/>
                            </a:rPr>
                            <m:t>𝑡h𝑟𝑒𝑠h𝑜𝑙𝑑</m:t>
                          </m:r>
                        </m:sub>
                      </m:sSub>
                    </m:oMath>
                  </a14:m>
                  <a:endParaRPr lang="en-US" altLang="zh-CN" dirty="0">
                    <a:solidFill>
                      <a:schemeClr val="tx2"/>
                    </a:solidFill>
                  </a:endParaRPr>
                </a:p>
                <a:p>
                  <a:pPr marL="285750" indent="-285750">
                    <a:buFont typeface="Wingdings" pitchFamily="2" charset="2"/>
                    <a:buChar char="§"/>
                  </a:pPr>
                  <a:r>
                    <a:rPr lang="en-US" altLang="zh-CN" dirty="0">
                      <a:solidFill>
                        <a:schemeClr val="tx2"/>
                      </a:solidFill>
                    </a:rPr>
                    <a:t>Nonstragglers:</a:t>
                  </a:r>
                  <a:r>
                    <a:rPr lang="zh-CN" altLang="en-US" dirty="0">
                      <a:solidFill>
                        <a:schemeClr val="tx2"/>
                      </a:solidFill>
                    </a:rPr>
                    <a:t>    </a:t>
                  </a:r>
                  <a14:m>
                    <m:oMath xmlns:m="http://schemas.openxmlformats.org/officeDocument/2006/math">
                      <m:sSubSup>
                        <m:sSubSupPr>
                          <m:ctrlPr>
                            <a:rPr lang="en-US" sz="1800" i="1" smtClean="0">
                              <a:solidFill>
                                <a:schemeClr val="tx2"/>
                              </a:solidFill>
                              <a:latin typeface="Cambria Math" panose="02040503050406030204" pitchFamily="18" charset="0"/>
                            </a:rPr>
                          </m:ctrlPr>
                        </m:sSubSupPr>
                        <m:e>
                          <m:acc>
                            <m:accPr>
                              <m:chr m:val="̂"/>
                              <m:ctrlPr>
                                <a:rPr lang="en-US" sz="1800" i="1">
                                  <a:solidFill>
                                    <a:schemeClr val="tx2"/>
                                  </a:solidFill>
                                  <a:latin typeface="Cambria Math" panose="02040503050406030204" pitchFamily="18" charset="0"/>
                                </a:rPr>
                              </m:ctrlPr>
                            </m:accPr>
                            <m:e>
                              <m:r>
                                <a:rPr lang="en-US" sz="1800" i="1">
                                  <a:solidFill>
                                    <a:schemeClr val="tx2"/>
                                  </a:solidFill>
                                  <a:latin typeface="Cambria Math" panose="02040503050406030204" pitchFamily="18" charset="0"/>
                                </a:rPr>
                                <m:t>𝑦</m:t>
                              </m:r>
                            </m:e>
                          </m:acc>
                        </m:e>
                        <m:sub>
                          <m:r>
                            <a:rPr lang="en-US" sz="1800" i="1">
                              <a:solidFill>
                                <a:schemeClr val="tx2"/>
                              </a:solidFill>
                              <a:latin typeface="Cambria Math" panose="02040503050406030204" pitchFamily="18" charset="0"/>
                            </a:rPr>
                            <m:t>𝑡𝑖</m:t>
                          </m:r>
                        </m:sub>
                        <m:sup>
                          <m:r>
                            <a:rPr lang="en-US" sz="1800" i="1">
                              <a:solidFill>
                                <a:schemeClr val="tx2"/>
                              </a:solidFill>
                              <a:latin typeface="Cambria Math" panose="02040503050406030204" pitchFamily="18" charset="0"/>
                            </a:rPr>
                            <m:t>𝑎𝑑𝑗</m:t>
                          </m:r>
                        </m:sup>
                      </m:sSubSup>
                    </m:oMath>
                  </a14:m>
                  <a:r>
                    <a:rPr lang="zh-CN" altLang="en-US" dirty="0">
                      <a:solidFill>
                        <a:schemeClr val="tx2"/>
                      </a:solidFill>
                    </a:rPr>
                    <a:t> </a:t>
                  </a:r>
                  <a:r>
                    <a:rPr lang="en-US" altLang="zh-CN" dirty="0">
                      <a:solidFill>
                        <a:schemeClr val="tx2"/>
                      </a:solidFill>
                    </a:rPr>
                    <a:t>&lt;</a:t>
                  </a:r>
                  <a:r>
                    <a:rPr lang="zh-CN" altLang="en-US" dirty="0">
                      <a:solidFill>
                        <a:schemeClr val="tx2"/>
                      </a:solidFill>
                    </a:rPr>
                    <a:t> </a:t>
                  </a:r>
                  <a14:m>
                    <m:oMath xmlns:m="http://schemas.openxmlformats.org/officeDocument/2006/math">
                      <m:sSub>
                        <m:sSubPr>
                          <m:ctrlPr>
                            <a:rPr lang="en-US" altLang="zh-CN" i="1" dirty="0">
                              <a:solidFill>
                                <a:schemeClr val="tx2"/>
                              </a:solidFill>
                              <a:latin typeface="Cambria Math" panose="02040503050406030204" pitchFamily="18" charset="0"/>
                            </a:rPr>
                          </m:ctrlPr>
                        </m:sSubPr>
                        <m:e>
                          <m:r>
                            <a:rPr lang="en-US" altLang="zh-CN" i="1">
                              <a:solidFill>
                                <a:schemeClr val="tx2"/>
                              </a:solidFill>
                              <a:latin typeface="Cambria Math" panose="02040503050406030204" pitchFamily="18" charset="0"/>
                              <a:ea typeface="Cambria Math" panose="02040503050406030204" pitchFamily="18" charset="0"/>
                            </a:rPr>
                            <m:t>𝜏</m:t>
                          </m:r>
                        </m:e>
                        <m:sub>
                          <m:r>
                            <a:rPr lang="en-US" altLang="zh-CN" b="0" i="1" dirty="0" smtClean="0">
                              <a:solidFill>
                                <a:schemeClr val="tx2"/>
                              </a:solidFill>
                              <a:latin typeface="Cambria Math" panose="02040503050406030204" pitchFamily="18" charset="0"/>
                            </a:rPr>
                            <m:t>𝑡h𝑟𝑒𝑠h𝑜𝑙𝑑</m:t>
                          </m:r>
                        </m:sub>
                      </m:sSub>
                    </m:oMath>
                  </a14:m>
                  <a:endParaRPr lang="en-US" dirty="0">
                    <a:solidFill>
                      <a:schemeClr val="tx2"/>
                    </a:solidFill>
                  </a:endParaRPr>
                </a:p>
              </p:txBody>
            </p:sp>
          </mc:Choice>
          <mc:Fallback xmlns="">
            <p:sp>
              <p:nvSpPr>
                <p:cNvPr id="72" name="TextBox 71">
                  <a:extLst>
                    <a:ext uri="{FF2B5EF4-FFF2-40B4-BE49-F238E27FC236}">
                      <a16:creationId xmlns:a16="http://schemas.microsoft.com/office/drawing/2014/main" id="{21667D6D-1BEC-D664-B728-2847E75F02F3}"/>
                    </a:ext>
                  </a:extLst>
                </p:cNvPr>
                <p:cNvSpPr txBox="1">
                  <a:spLocks noRot="1" noChangeAspect="1" noMove="1" noResize="1" noEditPoints="1" noAdjustHandles="1" noChangeArrowheads="1" noChangeShapeType="1" noTextEdit="1"/>
                </p:cNvSpPr>
                <p:nvPr/>
              </p:nvSpPr>
              <p:spPr>
                <a:xfrm>
                  <a:off x="6486782" y="5430982"/>
                  <a:ext cx="4042673" cy="779316"/>
                </a:xfrm>
                <a:prstGeom prst="rect">
                  <a:avLst/>
                </a:prstGeom>
                <a:blipFill>
                  <a:blip r:embed="rId7"/>
                  <a:stretch>
                    <a:fillRect l="-940" b="-7937"/>
                  </a:stretch>
                </a:blipFill>
              </p:spPr>
              <p:txBody>
                <a:bodyPr/>
                <a:lstStyle/>
                <a:p>
                  <a:r>
                    <a:rPr lang="en-US">
                      <a:noFill/>
                    </a:rPr>
                    <a:t> </a:t>
                  </a:r>
                </a:p>
              </p:txBody>
            </p:sp>
          </mc:Fallback>
        </mc:AlternateContent>
      </p:grpSp>
      <p:sp>
        <p:nvSpPr>
          <p:cNvPr id="12" name="Title 1">
            <a:extLst>
              <a:ext uri="{FF2B5EF4-FFF2-40B4-BE49-F238E27FC236}">
                <a16:creationId xmlns:a16="http://schemas.microsoft.com/office/drawing/2014/main" id="{9D033CA6-80DA-E13C-128D-97FF6392D3E9}"/>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2"/>
                </a:solidFill>
                <a:latin typeface="+mn-lt"/>
                <a:ea typeface="Segoe UI" charset="0"/>
                <a:cs typeface="Segoe UI" charset="0"/>
              </a:rPr>
              <a:t>NURD</a:t>
            </a:r>
          </a:p>
        </p:txBody>
      </p:sp>
    </p:spTree>
    <p:extLst>
      <p:ext uri="{BB962C8B-B14F-4D97-AF65-F5344CB8AC3E}">
        <p14:creationId xmlns:p14="http://schemas.microsoft.com/office/powerpoint/2010/main" val="257051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8C434F-E028-E44A-B65D-F40A1FB65CF0}"/>
              </a:ext>
            </a:extLst>
          </p:cNvPr>
          <p:cNvSpPr>
            <a:spLocks noGrp="1"/>
          </p:cNvSpPr>
          <p:nvPr>
            <p:ph type="sldNum" sz="quarter" idx="12"/>
          </p:nvPr>
        </p:nvSpPr>
        <p:spPr/>
        <p:txBody>
          <a:bodyPr/>
          <a:lstStyle/>
          <a:p>
            <a:fld id="{E19705F5-30C7-4043-8814-377DC0E18AF3}" type="slidenum">
              <a:rPr lang="en-US" smtClean="0"/>
              <a:t>38</a:t>
            </a:fld>
            <a:endParaRPr lang="en-US"/>
          </a:p>
        </p:txBody>
      </p:sp>
      <p:sp>
        <p:nvSpPr>
          <p:cNvPr id="3" name="Title 1">
            <a:extLst>
              <a:ext uri="{FF2B5EF4-FFF2-40B4-BE49-F238E27FC236}">
                <a16:creationId xmlns:a16="http://schemas.microsoft.com/office/drawing/2014/main" id="{20FE39F6-0ED4-70C9-1973-E541AE1ACBBC}"/>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Propensity</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Score</a:t>
            </a:r>
            <a:endParaRPr lang="en-US" dirty="0">
              <a:solidFill>
                <a:schemeClr val="tx2"/>
              </a:solidFill>
              <a:latin typeface="+mn-lt"/>
              <a:ea typeface="Segoe UI" charset="0"/>
              <a:cs typeface="Segoe UI"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D029E8-EAD2-F776-9145-C0F0ABBBACAD}"/>
                  </a:ext>
                </a:extLst>
              </p:cNvPr>
              <p:cNvSpPr txBox="1">
                <a:spLocks/>
              </p:cNvSpPr>
              <p:nvPr/>
            </p:nvSpPr>
            <p:spPr>
              <a:xfrm>
                <a:off x="733697" y="1313970"/>
                <a:ext cx="10792968" cy="10313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tx2"/>
                    </a:solidFill>
                  </a:rPr>
                  <a:t>C</a:t>
                </a:r>
                <a:r>
                  <a:rPr lang="en-US" sz="2000" dirty="0">
                    <a:solidFill>
                      <a:schemeClr val="tx2"/>
                    </a:solidFill>
                  </a:rPr>
                  <a:t>onditional prob</a:t>
                </a:r>
                <a:r>
                  <a:rPr lang="en-US" altLang="zh-CN" sz="2000" dirty="0">
                    <a:solidFill>
                      <a:schemeClr val="tx2"/>
                    </a:solidFill>
                  </a:rPr>
                  <a:t>.</a:t>
                </a:r>
                <a:r>
                  <a:rPr lang="en-US" sz="2000" dirty="0">
                    <a:solidFill>
                      <a:schemeClr val="tx2"/>
                    </a:solidFill>
                  </a:rPr>
                  <a:t> that </a:t>
                </a:r>
                <a:r>
                  <a:rPr lang="en-US" altLang="zh-CN" sz="2000" dirty="0">
                    <a:solidFill>
                      <a:schemeClr val="tx2"/>
                    </a:solidFill>
                  </a:rPr>
                  <a:t>a</a:t>
                </a:r>
                <a:r>
                  <a:rPr lang="zh-CN" altLang="en-US" sz="2000" dirty="0">
                    <a:solidFill>
                      <a:schemeClr val="tx2"/>
                    </a:solidFill>
                  </a:rPr>
                  <a:t> </a:t>
                </a:r>
                <a:r>
                  <a:rPr lang="en-US" altLang="zh-CN" sz="2000" dirty="0">
                    <a:solidFill>
                      <a:schemeClr val="tx2"/>
                    </a:solidFill>
                  </a:rPr>
                  <a:t>task</a:t>
                </a:r>
                <a:r>
                  <a:rPr lang="zh-CN" altLang="en-US" sz="2000" dirty="0">
                    <a:solidFill>
                      <a:schemeClr val="tx2"/>
                    </a:solidFill>
                  </a:rPr>
                  <a:t> </a:t>
                </a:r>
                <a:r>
                  <a:rPr lang="en-US" sz="2000" dirty="0">
                    <a:solidFill>
                      <a:schemeClr val="tx2"/>
                    </a:solidFill>
                  </a:rPr>
                  <a:t>belongs to class of </a:t>
                </a:r>
                <a:r>
                  <a:rPr lang="en-US" sz="2000" dirty="0">
                    <a:solidFill>
                      <a:srgbClr val="2E7AF3"/>
                    </a:solidFill>
                  </a:rPr>
                  <a:t>finished tasks </a:t>
                </a:r>
                <a:r>
                  <a:rPr lang="en-US" sz="2000" dirty="0">
                    <a:solidFill>
                      <a:schemeClr val="tx2"/>
                    </a:solidFill>
                  </a:rPr>
                  <a:t>given its feature at </a:t>
                </a:r>
                <a14:m>
                  <m:oMath xmlns:m="http://schemas.openxmlformats.org/officeDocument/2006/math">
                    <m:sSub>
                      <m:sSubPr>
                        <m:ctrlPr>
                          <a:rPr lang="en-US" altLang="zh-CN" sz="2000" i="1">
                            <a:solidFill>
                              <a:schemeClr val="tx2"/>
                            </a:solidFill>
                            <a:latin typeface="Cambria Math" panose="02040503050406030204" pitchFamily="18" charset="0"/>
                            <a:ea typeface="Cambria Math" panose="02040503050406030204" pitchFamily="18" charset="0"/>
                          </a:rPr>
                        </m:ctrlPr>
                      </m:sSubPr>
                      <m:e>
                        <m:r>
                          <a:rPr lang="en-US" altLang="zh-CN" sz="2000" i="1">
                            <a:solidFill>
                              <a:schemeClr val="tx2"/>
                            </a:solidFill>
                            <a:latin typeface="Cambria Math" panose="02040503050406030204" pitchFamily="18" charset="0"/>
                            <a:ea typeface="Cambria Math" panose="02040503050406030204" pitchFamily="18" charset="0"/>
                          </a:rPr>
                          <m:t>𝜏</m:t>
                        </m:r>
                      </m:e>
                      <m:sub>
                        <m:r>
                          <a:rPr lang="en-US" altLang="zh-CN" sz="2000" i="1">
                            <a:solidFill>
                              <a:schemeClr val="tx2"/>
                            </a:solidFill>
                            <a:latin typeface="Cambria Math" panose="02040503050406030204" pitchFamily="18" charset="0"/>
                            <a:ea typeface="Cambria Math" panose="02040503050406030204" pitchFamily="18" charset="0"/>
                          </a:rPr>
                          <m:t>𝑡</m:t>
                        </m:r>
                      </m:sub>
                    </m:sSub>
                  </m:oMath>
                </a14:m>
                <a:r>
                  <a:rPr lang="zh-CN" altLang="en-US" sz="2000" dirty="0">
                    <a:solidFill>
                      <a:schemeClr val="tx2"/>
                    </a:solidFill>
                  </a:rPr>
                  <a:t> </a:t>
                </a:r>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𝑧</m:t>
                          </m:r>
                        </m:e>
                        <m:sub>
                          <m:r>
                            <a:rPr lang="en-US" altLang="zh-CN" sz="2000" b="0" i="1" smtClean="0">
                              <a:solidFill>
                                <a:schemeClr val="tx2"/>
                              </a:solidFill>
                              <a:latin typeface="Cambria Math" panose="02040503050406030204" pitchFamily="18" charset="0"/>
                            </a:rPr>
                            <m:t>𝑡𝑖</m:t>
                          </m:r>
                        </m:sub>
                      </m:sSub>
                      <m:r>
                        <a:rPr lang="en-US" altLang="zh-CN" sz="2000" i="1" smtClean="0">
                          <a:solidFill>
                            <a:schemeClr val="tx2"/>
                          </a:solidFill>
                          <a:latin typeface="Cambria Math" panose="02040503050406030204" pitchFamily="18" charset="0"/>
                        </a:rPr>
                        <m:t>=</m:t>
                      </m:r>
                      <m:r>
                        <a:rPr lang="en-US" altLang="zh-CN" sz="2000" i="1" smtClean="0">
                          <a:solidFill>
                            <a:schemeClr val="tx2"/>
                          </a:solidFill>
                          <a:latin typeface="Cambria Math" panose="02040503050406030204" pitchFamily="18" charset="0"/>
                          <a:ea typeface="Cambria Math" panose="02040503050406030204" pitchFamily="18" charset="0"/>
                        </a:rPr>
                        <m:t>ℙ</m:t>
                      </m:r>
                      <m:d>
                        <m:dPr>
                          <m:endChr m:val="|"/>
                          <m:ctrlPr>
                            <a:rPr lang="en-US" altLang="zh-CN" sz="2000" b="0" i="1" smtClean="0">
                              <a:solidFill>
                                <a:schemeClr val="tx2"/>
                              </a:solidFill>
                              <a:latin typeface="Cambria Math" panose="02040503050406030204" pitchFamily="18" charset="0"/>
                              <a:ea typeface="Cambria Math" panose="02040503050406030204" pitchFamily="18" charset="0"/>
                            </a:rPr>
                          </m:ctrlPr>
                        </m:dPr>
                        <m:e>
                          <m:r>
                            <a:rPr lang="en-US" altLang="zh-CN" sz="2000" b="0" i="1" smtClean="0">
                              <a:solidFill>
                                <a:schemeClr val="tx2"/>
                              </a:solidFill>
                              <a:latin typeface="Cambria Math" panose="02040503050406030204" pitchFamily="18" charset="0"/>
                              <a:ea typeface="Cambria Math" panose="02040503050406030204" pitchFamily="18" charset="0"/>
                            </a:rPr>
                            <m:t> </m:t>
                          </m:r>
                          <m:sSub>
                            <m:sSubPr>
                              <m:ctrlPr>
                                <a:rPr lang="en-US" altLang="zh-CN" sz="2000" b="0" i="1" smtClean="0">
                                  <a:solidFill>
                                    <a:schemeClr val="tx2"/>
                                  </a:solidFill>
                                  <a:latin typeface="Cambria Math" panose="02040503050406030204" pitchFamily="18" charset="0"/>
                                  <a:ea typeface="Cambria Math" panose="02040503050406030204" pitchFamily="18" charset="0"/>
                                </a:rPr>
                              </m:ctrlPr>
                            </m:sSubPr>
                            <m:e>
                              <m:r>
                                <a:rPr lang="en-US" altLang="zh-CN" sz="2000" b="0" i="1" smtClean="0">
                                  <a:solidFill>
                                    <a:schemeClr val="tx2"/>
                                  </a:solidFill>
                                  <a:latin typeface="Cambria Math" panose="02040503050406030204" pitchFamily="18" charset="0"/>
                                  <a:ea typeface="Cambria Math" panose="02040503050406030204" pitchFamily="18" charset="0"/>
                                </a:rPr>
                                <m:t>𝑦</m:t>
                              </m:r>
                            </m:e>
                            <m:sub>
                              <m:r>
                                <a:rPr lang="en-US" altLang="zh-CN" sz="2000" b="0" i="1" smtClean="0">
                                  <a:solidFill>
                                    <a:schemeClr val="tx2"/>
                                  </a:solidFill>
                                  <a:latin typeface="Cambria Math" panose="02040503050406030204" pitchFamily="18" charset="0"/>
                                  <a:ea typeface="Cambria Math" panose="02040503050406030204" pitchFamily="18" charset="0"/>
                                </a:rPr>
                                <m:t>𝑖</m:t>
                              </m:r>
                            </m:sub>
                          </m:sSub>
                          <m:r>
                            <a:rPr lang="en-US" altLang="zh-CN" sz="2000" b="0" i="1" smtClean="0">
                              <a:solidFill>
                                <a:schemeClr val="tx2"/>
                              </a:solidFill>
                              <a:latin typeface="Cambria Math" panose="02040503050406030204" pitchFamily="18" charset="0"/>
                              <a:ea typeface="Cambria Math" panose="02040503050406030204" pitchFamily="18" charset="0"/>
                            </a:rPr>
                            <m:t>≤</m:t>
                          </m:r>
                          <m:sSub>
                            <m:sSubPr>
                              <m:ctrlPr>
                                <a:rPr lang="en-US" altLang="zh-CN" sz="2000" b="0" i="1" smtClean="0">
                                  <a:solidFill>
                                    <a:schemeClr val="tx2"/>
                                  </a:solidFill>
                                  <a:latin typeface="Cambria Math" panose="02040503050406030204" pitchFamily="18" charset="0"/>
                                  <a:ea typeface="Cambria Math" panose="02040503050406030204" pitchFamily="18" charset="0"/>
                                </a:rPr>
                              </m:ctrlPr>
                            </m:sSubPr>
                            <m:e>
                              <m:r>
                                <a:rPr lang="en-US" altLang="zh-CN" sz="2000" b="0" i="1" smtClean="0">
                                  <a:solidFill>
                                    <a:schemeClr val="tx2"/>
                                  </a:solidFill>
                                  <a:latin typeface="Cambria Math" panose="02040503050406030204" pitchFamily="18" charset="0"/>
                                  <a:ea typeface="Cambria Math" panose="02040503050406030204" pitchFamily="18" charset="0"/>
                                </a:rPr>
                                <m:t>𝜏</m:t>
                              </m:r>
                            </m:e>
                            <m:sub>
                              <m:r>
                                <a:rPr lang="en-US" altLang="zh-CN" sz="2000" b="0" i="1" smtClean="0">
                                  <a:solidFill>
                                    <a:schemeClr val="tx2"/>
                                  </a:solidFill>
                                  <a:latin typeface="Cambria Math" panose="02040503050406030204" pitchFamily="18" charset="0"/>
                                  <a:ea typeface="Cambria Math" panose="02040503050406030204" pitchFamily="18" charset="0"/>
                                </a:rPr>
                                <m:t>𝑡</m:t>
                              </m:r>
                            </m:sub>
                          </m:sSub>
                          <m:r>
                            <a:rPr lang="en-US" altLang="zh-CN" sz="2000" b="0" i="1" smtClean="0">
                              <a:solidFill>
                                <a:schemeClr val="tx2"/>
                              </a:solidFill>
                              <a:latin typeface="Cambria Math" panose="02040503050406030204" pitchFamily="18" charset="0"/>
                              <a:ea typeface="Cambria Math" panose="02040503050406030204" pitchFamily="18" charset="0"/>
                            </a:rPr>
                            <m:t> </m:t>
                          </m:r>
                        </m:e>
                      </m:d>
                      <m:sSub>
                        <m:sSubPr>
                          <m:ctrlPr>
                            <a:rPr lang="en-US" altLang="zh-CN" sz="2000" b="0" i="1" smtClean="0">
                              <a:solidFill>
                                <a:schemeClr val="tx2"/>
                              </a:solidFill>
                              <a:latin typeface="Cambria Math" panose="02040503050406030204" pitchFamily="18" charset="0"/>
                              <a:ea typeface="Cambria Math" panose="02040503050406030204" pitchFamily="18" charset="0"/>
                            </a:rPr>
                          </m:ctrlPr>
                        </m:sSubPr>
                        <m:e>
                          <m:r>
                            <a:rPr lang="en-US" altLang="zh-CN" sz="2000" b="0" i="1" smtClean="0">
                              <a:solidFill>
                                <a:schemeClr val="tx2"/>
                              </a:solidFill>
                              <a:latin typeface="Cambria Math" panose="02040503050406030204" pitchFamily="18" charset="0"/>
                              <a:ea typeface="Cambria Math" panose="02040503050406030204" pitchFamily="18" charset="0"/>
                            </a:rPr>
                            <m:t> </m:t>
                          </m:r>
                          <m:r>
                            <a:rPr lang="en-US" altLang="zh-CN" sz="2000" b="0" i="1" smtClean="0">
                              <a:solidFill>
                                <a:schemeClr val="tx2"/>
                              </a:solidFill>
                              <a:latin typeface="Cambria Math" panose="02040503050406030204" pitchFamily="18" charset="0"/>
                              <a:ea typeface="Cambria Math" panose="02040503050406030204" pitchFamily="18" charset="0"/>
                            </a:rPr>
                            <m:t>𝑥</m:t>
                          </m:r>
                        </m:e>
                        <m:sub>
                          <m:r>
                            <a:rPr lang="en-US" altLang="zh-CN" sz="2000" b="0" i="1" smtClean="0">
                              <a:solidFill>
                                <a:schemeClr val="tx2"/>
                              </a:solidFill>
                              <a:latin typeface="Cambria Math" panose="02040503050406030204" pitchFamily="18" charset="0"/>
                              <a:ea typeface="Cambria Math" panose="02040503050406030204" pitchFamily="18" charset="0"/>
                            </a:rPr>
                            <m:t>𝑡𝑖</m:t>
                          </m:r>
                        </m:sub>
                      </m:sSub>
                      <m:r>
                        <a:rPr lang="en-US" altLang="zh-CN" sz="2000" b="0" i="1" smtClean="0">
                          <a:solidFill>
                            <a:schemeClr val="tx2"/>
                          </a:solidFill>
                          <a:latin typeface="Cambria Math" panose="02040503050406030204" pitchFamily="18" charset="0"/>
                          <a:ea typeface="Cambria Math" panose="02040503050406030204" pitchFamily="18" charset="0"/>
                        </a:rPr>
                        <m:t> )</m:t>
                      </m:r>
                    </m:oMath>
                  </m:oMathPara>
                </a14:m>
                <a:endParaRPr lang="en-US" altLang="zh-CN" sz="2000" dirty="0">
                  <a:solidFill>
                    <a:schemeClr val="tx2"/>
                  </a:solidFill>
                </a:endParaRPr>
              </a:p>
              <a:p>
                <a:pPr marL="0" indent="0">
                  <a:buFont typeface="Arial" panose="020B0604020202020204" pitchFamily="34" charset="0"/>
                  <a:buNone/>
                </a:pPr>
                <a:endParaRPr lang="en-US" sz="2000" dirty="0"/>
              </a:p>
            </p:txBody>
          </p:sp>
        </mc:Choice>
        <mc:Fallback xmlns="">
          <p:sp>
            <p:nvSpPr>
              <p:cNvPr id="4" name="Content Placeholder 2">
                <a:extLst>
                  <a:ext uri="{FF2B5EF4-FFF2-40B4-BE49-F238E27FC236}">
                    <a16:creationId xmlns:a16="http://schemas.microsoft.com/office/drawing/2014/main" id="{26D029E8-EAD2-F776-9145-C0F0ABBBACAD}"/>
                  </a:ext>
                </a:extLst>
              </p:cNvPr>
              <p:cNvSpPr txBox="1">
                <a:spLocks noRot="1" noChangeAspect="1" noMove="1" noResize="1" noEditPoints="1" noAdjustHandles="1" noChangeArrowheads="1" noChangeShapeType="1" noTextEdit="1"/>
              </p:cNvSpPr>
              <p:nvPr/>
            </p:nvSpPr>
            <p:spPr>
              <a:xfrm>
                <a:off x="733697" y="1313970"/>
                <a:ext cx="10792968" cy="1031317"/>
              </a:xfrm>
              <a:prstGeom prst="rect">
                <a:avLst/>
              </a:prstGeom>
              <a:blipFill>
                <a:blip r:embed="rId3"/>
                <a:stretch>
                  <a:fillRect l="-588" t="-7317"/>
                </a:stretch>
              </a:blipFill>
            </p:spPr>
            <p:txBody>
              <a:bodyPr/>
              <a:lstStyle/>
              <a:p>
                <a:r>
                  <a:rPr lang="en-US">
                    <a:noFill/>
                  </a:rPr>
                  <a:t> </a:t>
                </a:r>
              </a:p>
            </p:txBody>
          </p:sp>
        </mc:Fallback>
      </mc:AlternateContent>
      <p:sp>
        <p:nvSpPr>
          <p:cNvPr id="169" name="TextBox 168">
            <a:extLst>
              <a:ext uri="{FF2B5EF4-FFF2-40B4-BE49-F238E27FC236}">
                <a16:creationId xmlns:a16="http://schemas.microsoft.com/office/drawing/2014/main" id="{ECB6B815-C71F-6CA1-DF09-CE6465C5E66B}"/>
              </a:ext>
            </a:extLst>
          </p:cNvPr>
          <p:cNvSpPr txBox="1"/>
          <p:nvPr/>
        </p:nvSpPr>
        <p:spPr>
          <a:xfrm>
            <a:off x="7545685" y="1778246"/>
            <a:ext cx="3228694" cy="461665"/>
          </a:xfrm>
          <a:prstGeom prst="rect">
            <a:avLst/>
          </a:prstGeom>
          <a:noFill/>
          <a:ln>
            <a:noFill/>
          </a:ln>
        </p:spPr>
        <p:txBody>
          <a:bodyPr wrap="square" rtlCol="0">
            <a:spAutoFit/>
          </a:bodyPr>
          <a:lstStyle/>
          <a:p>
            <a:pPr algn="ctr"/>
            <a:r>
              <a:rPr lang="en-US" altLang="zh-CN" sz="2400" dirty="0">
                <a:solidFill>
                  <a:srgbClr val="2E7AF3"/>
                </a:solidFill>
              </a:rPr>
              <a:t>By</a:t>
            </a:r>
            <a:r>
              <a:rPr lang="zh-CN" altLang="en-US" sz="2400" dirty="0">
                <a:solidFill>
                  <a:srgbClr val="2E7AF3"/>
                </a:solidFill>
              </a:rPr>
              <a:t> </a:t>
            </a:r>
            <a:r>
              <a:rPr lang="en-US" altLang="zh-CN" sz="2400" dirty="0">
                <a:solidFill>
                  <a:srgbClr val="2E7AF3"/>
                </a:solidFill>
              </a:rPr>
              <a:t>logistic</a:t>
            </a:r>
            <a:r>
              <a:rPr lang="zh-CN" altLang="en-US" sz="2400" dirty="0">
                <a:solidFill>
                  <a:srgbClr val="2E7AF3"/>
                </a:solidFill>
              </a:rPr>
              <a:t> </a:t>
            </a:r>
            <a:r>
              <a:rPr lang="en-US" altLang="zh-CN" sz="2400" dirty="0">
                <a:solidFill>
                  <a:srgbClr val="2E7AF3"/>
                </a:solidFill>
              </a:rPr>
              <a:t>regression</a:t>
            </a:r>
            <a:endParaRPr lang="en-US" sz="2400" dirty="0">
              <a:solidFill>
                <a:srgbClr val="2E7AF3"/>
              </a:solidFill>
            </a:endParaRPr>
          </a:p>
        </p:txBody>
      </p:sp>
      <p:grpSp>
        <p:nvGrpSpPr>
          <p:cNvPr id="9" name="Group 8">
            <a:extLst>
              <a:ext uri="{FF2B5EF4-FFF2-40B4-BE49-F238E27FC236}">
                <a16:creationId xmlns:a16="http://schemas.microsoft.com/office/drawing/2014/main" id="{E77AB267-9080-1C41-D1B3-F541416AC713}"/>
              </a:ext>
            </a:extLst>
          </p:cNvPr>
          <p:cNvGrpSpPr/>
          <p:nvPr/>
        </p:nvGrpSpPr>
        <p:grpSpPr>
          <a:xfrm>
            <a:off x="733697" y="5466698"/>
            <a:ext cx="10090596" cy="568182"/>
            <a:chOff x="733697" y="5466698"/>
            <a:chExt cx="10090596" cy="568182"/>
          </a:xfrm>
        </p:grpSpPr>
        <p:cxnSp>
          <p:nvCxnSpPr>
            <p:cNvPr id="206" name="Straight Arrow Connector 205">
              <a:extLst>
                <a:ext uri="{FF2B5EF4-FFF2-40B4-BE49-F238E27FC236}">
                  <a16:creationId xmlns:a16="http://schemas.microsoft.com/office/drawing/2014/main" id="{CB634573-597F-CCF9-CB64-7BDA16096822}"/>
                </a:ext>
              </a:extLst>
            </p:cNvPr>
            <p:cNvCxnSpPr>
              <a:cxnSpLocks/>
            </p:cNvCxnSpPr>
            <p:nvPr/>
          </p:nvCxnSpPr>
          <p:spPr>
            <a:xfrm flipH="1">
              <a:off x="1025735" y="5685604"/>
              <a:ext cx="4568189" cy="0"/>
            </a:xfrm>
            <a:prstGeom prst="straightConnector1">
              <a:avLst/>
            </a:prstGeom>
            <a:ln w="25400">
              <a:solidFill>
                <a:srgbClr val="2E7AF3"/>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D02EE097-C457-B0B1-0405-5B01AE761E64}"/>
                </a:ext>
              </a:extLst>
            </p:cNvPr>
            <p:cNvCxnSpPr>
              <a:cxnSpLocks/>
            </p:cNvCxnSpPr>
            <p:nvPr/>
          </p:nvCxnSpPr>
          <p:spPr>
            <a:xfrm>
              <a:off x="6115132" y="5685604"/>
              <a:ext cx="4352544" cy="0"/>
            </a:xfrm>
            <a:prstGeom prst="straightConnector1">
              <a:avLst/>
            </a:prstGeom>
            <a:ln w="25400">
              <a:solidFill>
                <a:srgbClr val="2E7AF3"/>
              </a:solidFill>
              <a:tailEnd type="triangle"/>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9D7F15CA-9B5C-22D8-5881-1E5B2ABA345F}"/>
                </a:ext>
              </a:extLst>
            </p:cNvPr>
            <p:cNvSpPr/>
            <p:nvPr/>
          </p:nvSpPr>
          <p:spPr>
            <a:xfrm>
              <a:off x="829901" y="5898703"/>
              <a:ext cx="9994392" cy="136177"/>
            </a:xfrm>
            <a:prstGeom prst="rect">
              <a:avLst/>
            </a:prstGeom>
            <a:gradFill flip="none" rotWithShape="1">
              <a:gsLst>
                <a:gs pos="0">
                  <a:srgbClr val="2E7AF3">
                    <a:lumMod val="0"/>
                    <a:alpha val="40338"/>
                  </a:srgbClr>
                </a:gs>
                <a:gs pos="100000">
                  <a:srgbClr val="2E7AF3"/>
                </a:gs>
                <a:gs pos="100000">
                  <a:srgbClr val="2E7AF3">
                    <a:lumMod val="99028"/>
                    <a:lumOff val="972"/>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BA7EE823-CA5B-5825-4307-B3504DCCC47F}"/>
                    </a:ext>
                  </a:extLst>
                </p:cNvPr>
                <p:cNvSpPr txBox="1"/>
                <p:nvPr/>
              </p:nvSpPr>
              <p:spPr>
                <a:xfrm>
                  <a:off x="5385136" y="5500938"/>
                  <a:ext cx="9966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2"/>
                            </a:solidFill>
                            <a:latin typeface="Cambria Math" panose="02040503050406030204" pitchFamily="18" charset="0"/>
                          </a:rPr>
                          <m:t>z</m:t>
                        </m:r>
                        <m:r>
                          <m:rPr>
                            <m:sty m:val="p"/>
                          </m:rPr>
                          <a:rPr lang="en-US" sz="1800" baseline="-25000">
                            <a:solidFill>
                              <a:schemeClr val="tx2"/>
                            </a:solidFill>
                            <a:latin typeface="Cambria Math" panose="02040503050406030204" pitchFamily="18" charset="0"/>
                          </a:rPr>
                          <m:t>ti</m:t>
                        </m:r>
                      </m:oMath>
                    </m:oMathPara>
                  </a14:m>
                  <a:endParaRPr lang="en-US" dirty="0">
                    <a:solidFill>
                      <a:schemeClr val="tx2"/>
                    </a:solidFill>
                  </a:endParaRPr>
                </a:p>
              </p:txBody>
            </p:sp>
          </mc:Choice>
          <mc:Fallback xmlns="">
            <p:sp>
              <p:nvSpPr>
                <p:cNvPr id="205" name="TextBox 204">
                  <a:extLst>
                    <a:ext uri="{FF2B5EF4-FFF2-40B4-BE49-F238E27FC236}">
                      <a16:creationId xmlns:a16="http://schemas.microsoft.com/office/drawing/2014/main" id="{BA7EE823-CA5B-5825-4307-B3504DCCC47F}"/>
                    </a:ext>
                  </a:extLst>
                </p:cNvPr>
                <p:cNvSpPr txBox="1">
                  <a:spLocks noRot="1" noChangeAspect="1" noMove="1" noResize="1" noEditPoints="1" noAdjustHandles="1" noChangeArrowheads="1" noChangeShapeType="1" noTextEdit="1"/>
                </p:cNvSpPr>
                <p:nvPr/>
              </p:nvSpPr>
              <p:spPr>
                <a:xfrm>
                  <a:off x="5385136" y="5500938"/>
                  <a:ext cx="996696" cy="369332"/>
                </a:xfrm>
                <a:prstGeom prst="rect">
                  <a:avLst/>
                </a:prstGeom>
                <a:blipFill>
                  <a:blip r:embed="rId4"/>
                  <a:stretch>
                    <a:fillRect/>
                  </a:stretch>
                </a:blipFill>
              </p:spPr>
              <p:txBody>
                <a:bodyPr/>
                <a:lstStyle/>
                <a:p>
                  <a:r>
                    <a:rPr lang="en-US">
                      <a:noFill/>
                    </a:rPr>
                    <a:t> </a:t>
                  </a:r>
                </a:p>
              </p:txBody>
            </p:sp>
          </mc:Fallback>
        </mc:AlternateContent>
        <p:sp>
          <p:nvSpPr>
            <p:cNvPr id="208" name="TextBox 207">
              <a:extLst>
                <a:ext uri="{FF2B5EF4-FFF2-40B4-BE49-F238E27FC236}">
                  <a16:creationId xmlns:a16="http://schemas.microsoft.com/office/drawing/2014/main" id="{DD5552EB-B85E-BBCC-EF3C-17356273FDBC}"/>
                </a:ext>
              </a:extLst>
            </p:cNvPr>
            <p:cNvSpPr txBox="1"/>
            <p:nvPr/>
          </p:nvSpPr>
          <p:spPr>
            <a:xfrm>
              <a:off x="733697" y="5476872"/>
              <a:ext cx="318516" cy="461665"/>
            </a:xfrm>
            <a:prstGeom prst="rect">
              <a:avLst/>
            </a:prstGeom>
            <a:noFill/>
          </p:spPr>
          <p:txBody>
            <a:bodyPr wrap="square" rtlCol="0">
              <a:spAutoFit/>
            </a:bodyPr>
            <a:lstStyle/>
            <a:p>
              <a:r>
                <a:rPr lang="en-US" altLang="zh-CN" sz="2400" dirty="0">
                  <a:solidFill>
                    <a:schemeClr val="tx2"/>
                  </a:solidFill>
                </a:rPr>
                <a:t>0</a:t>
              </a:r>
              <a:endParaRPr lang="en-US" sz="2400" dirty="0">
                <a:solidFill>
                  <a:schemeClr val="tx2"/>
                </a:solidFill>
              </a:endParaRPr>
            </a:p>
          </p:txBody>
        </p:sp>
        <p:sp>
          <p:nvSpPr>
            <p:cNvPr id="209" name="TextBox 208">
              <a:extLst>
                <a:ext uri="{FF2B5EF4-FFF2-40B4-BE49-F238E27FC236}">
                  <a16:creationId xmlns:a16="http://schemas.microsoft.com/office/drawing/2014/main" id="{82B23D4B-5A5D-8DCD-7EE5-028A80D8A74D}"/>
                </a:ext>
              </a:extLst>
            </p:cNvPr>
            <p:cNvSpPr txBox="1"/>
            <p:nvPr/>
          </p:nvSpPr>
          <p:spPr>
            <a:xfrm>
              <a:off x="10455863" y="5466698"/>
              <a:ext cx="318516" cy="461665"/>
            </a:xfrm>
            <a:prstGeom prst="rect">
              <a:avLst/>
            </a:prstGeom>
            <a:noFill/>
          </p:spPr>
          <p:txBody>
            <a:bodyPr wrap="square" rtlCol="0">
              <a:spAutoFit/>
            </a:bodyPr>
            <a:lstStyle/>
            <a:p>
              <a:r>
                <a:rPr lang="en-US" altLang="zh-CN" sz="2400" dirty="0">
                  <a:solidFill>
                    <a:schemeClr val="tx2"/>
                  </a:solidFill>
                </a:rPr>
                <a:t>1</a:t>
              </a:r>
              <a:endParaRPr lang="en-US" sz="2400" dirty="0">
                <a:solidFill>
                  <a:schemeClr val="tx2"/>
                </a:solidFill>
              </a:endParaRPr>
            </a:p>
          </p:txBody>
        </p:sp>
      </p:grpSp>
      <p:grpSp>
        <p:nvGrpSpPr>
          <p:cNvPr id="7" name="Group 6">
            <a:extLst>
              <a:ext uri="{FF2B5EF4-FFF2-40B4-BE49-F238E27FC236}">
                <a16:creationId xmlns:a16="http://schemas.microsoft.com/office/drawing/2014/main" id="{2063FD65-65C6-10A3-2776-2A479D4117CB}"/>
              </a:ext>
            </a:extLst>
          </p:cNvPr>
          <p:cNvGrpSpPr/>
          <p:nvPr/>
        </p:nvGrpSpPr>
        <p:grpSpPr>
          <a:xfrm>
            <a:off x="6115132" y="5317445"/>
            <a:ext cx="4821934" cy="1067513"/>
            <a:chOff x="6115132" y="5317445"/>
            <a:chExt cx="4821934" cy="1067513"/>
          </a:xfrm>
        </p:grpSpPr>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AD4B6F4B-45C3-6911-5B45-6CB80FA5762D}"/>
                    </a:ext>
                  </a:extLst>
                </p:cNvPr>
                <p:cNvSpPr txBox="1"/>
                <p:nvPr/>
              </p:nvSpPr>
              <p:spPr>
                <a:xfrm>
                  <a:off x="7079804" y="5987285"/>
                  <a:ext cx="3857262" cy="397673"/>
                </a:xfrm>
                <a:prstGeom prst="rect">
                  <a:avLst/>
                </a:prstGeom>
                <a:noFill/>
              </p:spPr>
              <p:txBody>
                <a:bodyPr wrap="square" rtlCol="0">
                  <a:spAutoFit/>
                </a:bodyPr>
                <a:lstStyle/>
                <a:p>
                  <a:r>
                    <a:rPr lang="en-US" sz="1600" dirty="0">
                      <a:solidFill>
                        <a:schemeClr val="tx2"/>
                      </a:solidFill>
                    </a:rPr>
                    <a:t>More likely to </a:t>
                  </a:r>
                  <a:r>
                    <a:rPr lang="en-US" sz="1600" dirty="0">
                      <a:solidFill>
                        <a:srgbClr val="00B050"/>
                      </a:solidFill>
                    </a:rPr>
                    <a:t>finish</a:t>
                  </a:r>
                  <a:r>
                    <a:rPr lang="en-US" sz="1600" dirty="0"/>
                    <a:t> </a:t>
                  </a:r>
                  <a:r>
                    <a:rPr lang="en-US" sz="1600" dirty="0">
                      <a:solidFill>
                        <a:schemeClr val="tx2"/>
                      </a:solidFill>
                    </a:rPr>
                    <a:t>soon, </a:t>
                  </a:r>
                  <a14:m>
                    <m:oMath xmlns:m="http://schemas.openxmlformats.org/officeDocument/2006/math">
                      <m:sSubSup>
                        <m:sSubSupPr>
                          <m:ctrlPr>
                            <a:rPr lang="en-US" sz="1600" i="1" smtClean="0">
                              <a:solidFill>
                                <a:schemeClr val="tx2"/>
                              </a:solidFill>
                              <a:latin typeface="Cambria Math" panose="02040503050406030204" pitchFamily="18" charset="0"/>
                            </a:rPr>
                          </m:ctrlPr>
                        </m:sSubSupPr>
                        <m:e>
                          <m:acc>
                            <m:accPr>
                              <m:chr m:val="̂"/>
                              <m:ctrlPr>
                                <a:rPr lang="en-US" sz="1600" i="1">
                                  <a:solidFill>
                                    <a:schemeClr val="tx2"/>
                                  </a:solidFill>
                                  <a:latin typeface="Cambria Math" panose="02040503050406030204" pitchFamily="18" charset="0"/>
                                </a:rPr>
                              </m:ctrlPr>
                            </m:accPr>
                            <m:e>
                              <m:r>
                                <a:rPr lang="en-US" sz="1600" i="1">
                                  <a:solidFill>
                                    <a:schemeClr val="tx2"/>
                                  </a:solidFill>
                                  <a:latin typeface="Cambria Math" panose="02040503050406030204" pitchFamily="18" charset="0"/>
                                </a:rPr>
                                <m:t>𝑦</m:t>
                              </m:r>
                            </m:e>
                          </m:acc>
                        </m:e>
                        <m:sub>
                          <m:r>
                            <a:rPr lang="en-US" sz="1600" i="1">
                              <a:solidFill>
                                <a:schemeClr val="tx2"/>
                              </a:solidFill>
                              <a:latin typeface="Cambria Math" panose="02040503050406030204" pitchFamily="18" charset="0"/>
                            </a:rPr>
                            <m:t>𝑡𝑖</m:t>
                          </m:r>
                        </m:sub>
                        <m:sup>
                          <m:r>
                            <a:rPr lang="en-US" sz="1600" i="1">
                              <a:solidFill>
                                <a:schemeClr val="tx2"/>
                              </a:solidFill>
                              <a:latin typeface="Cambria Math" panose="02040503050406030204" pitchFamily="18" charset="0"/>
                            </a:rPr>
                            <m:t>𝑎𝑑𝑗</m:t>
                          </m:r>
                        </m:sup>
                      </m:sSubSup>
                    </m:oMath>
                  </a14:m>
                  <a:r>
                    <a:rPr lang="en-US" sz="1600" dirty="0">
                      <a:solidFill>
                        <a:schemeClr val="tx2"/>
                      </a:solidFill>
                    </a:rPr>
                    <a:t> </a:t>
                  </a:r>
                  <a14:m>
                    <m:oMath xmlns:m="http://schemas.openxmlformats.org/officeDocument/2006/math">
                      <m:r>
                        <a:rPr lang="en-US" sz="1600" i="1" dirty="0">
                          <a:solidFill>
                            <a:schemeClr val="tx2"/>
                          </a:solidFill>
                          <a:latin typeface="Cambria Math" panose="02040503050406030204" pitchFamily="18" charset="0"/>
                          <a:ea typeface="Cambria Math" panose="02040503050406030204" pitchFamily="18" charset="0"/>
                        </a:rPr>
                        <m:t>≈</m:t>
                      </m:r>
                      <m:acc>
                        <m:accPr>
                          <m:chr m:val="̂"/>
                          <m:ctrlPr>
                            <a:rPr lang="en-US" sz="1600" i="1">
                              <a:solidFill>
                                <a:schemeClr val="tx2"/>
                              </a:solidFill>
                              <a:latin typeface="Cambria Math" panose="02040503050406030204" pitchFamily="18" charset="0"/>
                            </a:rPr>
                          </m:ctrlPr>
                        </m:accPr>
                        <m:e>
                          <m:r>
                            <a:rPr lang="en-US" sz="1600" i="1">
                              <a:solidFill>
                                <a:schemeClr val="tx2"/>
                              </a:solidFill>
                              <a:latin typeface="Cambria Math" panose="02040503050406030204" pitchFamily="18" charset="0"/>
                            </a:rPr>
                            <m:t>𝑦</m:t>
                          </m:r>
                        </m:e>
                      </m:acc>
                      <m:r>
                        <a:rPr lang="en-US" sz="1600" i="1" baseline="-25000">
                          <a:solidFill>
                            <a:schemeClr val="tx2"/>
                          </a:solidFill>
                          <a:latin typeface="Cambria Math" panose="02040503050406030204" pitchFamily="18" charset="0"/>
                        </a:rPr>
                        <m:t>𝑡𝑖</m:t>
                      </m:r>
                    </m:oMath>
                  </a14:m>
                  <a:endParaRPr lang="en-US" sz="1600" dirty="0"/>
                </a:p>
              </p:txBody>
            </p:sp>
          </mc:Choice>
          <mc:Fallback xmlns="">
            <p:sp>
              <p:nvSpPr>
                <p:cNvPr id="210" name="TextBox 209">
                  <a:extLst>
                    <a:ext uri="{FF2B5EF4-FFF2-40B4-BE49-F238E27FC236}">
                      <a16:creationId xmlns:a16="http://schemas.microsoft.com/office/drawing/2014/main" id="{AD4B6F4B-45C3-6911-5B45-6CB80FA5762D}"/>
                    </a:ext>
                  </a:extLst>
                </p:cNvPr>
                <p:cNvSpPr txBox="1">
                  <a:spLocks noRot="1" noChangeAspect="1" noMove="1" noResize="1" noEditPoints="1" noAdjustHandles="1" noChangeArrowheads="1" noChangeShapeType="1" noTextEdit="1"/>
                </p:cNvSpPr>
                <p:nvPr/>
              </p:nvSpPr>
              <p:spPr>
                <a:xfrm>
                  <a:off x="7079804" y="5987285"/>
                  <a:ext cx="3857262" cy="397673"/>
                </a:xfrm>
                <a:prstGeom prst="rect">
                  <a:avLst/>
                </a:prstGeom>
                <a:blipFill>
                  <a:blip r:embed="rId5"/>
                  <a:stretch>
                    <a:fillRect l="-984"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8E123703-0EB5-BE99-3721-69A9817063F5}"/>
                    </a:ext>
                  </a:extLst>
                </p:cNvPr>
                <p:cNvSpPr txBox="1"/>
                <p:nvPr/>
              </p:nvSpPr>
              <p:spPr>
                <a:xfrm>
                  <a:off x="6115132" y="5317445"/>
                  <a:ext cx="4320540" cy="338554"/>
                </a:xfrm>
                <a:prstGeom prst="rect">
                  <a:avLst/>
                </a:prstGeom>
                <a:noFill/>
              </p:spPr>
              <p:txBody>
                <a:bodyPr wrap="square" rtlCol="0">
                  <a:spAutoFit/>
                </a:bodyPr>
                <a:lstStyle/>
                <a:p>
                  <a14:m>
                    <m:oMath xmlns:m="http://schemas.openxmlformats.org/officeDocument/2006/math">
                      <m:r>
                        <a:rPr lang="en-US" sz="1600" i="1" smtClean="0">
                          <a:solidFill>
                            <a:schemeClr val="tx2"/>
                          </a:solidFill>
                          <a:latin typeface="Cambria Math" panose="02040503050406030204" pitchFamily="18" charset="0"/>
                        </a:rPr>
                        <m:t>𝑖</m:t>
                      </m:r>
                    </m:oMath>
                  </a14:m>
                  <a:r>
                    <a:rPr lang="en-US" sz="1600" dirty="0">
                      <a:solidFill>
                        <a:schemeClr val="tx2"/>
                      </a:solidFill>
                    </a:rPr>
                    <a:t>-th task’s features similar to finished tasks</a:t>
                  </a:r>
                  <a:r>
                    <a:rPr lang="en-US" altLang="zh-CN" sz="1600" dirty="0">
                      <a:solidFill>
                        <a:schemeClr val="tx2"/>
                      </a:solidFill>
                    </a:rPr>
                    <a:t>’</a:t>
                  </a:r>
                  <a:endParaRPr lang="en-US" sz="1600" dirty="0">
                    <a:solidFill>
                      <a:schemeClr val="tx2"/>
                    </a:solidFill>
                  </a:endParaRPr>
                </a:p>
              </p:txBody>
            </p:sp>
          </mc:Choice>
          <mc:Fallback xmlns="">
            <p:sp>
              <p:nvSpPr>
                <p:cNvPr id="212" name="TextBox 211">
                  <a:extLst>
                    <a:ext uri="{FF2B5EF4-FFF2-40B4-BE49-F238E27FC236}">
                      <a16:creationId xmlns:a16="http://schemas.microsoft.com/office/drawing/2014/main" id="{8E123703-0EB5-BE99-3721-69A9817063F5}"/>
                    </a:ext>
                  </a:extLst>
                </p:cNvPr>
                <p:cNvSpPr txBox="1">
                  <a:spLocks noRot="1" noChangeAspect="1" noMove="1" noResize="1" noEditPoints="1" noAdjustHandles="1" noChangeArrowheads="1" noChangeShapeType="1" noTextEdit="1"/>
                </p:cNvSpPr>
                <p:nvPr/>
              </p:nvSpPr>
              <p:spPr>
                <a:xfrm>
                  <a:off x="6115132" y="5317445"/>
                  <a:ext cx="4320540" cy="338554"/>
                </a:xfrm>
                <a:prstGeom prst="rect">
                  <a:avLst/>
                </a:prstGeom>
                <a:blipFill>
                  <a:blip r:embed="rId6"/>
                  <a:stretch>
                    <a:fillRect t="-3571" b="-25000"/>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4D70F9D5-C870-B41E-1252-E61A85730263}"/>
              </a:ext>
            </a:extLst>
          </p:cNvPr>
          <p:cNvGrpSpPr/>
          <p:nvPr/>
        </p:nvGrpSpPr>
        <p:grpSpPr>
          <a:xfrm>
            <a:off x="798450" y="5318310"/>
            <a:ext cx="5107926" cy="1063225"/>
            <a:chOff x="798450" y="5318310"/>
            <a:chExt cx="5107926" cy="1063225"/>
          </a:xfrm>
        </p:grpSpPr>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04C5D874-BDBE-46CF-F2AF-F2923CC53D65}"/>
                    </a:ext>
                  </a:extLst>
                </p:cNvPr>
                <p:cNvSpPr txBox="1"/>
                <p:nvPr/>
              </p:nvSpPr>
              <p:spPr>
                <a:xfrm>
                  <a:off x="798450" y="5983862"/>
                  <a:ext cx="5107926" cy="397673"/>
                </a:xfrm>
                <a:prstGeom prst="rect">
                  <a:avLst/>
                </a:prstGeom>
                <a:noFill/>
              </p:spPr>
              <p:txBody>
                <a:bodyPr wrap="square" rtlCol="0">
                  <a:spAutoFit/>
                </a:bodyPr>
                <a:lstStyle/>
                <a:p>
                  <a:r>
                    <a:rPr lang="en-US" sz="1600" dirty="0">
                      <a:solidFill>
                        <a:schemeClr val="tx2"/>
                      </a:solidFill>
                    </a:rPr>
                    <a:t>More likely to </a:t>
                  </a:r>
                  <a:r>
                    <a:rPr lang="en-US" sz="1600" dirty="0">
                      <a:solidFill>
                        <a:srgbClr val="C00000"/>
                      </a:solidFill>
                    </a:rPr>
                    <a:t>straggle</a:t>
                  </a:r>
                  <a:r>
                    <a:rPr lang="en-US" sz="1600" dirty="0">
                      <a:solidFill>
                        <a:schemeClr val="tx2"/>
                      </a:solidFill>
                    </a:rPr>
                    <a:t>, </a:t>
                  </a:r>
                  <a14:m>
                    <m:oMath xmlns:m="http://schemas.openxmlformats.org/officeDocument/2006/math">
                      <m:sSubSup>
                        <m:sSubSupPr>
                          <m:ctrlPr>
                            <a:rPr lang="en-US" sz="1600" i="1" smtClean="0">
                              <a:solidFill>
                                <a:schemeClr val="tx2"/>
                              </a:solidFill>
                              <a:latin typeface="Cambria Math" panose="02040503050406030204" pitchFamily="18" charset="0"/>
                            </a:rPr>
                          </m:ctrlPr>
                        </m:sSubSupPr>
                        <m:e>
                          <m:acc>
                            <m:accPr>
                              <m:chr m:val="̂"/>
                              <m:ctrlPr>
                                <a:rPr lang="en-US" sz="1600" i="1">
                                  <a:solidFill>
                                    <a:schemeClr val="tx2"/>
                                  </a:solidFill>
                                  <a:latin typeface="Cambria Math" panose="02040503050406030204" pitchFamily="18" charset="0"/>
                                </a:rPr>
                              </m:ctrlPr>
                            </m:accPr>
                            <m:e>
                              <m:r>
                                <a:rPr lang="en-US" sz="1600" i="1">
                                  <a:solidFill>
                                    <a:schemeClr val="tx2"/>
                                  </a:solidFill>
                                  <a:latin typeface="Cambria Math" panose="02040503050406030204" pitchFamily="18" charset="0"/>
                                </a:rPr>
                                <m:t>𝑦</m:t>
                              </m:r>
                            </m:e>
                          </m:acc>
                        </m:e>
                        <m:sub>
                          <m:r>
                            <a:rPr lang="en-US" sz="1600" i="1">
                              <a:solidFill>
                                <a:schemeClr val="tx2"/>
                              </a:solidFill>
                              <a:latin typeface="Cambria Math" panose="02040503050406030204" pitchFamily="18" charset="0"/>
                            </a:rPr>
                            <m:t>𝑡𝑖</m:t>
                          </m:r>
                        </m:sub>
                        <m:sup>
                          <m:r>
                            <a:rPr lang="en-US" sz="1600" i="1">
                              <a:solidFill>
                                <a:schemeClr val="tx2"/>
                              </a:solidFill>
                              <a:latin typeface="Cambria Math" panose="02040503050406030204" pitchFamily="18" charset="0"/>
                            </a:rPr>
                            <m:t>𝑎𝑑𝑗</m:t>
                          </m:r>
                        </m:sup>
                      </m:sSubSup>
                    </m:oMath>
                  </a14:m>
                  <a:r>
                    <a:rPr lang="en-US" sz="1600" dirty="0">
                      <a:solidFill>
                        <a:schemeClr val="tx2"/>
                      </a:solidFill>
                    </a:rPr>
                    <a:t> </a:t>
                  </a:r>
                  <a14:m>
                    <m:oMath xmlns:m="http://schemas.openxmlformats.org/officeDocument/2006/math">
                      <m:r>
                        <a:rPr lang="en-US" sz="1600" i="1" dirty="0">
                          <a:solidFill>
                            <a:schemeClr val="tx2"/>
                          </a:solidFill>
                          <a:latin typeface="Cambria Math" panose="02040503050406030204" pitchFamily="18" charset="0"/>
                          <a:ea typeface="Cambria Math" panose="02040503050406030204" pitchFamily="18" charset="0"/>
                        </a:rPr>
                        <m:t>≫</m:t>
                      </m:r>
                      <m:acc>
                        <m:accPr>
                          <m:chr m:val="̂"/>
                          <m:ctrlPr>
                            <a:rPr lang="en-US" sz="1600" i="1">
                              <a:solidFill>
                                <a:schemeClr val="tx2"/>
                              </a:solidFill>
                              <a:latin typeface="Cambria Math" panose="02040503050406030204" pitchFamily="18" charset="0"/>
                            </a:rPr>
                          </m:ctrlPr>
                        </m:accPr>
                        <m:e>
                          <m:r>
                            <a:rPr lang="en-US" sz="1600" i="1">
                              <a:solidFill>
                                <a:schemeClr val="tx2"/>
                              </a:solidFill>
                              <a:latin typeface="Cambria Math" panose="02040503050406030204" pitchFamily="18" charset="0"/>
                            </a:rPr>
                            <m:t>𝑦</m:t>
                          </m:r>
                        </m:e>
                      </m:acc>
                      <m:r>
                        <a:rPr lang="en-US" sz="1600" i="1" baseline="-25000">
                          <a:solidFill>
                            <a:schemeClr val="tx2"/>
                          </a:solidFill>
                          <a:latin typeface="Cambria Math" panose="02040503050406030204" pitchFamily="18" charset="0"/>
                        </a:rPr>
                        <m:t>𝑡𝑖</m:t>
                      </m:r>
                    </m:oMath>
                  </a14:m>
                  <a:endParaRPr lang="en-US" sz="1600" dirty="0"/>
                </a:p>
              </p:txBody>
            </p:sp>
          </mc:Choice>
          <mc:Fallback xmlns="">
            <p:sp>
              <p:nvSpPr>
                <p:cNvPr id="211" name="TextBox 210">
                  <a:extLst>
                    <a:ext uri="{FF2B5EF4-FFF2-40B4-BE49-F238E27FC236}">
                      <a16:creationId xmlns:a16="http://schemas.microsoft.com/office/drawing/2014/main" id="{04C5D874-BDBE-46CF-F2AF-F2923CC53D65}"/>
                    </a:ext>
                  </a:extLst>
                </p:cNvPr>
                <p:cNvSpPr txBox="1">
                  <a:spLocks noRot="1" noChangeAspect="1" noMove="1" noResize="1" noEditPoints="1" noAdjustHandles="1" noChangeArrowheads="1" noChangeShapeType="1" noTextEdit="1"/>
                </p:cNvSpPr>
                <p:nvPr/>
              </p:nvSpPr>
              <p:spPr>
                <a:xfrm>
                  <a:off x="798450" y="5983862"/>
                  <a:ext cx="5107926" cy="397673"/>
                </a:xfrm>
                <a:prstGeom prst="rect">
                  <a:avLst/>
                </a:prstGeom>
                <a:blipFill>
                  <a:blip r:embed="rId7"/>
                  <a:stretch>
                    <a:fillRect l="-495"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7D9EB0B0-4499-E973-B275-9053618A915E}"/>
                    </a:ext>
                  </a:extLst>
                </p:cNvPr>
                <p:cNvSpPr txBox="1"/>
                <p:nvPr/>
              </p:nvSpPr>
              <p:spPr>
                <a:xfrm>
                  <a:off x="829901" y="5318310"/>
                  <a:ext cx="4722113" cy="338554"/>
                </a:xfrm>
                <a:prstGeom prst="rect">
                  <a:avLst/>
                </a:prstGeom>
                <a:noFill/>
              </p:spPr>
              <p:txBody>
                <a:bodyPr wrap="square" rtlCol="0">
                  <a:spAutoFit/>
                </a:bodyPr>
                <a:lstStyle/>
                <a:p>
                  <a14:m>
                    <m:oMath xmlns:m="http://schemas.openxmlformats.org/officeDocument/2006/math">
                      <m:r>
                        <a:rPr lang="en-US" sz="1600" i="1" smtClean="0">
                          <a:solidFill>
                            <a:schemeClr val="tx2"/>
                          </a:solidFill>
                          <a:latin typeface="Cambria Math" panose="02040503050406030204" pitchFamily="18" charset="0"/>
                        </a:rPr>
                        <m:t>𝑖</m:t>
                      </m:r>
                    </m:oMath>
                  </a14:m>
                  <a:r>
                    <a:rPr lang="en-US" sz="1600" dirty="0">
                      <a:solidFill>
                        <a:schemeClr val="tx2"/>
                      </a:solidFill>
                    </a:rPr>
                    <a:t>-th task’s features </a:t>
                  </a:r>
                  <a:r>
                    <a:rPr lang="en-US" altLang="zh-CN" sz="1600" dirty="0">
                      <a:solidFill>
                        <a:schemeClr val="tx2"/>
                      </a:solidFill>
                    </a:rPr>
                    <a:t>different</a:t>
                  </a:r>
                  <a:r>
                    <a:rPr lang="zh-CN" altLang="en-US" sz="1600" dirty="0">
                      <a:solidFill>
                        <a:schemeClr val="tx2"/>
                      </a:solidFill>
                    </a:rPr>
                    <a:t> </a:t>
                  </a:r>
                  <a:r>
                    <a:rPr lang="en-US" altLang="zh-CN" sz="1600" dirty="0">
                      <a:solidFill>
                        <a:schemeClr val="tx2"/>
                      </a:solidFill>
                    </a:rPr>
                    <a:t>from</a:t>
                  </a:r>
                  <a:r>
                    <a:rPr lang="en-US" sz="1600" dirty="0">
                      <a:solidFill>
                        <a:schemeClr val="tx2"/>
                      </a:solidFill>
                    </a:rPr>
                    <a:t> finished tasks</a:t>
                  </a:r>
                  <a:r>
                    <a:rPr lang="en-US" altLang="zh-CN" sz="1600" dirty="0">
                      <a:solidFill>
                        <a:schemeClr val="tx2"/>
                      </a:solidFill>
                    </a:rPr>
                    <a:t>’</a:t>
                  </a:r>
                  <a:endParaRPr lang="en-US" sz="1600" dirty="0">
                    <a:solidFill>
                      <a:schemeClr val="tx2"/>
                    </a:solidFill>
                  </a:endParaRPr>
                </a:p>
              </p:txBody>
            </p:sp>
          </mc:Choice>
          <mc:Fallback xmlns="">
            <p:sp>
              <p:nvSpPr>
                <p:cNvPr id="213" name="TextBox 212">
                  <a:extLst>
                    <a:ext uri="{FF2B5EF4-FFF2-40B4-BE49-F238E27FC236}">
                      <a16:creationId xmlns:a16="http://schemas.microsoft.com/office/drawing/2014/main" id="{7D9EB0B0-4499-E973-B275-9053618A915E}"/>
                    </a:ext>
                  </a:extLst>
                </p:cNvPr>
                <p:cNvSpPr txBox="1">
                  <a:spLocks noRot="1" noChangeAspect="1" noMove="1" noResize="1" noEditPoints="1" noAdjustHandles="1" noChangeArrowheads="1" noChangeShapeType="1" noTextEdit="1"/>
                </p:cNvSpPr>
                <p:nvPr/>
              </p:nvSpPr>
              <p:spPr>
                <a:xfrm>
                  <a:off x="829901" y="5318310"/>
                  <a:ext cx="4722113" cy="338554"/>
                </a:xfrm>
                <a:prstGeom prst="rect">
                  <a:avLst/>
                </a:prstGeom>
                <a:blipFill>
                  <a:blip r:embed="rId8"/>
                  <a:stretch>
                    <a:fillRect t="-3571" r="-2145" b="-25000"/>
                  </a:stretch>
                </a:blipFill>
              </p:spPr>
              <p:txBody>
                <a:bodyPr/>
                <a:lstStyle/>
                <a:p>
                  <a:r>
                    <a:rPr lang="en-US">
                      <a:noFill/>
                    </a:rPr>
                    <a:t> </a:t>
                  </a:r>
                </a:p>
              </p:txBody>
            </p:sp>
          </mc:Fallback>
        </mc:AlternateContent>
      </p:grpSp>
      <p:sp>
        <p:nvSpPr>
          <p:cNvPr id="5" name="Rectangle 4">
            <a:extLst>
              <a:ext uri="{FF2B5EF4-FFF2-40B4-BE49-F238E27FC236}">
                <a16:creationId xmlns:a16="http://schemas.microsoft.com/office/drawing/2014/main" id="{E3DACC1A-E78C-60B0-C020-8BB92CD1C346}"/>
              </a:ext>
            </a:extLst>
          </p:cNvPr>
          <p:cNvSpPr/>
          <p:nvPr/>
        </p:nvSpPr>
        <p:spPr>
          <a:xfrm>
            <a:off x="5855945" y="1607592"/>
            <a:ext cx="839231" cy="341308"/>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21" name="Table 22">
            <a:extLst>
              <a:ext uri="{FF2B5EF4-FFF2-40B4-BE49-F238E27FC236}">
                <a16:creationId xmlns:a16="http://schemas.microsoft.com/office/drawing/2014/main" id="{8B463C79-BBB7-565B-7D48-E4449C3E3CAA}"/>
              </a:ext>
            </a:extLst>
          </p:cNvPr>
          <p:cNvGraphicFramePr>
            <a:graphicFrameLocks noGrp="1"/>
          </p:cNvGraphicFramePr>
          <p:nvPr>
            <p:extLst>
              <p:ext uri="{D42A27DB-BD31-4B8C-83A1-F6EECF244321}">
                <p14:modId xmlns:p14="http://schemas.microsoft.com/office/powerpoint/2010/main" val="2826903147"/>
              </p:ext>
            </p:extLst>
          </p:nvPr>
        </p:nvGraphicFramePr>
        <p:xfrm>
          <a:off x="962128" y="2503849"/>
          <a:ext cx="4589886" cy="2225040"/>
        </p:xfrm>
        <a:graphic>
          <a:graphicData uri="http://schemas.openxmlformats.org/drawingml/2006/table">
            <a:tbl>
              <a:tblPr firstRow="1" bandRow="1">
                <a:tableStyleId>{8799B23B-EC83-4686-B30A-512413B5E67A}</a:tableStyleId>
              </a:tblPr>
              <a:tblGrid>
                <a:gridCol w="1052855">
                  <a:extLst>
                    <a:ext uri="{9D8B030D-6E8A-4147-A177-3AD203B41FA5}">
                      <a16:colId xmlns:a16="http://schemas.microsoft.com/office/drawing/2014/main" val="4191104510"/>
                    </a:ext>
                  </a:extLst>
                </a:gridCol>
                <a:gridCol w="1257300">
                  <a:extLst>
                    <a:ext uri="{9D8B030D-6E8A-4147-A177-3AD203B41FA5}">
                      <a16:colId xmlns:a16="http://schemas.microsoft.com/office/drawing/2014/main" val="3109661074"/>
                    </a:ext>
                  </a:extLst>
                </a:gridCol>
                <a:gridCol w="2279731">
                  <a:extLst>
                    <a:ext uri="{9D8B030D-6E8A-4147-A177-3AD203B41FA5}">
                      <a16:colId xmlns:a16="http://schemas.microsoft.com/office/drawing/2014/main" val="3814218919"/>
                    </a:ext>
                  </a:extLst>
                </a:gridCol>
              </a:tblGrid>
              <a:tr h="370840">
                <a:tc>
                  <a:txBody>
                    <a:bodyPr/>
                    <a:lstStyle/>
                    <a:p>
                      <a:r>
                        <a:rPr lang="en-US" altLang="zh-CN" dirty="0"/>
                        <a:t>Task</a:t>
                      </a:r>
                      <a:r>
                        <a:rPr lang="zh-CN" altLang="en-US" dirty="0"/>
                        <a:t> </a:t>
                      </a:r>
                      <a:r>
                        <a:rPr lang="en-US" altLang="zh-CN" dirty="0"/>
                        <a:t>ID</a:t>
                      </a:r>
                      <a:endParaRPr lang="en-US" dirty="0"/>
                    </a:p>
                  </a:txBody>
                  <a:tcPr/>
                </a:tc>
                <a:tc>
                  <a:txBody>
                    <a:bodyPr/>
                    <a:lstStyle/>
                    <a:p>
                      <a:r>
                        <a:rPr lang="en-US" altLang="zh-CN" dirty="0"/>
                        <a:t>Class</a:t>
                      </a:r>
                      <a:endParaRPr lang="en-US" dirty="0"/>
                    </a:p>
                  </a:txBody>
                  <a:tcPr/>
                </a:tc>
                <a:tc>
                  <a:txBody>
                    <a:bodyPr/>
                    <a:lstStyle/>
                    <a:p>
                      <a:r>
                        <a:rPr lang="en-US" altLang="zh-CN" dirty="0"/>
                        <a:t>Propensity</a:t>
                      </a:r>
                      <a:r>
                        <a:rPr lang="zh-CN" altLang="en-US" dirty="0"/>
                        <a:t> </a:t>
                      </a:r>
                      <a:r>
                        <a:rPr lang="en-US" altLang="zh-CN" dirty="0"/>
                        <a:t>Score</a:t>
                      </a:r>
                      <a:endParaRPr lang="en-US" dirty="0"/>
                    </a:p>
                  </a:txBody>
                  <a:tcPr/>
                </a:tc>
                <a:extLst>
                  <a:ext uri="{0D108BD9-81ED-4DB2-BD59-A6C34878D82A}">
                    <a16:rowId xmlns:a16="http://schemas.microsoft.com/office/drawing/2014/main" val="572254134"/>
                  </a:ext>
                </a:extLst>
              </a:tr>
              <a:tr h="370840">
                <a:tc>
                  <a:txBody>
                    <a:bodyPr/>
                    <a:lstStyle/>
                    <a:p>
                      <a:r>
                        <a:rPr lang="en-US" altLang="zh-CN" dirty="0"/>
                        <a:t>0</a:t>
                      </a:r>
                      <a:endParaRPr lang="en-US" dirty="0"/>
                    </a:p>
                  </a:txBody>
                  <a:tcPr/>
                </a:tc>
                <a:tc>
                  <a:txBody>
                    <a:bodyPr/>
                    <a:lstStyle/>
                    <a:p>
                      <a:r>
                        <a:rPr lang="en-US" altLang="zh-CN" dirty="0">
                          <a:solidFill>
                            <a:srgbClr val="00B050"/>
                          </a:solidFill>
                        </a:rPr>
                        <a:t>Finished</a:t>
                      </a:r>
                      <a:endParaRPr lang="en-US" dirty="0">
                        <a:solidFill>
                          <a:srgbClr val="00B050"/>
                        </a:solidFill>
                      </a:endParaRPr>
                    </a:p>
                  </a:txBody>
                  <a:tcPr/>
                </a:tc>
                <a:tc>
                  <a:txBody>
                    <a:bodyPr/>
                    <a:lstStyle/>
                    <a:p>
                      <a:r>
                        <a:rPr lang="en-US" altLang="zh-CN" dirty="0"/>
                        <a:t>0.95</a:t>
                      </a:r>
                      <a:endParaRPr lang="en-US" dirty="0"/>
                    </a:p>
                  </a:txBody>
                  <a:tcPr/>
                </a:tc>
                <a:extLst>
                  <a:ext uri="{0D108BD9-81ED-4DB2-BD59-A6C34878D82A}">
                    <a16:rowId xmlns:a16="http://schemas.microsoft.com/office/drawing/2014/main" val="1369042619"/>
                  </a:ext>
                </a:extLst>
              </a:tr>
              <a:tr h="370840">
                <a:tc>
                  <a:txBody>
                    <a:bodyPr/>
                    <a:lstStyle/>
                    <a:p>
                      <a:r>
                        <a:rPr lang="en-US" altLang="zh-CN" dirty="0"/>
                        <a:t>1</a:t>
                      </a:r>
                      <a:endParaRPr lang="en-US" dirty="0"/>
                    </a:p>
                  </a:txBody>
                  <a:tcPr/>
                </a:tc>
                <a:tc>
                  <a:txBody>
                    <a:bodyPr/>
                    <a:lstStyle/>
                    <a:p>
                      <a:r>
                        <a:rPr lang="en-US" altLang="zh-CN" dirty="0">
                          <a:solidFill>
                            <a:schemeClr val="accent2">
                              <a:lumMod val="75000"/>
                            </a:schemeClr>
                          </a:solidFill>
                        </a:rPr>
                        <a:t>Running</a:t>
                      </a:r>
                      <a:endParaRPr lang="en-US" dirty="0">
                        <a:solidFill>
                          <a:schemeClr val="accent2">
                            <a:lumMod val="75000"/>
                          </a:schemeClr>
                        </a:solidFill>
                      </a:endParaRPr>
                    </a:p>
                  </a:txBody>
                  <a:tcPr/>
                </a:tc>
                <a:tc>
                  <a:txBody>
                    <a:bodyPr/>
                    <a:lstStyle/>
                    <a:p>
                      <a:r>
                        <a:rPr lang="en-US" altLang="zh-CN" dirty="0"/>
                        <a:t>0.65</a:t>
                      </a:r>
                      <a:endParaRPr lang="en-US" dirty="0"/>
                    </a:p>
                  </a:txBody>
                  <a:tcPr/>
                </a:tc>
                <a:extLst>
                  <a:ext uri="{0D108BD9-81ED-4DB2-BD59-A6C34878D82A}">
                    <a16:rowId xmlns:a16="http://schemas.microsoft.com/office/drawing/2014/main" val="2483207687"/>
                  </a:ext>
                </a:extLst>
              </a:tr>
              <a:tr h="370840">
                <a:tc>
                  <a:txBody>
                    <a:bodyPr/>
                    <a:lstStyle/>
                    <a:p>
                      <a:r>
                        <a:rPr lang="en-US" altLang="zh-CN" dirty="0"/>
                        <a:t>2</a:t>
                      </a:r>
                      <a:endParaRPr lang="en-US" dirty="0"/>
                    </a:p>
                  </a:txBody>
                  <a:tcPr/>
                </a:tc>
                <a:tc>
                  <a:txBody>
                    <a:bodyPr/>
                    <a:lstStyle/>
                    <a:p>
                      <a:r>
                        <a:rPr lang="en-US" altLang="zh-CN" dirty="0">
                          <a:solidFill>
                            <a:srgbClr val="00B050"/>
                          </a:solidFill>
                        </a:rPr>
                        <a:t>Finished</a:t>
                      </a:r>
                      <a:endParaRPr lang="en-US" dirty="0">
                        <a:solidFill>
                          <a:srgbClr val="00B050"/>
                        </a:solidFill>
                      </a:endParaRPr>
                    </a:p>
                  </a:txBody>
                  <a:tcPr/>
                </a:tc>
                <a:tc>
                  <a:txBody>
                    <a:bodyPr/>
                    <a:lstStyle/>
                    <a:p>
                      <a:r>
                        <a:rPr lang="en-US" altLang="zh-CN" dirty="0"/>
                        <a:t>0.9</a:t>
                      </a:r>
                      <a:endParaRPr lang="en-US" dirty="0"/>
                    </a:p>
                  </a:txBody>
                  <a:tcPr/>
                </a:tc>
                <a:extLst>
                  <a:ext uri="{0D108BD9-81ED-4DB2-BD59-A6C34878D82A}">
                    <a16:rowId xmlns:a16="http://schemas.microsoft.com/office/drawing/2014/main" val="3179132492"/>
                  </a:ext>
                </a:extLst>
              </a:tr>
              <a:tr h="370840">
                <a:tc>
                  <a:txBody>
                    <a:bodyPr/>
                    <a:lstStyle/>
                    <a:p>
                      <a:r>
                        <a:rPr lang="en-US" altLang="zh-CN" dirty="0"/>
                        <a:t>3</a:t>
                      </a:r>
                      <a:endParaRPr lang="en-US" dirty="0"/>
                    </a:p>
                  </a:txBody>
                  <a:tcPr/>
                </a:tc>
                <a:tc>
                  <a:txBody>
                    <a:bodyPr/>
                    <a:lstStyle/>
                    <a:p>
                      <a:r>
                        <a:rPr lang="en-US" altLang="zh-CN" dirty="0">
                          <a:solidFill>
                            <a:schemeClr val="accent2">
                              <a:lumMod val="75000"/>
                            </a:schemeClr>
                          </a:solidFill>
                        </a:rPr>
                        <a:t>Running</a:t>
                      </a:r>
                      <a:endParaRPr lang="en-US" dirty="0">
                        <a:solidFill>
                          <a:schemeClr val="accent2">
                            <a:lumMod val="75000"/>
                          </a:schemeClr>
                        </a:solidFill>
                      </a:endParaRPr>
                    </a:p>
                  </a:txBody>
                  <a:tcPr/>
                </a:tc>
                <a:tc>
                  <a:txBody>
                    <a:bodyPr/>
                    <a:lstStyle/>
                    <a:p>
                      <a:r>
                        <a:rPr lang="en-US" altLang="zh-CN" dirty="0"/>
                        <a:t>0.8</a:t>
                      </a:r>
                      <a:endParaRPr lang="en-US" dirty="0"/>
                    </a:p>
                  </a:txBody>
                  <a:tcPr/>
                </a:tc>
                <a:extLst>
                  <a:ext uri="{0D108BD9-81ED-4DB2-BD59-A6C34878D82A}">
                    <a16:rowId xmlns:a16="http://schemas.microsoft.com/office/drawing/2014/main" val="1849163831"/>
                  </a:ext>
                </a:extLst>
              </a:tr>
              <a:tr h="370840">
                <a:tc>
                  <a:txBody>
                    <a:bodyPr/>
                    <a:lstStyle/>
                    <a:p>
                      <a:r>
                        <a:rPr lang="en-US" altLang="zh-CN" dirty="0"/>
                        <a:t>4</a:t>
                      </a:r>
                      <a:endParaRPr lang="en-US" dirty="0"/>
                    </a:p>
                  </a:txBody>
                  <a:tcPr/>
                </a:tc>
                <a:tc>
                  <a:txBody>
                    <a:bodyPr/>
                    <a:lstStyle/>
                    <a:p>
                      <a:r>
                        <a:rPr lang="en-US" altLang="zh-CN" dirty="0">
                          <a:solidFill>
                            <a:schemeClr val="accent2">
                              <a:lumMod val="75000"/>
                            </a:schemeClr>
                          </a:solidFill>
                        </a:rPr>
                        <a:t>Running</a:t>
                      </a:r>
                      <a:endParaRPr lang="en-US" dirty="0">
                        <a:solidFill>
                          <a:schemeClr val="accent2">
                            <a:lumMod val="75000"/>
                          </a:schemeClr>
                        </a:solidFill>
                      </a:endParaRPr>
                    </a:p>
                  </a:txBody>
                  <a:tcPr/>
                </a:tc>
                <a:tc>
                  <a:txBody>
                    <a:bodyPr/>
                    <a:lstStyle/>
                    <a:p>
                      <a:r>
                        <a:rPr lang="en-US" altLang="zh-CN" dirty="0"/>
                        <a:t>0.4</a:t>
                      </a:r>
                      <a:endParaRPr lang="en-US" dirty="0"/>
                    </a:p>
                  </a:txBody>
                  <a:tcPr/>
                </a:tc>
                <a:extLst>
                  <a:ext uri="{0D108BD9-81ED-4DB2-BD59-A6C34878D82A}">
                    <a16:rowId xmlns:a16="http://schemas.microsoft.com/office/drawing/2014/main" val="371019996"/>
                  </a:ext>
                </a:extLst>
              </a:tr>
            </a:tbl>
          </a:graphicData>
        </a:graphic>
      </p:graphicFrame>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E5CCB0-6A1C-2A5A-F24F-79EDEEA33661}"/>
                  </a:ext>
                </a:extLst>
              </p:cNvPr>
              <p:cNvSpPr txBox="1"/>
              <p:nvPr/>
            </p:nvSpPr>
            <p:spPr>
              <a:xfrm>
                <a:off x="6934282" y="3055831"/>
                <a:ext cx="3047918" cy="12404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solidFill>
                                <a:schemeClr val="tx2"/>
                              </a:solidFill>
                              <a:latin typeface="Cambria Math" panose="02040503050406030204" pitchFamily="18" charset="0"/>
                            </a:rPr>
                          </m:ctrlPr>
                        </m:sSubSupPr>
                        <m:e>
                          <m:acc>
                            <m:accPr>
                              <m:chr m:val="̂"/>
                              <m:ctrlPr>
                                <a:rPr lang="en-US" sz="3600" i="1">
                                  <a:solidFill>
                                    <a:schemeClr val="tx2"/>
                                  </a:solidFill>
                                  <a:latin typeface="Cambria Math" panose="02040503050406030204" pitchFamily="18" charset="0"/>
                                </a:rPr>
                              </m:ctrlPr>
                            </m:accPr>
                            <m:e>
                              <m:r>
                                <a:rPr lang="en-US" sz="3600" i="1">
                                  <a:solidFill>
                                    <a:schemeClr val="tx2"/>
                                  </a:solidFill>
                                  <a:latin typeface="Cambria Math" panose="02040503050406030204" pitchFamily="18" charset="0"/>
                                </a:rPr>
                                <m:t>𝑦</m:t>
                              </m:r>
                            </m:e>
                          </m:acc>
                        </m:e>
                        <m:sub>
                          <m:r>
                            <a:rPr lang="en-US" sz="3600" i="1">
                              <a:solidFill>
                                <a:schemeClr val="tx2"/>
                              </a:solidFill>
                              <a:latin typeface="Cambria Math" panose="02040503050406030204" pitchFamily="18" charset="0"/>
                            </a:rPr>
                            <m:t>𝑡𝑖</m:t>
                          </m:r>
                        </m:sub>
                        <m:sup>
                          <m:r>
                            <a:rPr lang="en-US" sz="3600" i="1">
                              <a:solidFill>
                                <a:schemeClr val="tx2"/>
                              </a:solidFill>
                              <a:latin typeface="Cambria Math" panose="02040503050406030204" pitchFamily="18" charset="0"/>
                            </a:rPr>
                            <m:t>𝑎𝑑𝑗</m:t>
                          </m:r>
                        </m:sup>
                      </m:sSubSup>
                      <m:r>
                        <a:rPr lang="en-US" sz="3600" i="1">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acc>
                            <m:accPr>
                              <m:chr m:val="̂"/>
                              <m:ctrlPr>
                                <a:rPr lang="en-US" sz="3600" i="1">
                                  <a:solidFill>
                                    <a:schemeClr val="tx2"/>
                                  </a:solidFill>
                                  <a:latin typeface="Cambria Math" panose="02040503050406030204" pitchFamily="18" charset="0"/>
                                </a:rPr>
                              </m:ctrlPr>
                            </m:accPr>
                            <m:e>
                              <m:r>
                                <a:rPr lang="en-US" sz="3600" i="1">
                                  <a:solidFill>
                                    <a:schemeClr val="tx2"/>
                                  </a:solidFill>
                                  <a:latin typeface="Cambria Math" panose="02040503050406030204" pitchFamily="18" charset="0"/>
                                </a:rPr>
                                <m:t>𝑦</m:t>
                              </m:r>
                            </m:e>
                          </m:acc>
                          <m:r>
                            <a:rPr lang="en-US" sz="3600" i="1" baseline="-25000">
                              <a:solidFill>
                                <a:schemeClr val="tx2"/>
                              </a:solidFill>
                              <a:latin typeface="Cambria Math" panose="02040503050406030204" pitchFamily="18" charset="0"/>
                            </a:rPr>
                            <m:t>𝑡𝑖</m:t>
                          </m:r>
                        </m:num>
                        <m:den>
                          <m:sSub>
                            <m:sSubPr>
                              <m:ctrlPr>
                                <a:rPr lang="en-US" altLang="zh-CN" sz="3600" i="1">
                                  <a:solidFill>
                                    <a:schemeClr val="tx2"/>
                                  </a:solidFill>
                                  <a:latin typeface="Cambria Math" panose="02040503050406030204" pitchFamily="18" charset="0"/>
                                </a:rPr>
                              </m:ctrlPr>
                            </m:sSubPr>
                            <m:e>
                              <m:r>
                                <a:rPr lang="en-US" altLang="zh-CN" sz="3600" i="1">
                                  <a:solidFill>
                                    <a:schemeClr val="tx2"/>
                                  </a:solidFill>
                                  <a:latin typeface="Cambria Math" panose="02040503050406030204" pitchFamily="18" charset="0"/>
                                </a:rPr>
                                <m:t>𝑧</m:t>
                              </m:r>
                            </m:e>
                            <m:sub>
                              <m:r>
                                <a:rPr lang="en-US" altLang="zh-CN" sz="3600" i="1">
                                  <a:solidFill>
                                    <a:schemeClr val="tx2"/>
                                  </a:solidFill>
                                  <a:latin typeface="Cambria Math" panose="02040503050406030204" pitchFamily="18" charset="0"/>
                                </a:rPr>
                                <m:t>𝑡𝑖</m:t>
                              </m:r>
                            </m:sub>
                          </m:sSub>
                        </m:den>
                      </m:f>
                    </m:oMath>
                  </m:oMathPara>
                </a14:m>
                <a:endParaRPr lang="en-US" sz="3600" dirty="0"/>
              </a:p>
            </p:txBody>
          </p:sp>
        </mc:Choice>
        <mc:Fallback xmlns="">
          <p:sp>
            <p:nvSpPr>
              <p:cNvPr id="24" name="TextBox 23">
                <a:extLst>
                  <a:ext uri="{FF2B5EF4-FFF2-40B4-BE49-F238E27FC236}">
                    <a16:creationId xmlns:a16="http://schemas.microsoft.com/office/drawing/2014/main" id="{D8E5CCB0-6A1C-2A5A-F24F-79EDEEA33661}"/>
                  </a:ext>
                </a:extLst>
              </p:cNvPr>
              <p:cNvSpPr txBox="1">
                <a:spLocks noRot="1" noChangeAspect="1" noMove="1" noResize="1" noEditPoints="1" noAdjustHandles="1" noChangeArrowheads="1" noChangeShapeType="1" noTextEdit="1"/>
              </p:cNvSpPr>
              <p:nvPr/>
            </p:nvSpPr>
            <p:spPr>
              <a:xfrm>
                <a:off x="6934282" y="3055831"/>
                <a:ext cx="3047918" cy="1240468"/>
              </a:xfrm>
              <a:prstGeom prst="rect">
                <a:avLst/>
              </a:prstGeom>
              <a:blipFill>
                <a:blip r:embed="rId9"/>
                <a:stretch>
                  <a:fillRect t="-8081" b="-5051"/>
                </a:stretch>
              </a:blipFill>
            </p:spPr>
            <p:txBody>
              <a:bodyPr/>
              <a:lstStyle/>
              <a:p>
                <a:r>
                  <a:rPr lang="en-US">
                    <a:noFill/>
                  </a:rPr>
                  <a:t> </a:t>
                </a:r>
              </a:p>
            </p:txBody>
          </p:sp>
        </mc:Fallback>
      </mc:AlternateContent>
    </p:spTree>
    <p:extLst>
      <p:ext uri="{BB962C8B-B14F-4D97-AF65-F5344CB8AC3E}">
        <p14:creationId xmlns:p14="http://schemas.microsoft.com/office/powerpoint/2010/main" val="42590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5" grpId="0" animBg="1"/>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2C6F1C-1DC6-ABC0-1509-D06BB2CCF12E}"/>
              </a:ext>
            </a:extLst>
          </p:cNvPr>
          <p:cNvSpPr>
            <a:spLocks noGrp="1"/>
          </p:cNvSpPr>
          <p:nvPr>
            <p:ph type="sldNum" sz="quarter" idx="12"/>
          </p:nvPr>
        </p:nvSpPr>
        <p:spPr/>
        <p:txBody>
          <a:bodyPr/>
          <a:lstStyle/>
          <a:p>
            <a:fld id="{E19705F5-30C7-4043-8814-377DC0E18AF3}" type="slidenum">
              <a:rPr lang="en-US" smtClean="0"/>
              <a:t>39</a:t>
            </a:fld>
            <a:endParaRPr lang="en-US"/>
          </a:p>
        </p:txBody>
      </p:sp>
      <p:sp>
        <p:nvSpPr>
          <p:cNvPr id="3" name="Title 1">
            <a:extLst>
              <a:ext uri="{FF2B5EF4-FFF2-40B4-BE49-F238E27FC236}">
                <a16:creationId xmlns:a16="http://schemas.microsoft.com/office/drawing/2014/main" id="{BCBA5E30-225A-5788-B01E-1B349D9B0D86}"/>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Weighting:</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PS</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&amp;</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Calibration</a:t>
            </a:r>
            <a:endParaRPr lang="en-US" dirty="0">
              <a:solidFill>
                <a:schemeClr val="tx2"/>
              </a:solidFill>
              <a:latin typeface="+mn-lt"/>
              <a:ea typeface="Segoe UI" charset="0"/>
              <a:cs typeface="Segoe UI"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FFB9BB-F495-E518-CCB1-0B743B95705F}"/>
                  </a:ext>
                </a:extLst>
              </p:cNvPr>
              <p:cNvSpPr txBox="1"/>
              <p:nvPr/>
            </p:nvSpPr>
            <p:spPr>
              <a:xfrm>
                <a:off x="1291480" y="3798112"/>
                <a:ext cx="9814307" cy="1477328"/>
              </a:xfrm>
              <a:prstGeom prst="rect">
                <a:avLst/>
              </a:prstGeom>
              <a:noFill/>
            </p:spPr>
            <p:txBody>
              <a:bodyPr wrap="square" rtlCol="0">
                <a:spAutoFit/>
              </a:bodyPr>
              <a:lstStyle/>
              <a:p>
                <a:r>
                  <a:rPr lang="en-US" altLang="zh-CN" b="1" dirty="0">
                    <a:solidFill>
                      <a:schemeClr val="tx2"/>
                    </a:solidFill>
                  </a:rPr>
                  <a:t>Left:</a:t>
                </a:r>
                <a:r>
                  <a:rPr lang="zh-CN" altLang="en-US" b="1" dirty="0">
                    <a:solidFill>
                      <a:schemeClr val="tx2"/>
                    </a:solidFill>
                  </a:rPr>
                  <a:t> </a:t>
                </a:r>
                <a:r>
                  <a:rPr lang="en-US" altLang="zh-CN" dirty="0">
                    <a:solidFill>
                      <a:schemeClr val="tx2"/>
                    </a:solidFill>
                  </a:rPr>
                  <a:t>To</a:t>
                </a:r>
                <a:r>
                  <a:rPr lang="zh-CN" altLang="en-US" dirty="0">
                    <a:solidFill>
                      <a:schemeClr val="tx2"/>
                    </a:solidFill>
                  </a:rPr>
                  <a:t> </a:t>
                </a:r>
                <a:r>
                  <a:rPr lang="en-US" altLang="zh-CN" dirty="0">
                    <a:solidFill>
                      <a:schemeClr val="tx2"/>
                    </a:solidFill>
                  </a:rPr>
                  <a:t>reduce</a:t>
                </a:r>
                <a:r>
                  <a:rPr lang="zh-CN" altLang="en-US" dirty="0">
                    <a:solidFill>
                      <a:schemeClr val="tx2"/>
                    </a:solidFill>
                  </a:rPr>
                  <a:t> </a:t>
                </a:r>
                <a:r>
                  <a:rPr lang="en-US" altLang="zh-CN" dirty="0">
                    <a:solidFill>
                      <a:schemeClr val="tx2"/>
                    </a:solidFill>
                  </a:rPr>
                  <a:t>false</a:t>
                </a:r>
                <a:r>
                  <a:rPr lang="zh-CN" altLang="en-US" dirty="0">
                    <a:solidFill>
                      <a:schemeClr val="tx2"/>
                    </a:solidFill>
                  </a:rPr>
                  <a:t> </a:t>
                </a:r>
                <a:r>
                  <a:rPr lang="en-US" altLang="zh-CN" dirty="0">
                    <a:solidFill>
                      <a:schemeClr val="tx2"/>
                    </a:solidFill>
                  </a:rPr>
                  <a:t>positives,</a:t>
                </a:r>
                <a:r>
                  <a:rPr lang="zh-CN" altLang="en-US" dirty="0">
                    <a:solidFill>
                      <a:schemeClr val="tx2"/>
                    </a:solidFill>
                  </a:rPr>
                  <a:t> </a:t>
                </a:r>
                <a:r>
                  <a:rPr lang="en-US" altLang="zh-CN" dirty="0">
                    <a:solidFill>
                      <a:schemeClr val="tx2"/>
                    </a:solidFill>
                  </a:rPr>
                  <a:t> </a:t>
                </a:r>
                <a14:m>
                  <m:oMath xmlns:m="http://schemas.openxmlformats.org/officeDocument/2006/math">
                    <m:acc>
                      <m:accPr>
                        <m:chr m:val="̂"/>
                        <m:ctrlPr>
                          <a:rPr lang="en-US" i="1" smtClean="0">
                            <a:solidFill>
                              <a:schemeClr val="tx2"/>
                            </a:solidFill>
                            <a:latin typeface="Cambria Math" panose="02040503050406030204" pitchFamily="18" charset="0"/>
                          </a:rPr>
                        </m:ctrlPr>
                      </m:accPr>
                      <m:e>
                        <m:r>
                          <a:rPr lang="en-US" i="1">
                            <a:solidFill>
                              <a:schemeClr val="tx2"/>
                            </a:solidFill>
                            <a:latin typeface="Cambria Math" panose="02040503050406030204" pitchFamily="18" charset="0"/>
                          </a:rPr>
                          <m:t>𝑦</m:t>
                        </m:r>
                      </m:e>
                    </m:acc>
                    <m:r>
                      <a:rPr lang="en-US" i="1" baseline="-25000">
                        <a:solidFill>
                          <a:schemeClr val="tx2"/>
                        </a:solidFill>
                        <a:latin typeface="Cambria Math" panose="02040503050406030204" pitchFamily="18" charset="0"/>
                      </a:rPr>
                      <m:t>𝑡𝑖</m:t>
                    </m:r>
                  </m:oMath>
                </a14:m>
                <a:r>
                  <a:rPr lang="zh-CN" altLang="en-US" dirty="0">
                    <a:solidFill>
                      <a:schemeClr val="tx2"/>
                    </a:solidFill>
                  </a:rPr>
                  <a:t> </a:t>
                </a:r>
                <a:r>
                  <a:rPr lang="en-US" altLang="zh-CN" dirty="0">
                    <a:solidFill>
                      <a:schemeClr val="tx2"/>
                    </a:solidFill>
                  </a:rPr>
                  <a:t>should not</a:t>
                </a:r>
                <a:r>
                  <a:rPr lang="zh-CN" altLang="en-US" dirty="0">
                    <a:solidFill>
                      <a:schemeClr val="tx2"/>
                    </a:solidFill>
                  </a:rPr>
                  <a:t> </a:t>
                </a:r>
                <a:r>
                  <a:rPr lang="en-US" altLang="zh-CN" dirty="0">
                    <a:solidFill>
                      <a:schemeClr val="tx2"/>
                    </a:solidFill>
                  </a:rPr>
                  <a:t>be enlarged</a:t>
                </a:r>
                <a:r>
                  <a:rPr lang="zh-CN" altLang="en-US" dirty="0">
                    <a:solidFill>
                      <a:schemeClr val="tx2"/>
                    </a:solidFill>
                  </a:rPr>
                  <a:t> </a:t>
                </a:r>
                <a:r>
                  <a:rPr lang="en-US" altLang="zh-CN" dirty="0">
                    <a:solidFill>
                      <a:schemeClr val="tx2"/>
                    </a:solidFill>
                  </a:rPr>
                  <a:t>too</a:t>
                </a:r>
                <a:r>
                  <a:rPr lang="zh-CN" altLang="en-US" dirty="0">
                    <a:solidFill>
                      <a:schemeClr val="tx2"/>
                    </a:solidFill>
                  </a:rPr>
                  <a:t> </a:t>
                </a:r>
                <a:r>
                  <a:rPr lang="en-US" altLang="zh-CN" dirty="0">
                    <a:solidFill>
                      <a:schemeClr val="tx2"/>
                    </a:solidFill>
                  </a:rPr>
                  <a:t>much:</a:t>
                </a:r>
              </a:p>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𝑤</m:t>
                          </m:r>
                        </m:e>
                        <m:sub>
                          <m:r>
                            <a:rPr lang="en-US" altLang="zh-CN" b="0" i="1" smtClean="0">
                              <a:solidFill>
                                <a:schemeClr val="tx2"/>
                              </a:solidFill>
                              <a:latin typeface="Cambria Math" panose="02040503050406030204" pitchFamily="18" charset="0"/>
                            </a:rPr>
                            <m:t>𝑡𝑖</m:t>
                          </m:r>
                        </m:sub>
                      </m:sSub>
                      <m:r>
                        <a:rPr lang="en-US" altLang="zh-CN" i="1" smtClean="0">
                          <a:solidFill>
                            <a:schemeClr val="tx2"/>
                          </a:solidFill>
                          <a:latin typeface="Cambria Math" panose="02040503050406030204" pitchFamily="18" charset="0"/>
                        </a:rPr>
                        <m:t>=</m:t>
                      </m:r>
                      <m:func>
                        <m:funcPr>
                          <m:ctrlPr>
                            <a:rPr lang="zh-CN" altLang="en-US" b="0" i="1" smtClean="0">
                              <a:solidFill>
                                <a:schemeClr val="tx2"/>
                              </a:solidFill>
                              <a:latin typeface="Cambria Math" panose="02040503050406030204" pitchFamily="18" charset="0"/>
                            </a:rPr>
                          </m:ctrlPr>
                        </m:funcPr>
                        <m:fName>
                          <m:r>
                            <m:rPr>
                              <m:sty m:val="p"/>
                            </m:rPr>
                            <a:rPr lang="en-US" altLang="zh-CN" b="0" i="0" smtClean="0">
                              <a:solidFill>
                                <a:schemeClr val="tx2"/>
                              </a:solidFill>
                              <a:latin typeface="Cambria Math" panose="02040503050406030204" pitchFamily="18" charset="0"/>
                            </a:rPr>
                            <m:t>min</m:t>
                          </m:r>
                        </m:fName>
                        <m:e>
                          <m:r>
                            <a:rPr lang="en-US" altLang="zh-CN" b="0" i="1" smtClean="0">
                              <a:solidFill>
                                <a:schemeClr val="tx2"/>
                              </a:solidFill>
                              <a:latin typeface="Cambria Math" panose="02040503050406030204" pitchFamily="18" charset="0"/>
                            </a:rPr>
                            <m:t>(</m:t>
                          </m:r>
                          <m:sSub>
                            <m:sSubPr>
                              <m:ctrlPr>
                                <a:rPr lang="en-US" altLang="zh-CN" i="1">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𝑧</m:t>
                              </m:r>
                            </m:e>
                            <m:sub>
                              <m:r>
                                <a:rPr lang="en-US" altLang="zh-CN" i="1">
                                  <a:solidFill>
                                    <a:schemeClr val="tx2"/>
                                  </a:solidFill>
                                  <a:latin typeface="Cambria Math" panose="02040503050406030204" pitchFamily="18" charset="0"/>
                                </a:rPr>
                                <m:t>𝑡𝑖</m:t>
                              </m:r>
                            </m:sub>
                          </m:sSub>
                          <m:r>
                            <a:rPr lang="en-US" altLang="zh-CN" b="0" i="1" smtClean="0">
                              <a:solidFill>
                                <a:schemeClr val="tx2"/>
                              </a:solidFill>
                              <a:latin typeface="Cambria Math" panose="02040503050406030204" pitchFamily="18" charset="0"/>
                            </a:rPr>
                            <m:t>+</m:t>
                          </m:r>
                          <m:r>
                            <a:rPr lang="en-US" altLang="zh-CN" b="0" i="1" smtClean="0">
                              <a:solidFill>
                                <a:schemeClr val="tx2"/>
                              </a:solidFill>
                              <a:latin typeface="Cambria Math" panose="02040503050406030204" pitchFamily="18" charset="0"/>
                              <a:ea typeface="Cambria Math" panose="02040503050406030204" pitchFamily="18" charset="0"/>
                            </a:rPr>
                            <m:t>𝛿</m:t>
                          </m:r>
                          <m:r>
                            <a:rPr lang="en-US" altLang="zh-CN" b="0" i="1" smtClean="0">
                              <a:solidFill>
                                <a:schemeClr val="tx2"/>
                              </a:solidFill>
                              <a:latin typeface="Cambria Math" panose="02040503050406030204" pitchFamily="18" charset="0"/>
                              <a:ea typeface="Cambria Math" panose="02040503050406030204" pitchFamily="18" charset="0"/>
                            </a:rPr>
                            <m:t>,</m:t>
                          </m:r>
                          <m:r>
                            <a:rPr lang="zh-CN" altLang="en-US" b="0" i="1" smtClean="0">
                              <a:solidFill>
                                <a:schemeClr val="tx2"/>
                              </a:solidFill>
                              <a:latin typeface="Cambria Math" panose="02040503050406030204" pitchFamily="18" charset="0"/>
                              <a:ea typeface="Cambria Math" panose="02040503050406030204" pitchFamily="18" charset="0"/>
                            </a:rPr>
                            <m:t> </m:t>
                          </m:r>
                          <m:r>
                            <a:rPr lang="en-US" altLang="zh-CN" b="0" i="1" smtClean="0">
                              <a:solidFill>
                                <a:schemeClr val="tx2"/>
                              </a:solidFill>
                              <a:latin typeface="Cambria Math" panose="02040503050406030204" pitchFamily="18" charset="0"/>
                              <a:ea typeface="Cambria Math" panose="02040503050406030204" pitchFamily="18" charset="0"/>
                            </a:rPr>
                            <m:t>1)</m:t>
                          </m:r>
                        </m:e>
                      </m:func>
                    </m:oMath>
                  </m:oMathPara>
                </a14:m>
                <a:endParaRPr lang="en-US" altLang="zh-CN" dirty="0">
                  <a:solidFill>
                    <a:schemeClr val="tx2"/>
                  </a:solidFill>
                </a:endParaRPr>
              </a:p>
              <a:p>
                <a:endParaRPr lang="en-US" dirty="0">
                  <a:solidFill>
                    <a:schemeClr val="tx2"/>
                  </a:solidFill>
                </a:endParaRPr>
              </a:p>
              <a:p>
                <a:r>
                  <a:rPr lang="en-US" altLang="zh-CN" b="1" dirty="0">
                    <a:solidFill>
                      <a:schemeClr val="tx2"/>
                    </a:solidFill>
                  </a:rPr>
                  <a:t>Right:</a:t>
                </a:r>
                <a:r>
                  <a:rPr lang="zh-CN" altLang="en-US" b="1" dirty="0">
                    <a:solidFill>
                      <a:schemeClr val="tx2"/>
                    </a:solidFill>
                  </a:rPr>
                  <a:t> </a:t>
                </a:r>
                <a:r>
                  <a:rPr lang="en-US" altLang="zh-CN" dirty="0">
                    <a:solidFill>
                      <a:schemeClr val="tx2"/>
                    </a:solidFill>
                  </a:rPr>
                  <a:t>To</a:t>
                </a:r>
                <a:r>
                  <a:rPr lang="zh-CN" altLang="en-US" dirty="0">
                    <a:solidFill>
                      <a:schemeClr val="tx2"/>
                    </a:solidFill>
                  </a:rPr>
                  <a:t> </a:t>
                </a:r>
                <a:r>
                  <a:rPr lang="en-US" altLang="zh-CN" dirty="0">
                    <a:solidFill>
                      <a:schemeClr val="tx2"/>
                    </a:solidFill>
                  </a:rPr>
                  <a:t>reduce</a:t>
                </a:r>
                <a:r>
                  <a:rPr lang="zh-CN" altLang="en-US" dirty="0">
                    <a:solidFill>
                      <a:schemeClr val="tx2"/>
                    </a:solidFill>
                  </a:rPr>
                  <a:t> </a:t>
                </a:r>
                <a:r>
                  <a:rPr lang="en-US" altLang="zh-CN" dirty="0">
                    <a:solidFill>
                      <a:schemeClr val="tx2"/>
                    </a:solidFill>
                  </a:rPr>
                  <a:t>false</a:t>
                </a:r>
                <a:r>
                  <a:rPr lang="zh-CN" altLang="en-US" dirty="0">
                    <a:solidFill>
                      <a:schemeClr val="tx2"/>
                    </a:solidFill>
                  </a:rPr>
                  <a:t> </a:t>
                </a:r>
                <a:r>
                  <a:rPr lang="en-US" altLang="zh-CN" dirty="0">
                    <a:solidFill>
                      <a:schemeClr val="tx2"/>
                    </a:solidFill>
                  </a:rPr>
                  <a:t>negatives,</a:t>
                </a:r>
                <a:r>
                  <a:rPr lang="zh-CN" altLang="en-US" dirty="0">
                    <a:solidFill>
                      <a:schemeClr val="tx2"/>
                    </a:solidFill>
                  </a:rPr>
                  <a:t> </a:t>
                </a:r>
                <a:r>
                  <a:rPr lang="en-US" altLang="zh-CN" dirty="0">
                    <a:solidFill>
                      <a:schemeClr val="tx2"/>
                    </a:solidFill>
                  </a:rPr>
                  <a:t> </a:t>
                </a:r>
                <a14:m>
                  <m:oMath xmlns:m="http://schemas.openxmlformats.org/officeDocument/2006/math">
                    <m:acc>
                      <m:accPr>
                        <m:chr m:val="̂"/>
                        <m:ctrlPr>
                          <a:rPr lang="en-US" i="1" smtClean="0">
                            <a:solidFill>
                              <a:schemeClr val="tx2"/>
                            </a:solidFill>
                            <a:latin typeface="Cambria Math" panose="02040503050406030204" pitchFamily="18" charset="0"/>
                          </a:rPr>
                        </m:ctrlPr>
                      </m:accPr>
                      <m:e>
                        <m:r>
                          <a:rPr lang="en-US" i="1">
                            <a:solidFill>
                              <a:schemeClr val="tx2"/>
                            </a:solidFill>
                            <a:latin typeface="Cambria Math" panose="02040503050406030204" pitchFamily="18" charset="0"/>
                          </a:rPr>
                          <m:t>𝑦</m:t>
                        </m:r>
                      </m:e>
                    </m:acc>
                    <m:r>
                      <a:rPr lang="en-US" i="1" baseline="-25000">
                        <a:solidFill>
                          <a:schemeClr val="tx2"/>
                        </a:solidFill>
                        <a:latin typeface="Cambria Math" panose="02040503050406030204" pitchFamily="18" charset="0"/>
                      </a:rPr>
                      <m:t>𝑡𝑖</m:t>
                    </m:r>
                  </m:oMath>
                </a14:m>
                <a:r>
                  <a:rPr lang="zh-CN" altLang="en-US" dirty="0">
                    <a:solidFill>
                      <a:schemeClr val="tx2"/>
                    </a:solidFill>
                  </a:rPr>
                  <a:t> </a:t>
                </a:r>
                <a:r>
                  <a:rPr lang="en-US" altLang="zh-CN" dirty="0">
                    <a:solidFill>
                      <a:schemeClr val="tx2"/>
                    </a:solidFill>
                  </a:rPr>
                  <a:t>should be</a:t>
                </a:r>
                <a:r>
                  <a:rPr lang="zh-CN" altLang="en-US" dirty="0">
                    <a:solidFill>
                      <a:schemeClr val="tx2"/>
                    </a:solidFill>
                  </a:rPr>
                  <a:t> </a:t>
                </a:r>
                <a:r>
                  <a:rPr lang="en-US" altLang="zh-CN" dirty="0">
                    <a:solidFill>
                      <a:schemeClr val="tx2"/>
                    </a:solidFill>
                  </a:rPr>
                  <a:t>enlarged</a:t>
                </a:r>
                <a:r>
                  <a:rPr lang="zh-CN" altLang="en-US" dirty="0">
                    <a:solidFill>
                      <a:schemeClr val="tx2"/>
                    </a:solidFill>
                  </a:rPr>
                  <a:t> </a:t>
                </a:r>
                <a:r>
                  <a:rPr lang="en-US" altLang="zh-CN" dirty="0">
                    <a:solidFill>
                      <a:schemeClr val="tx2"/>
                    </a:solidFill>
                  </a:rPr>
                  <a:t>enough,</a:t>
                </a:r>
                <a:r>
                  <a:rPr lang="zh-CN" altLang="en-US" dirty="0">
                    <a:solidFill>
                      <a:schemeClr val="tx2"/>
                    </a:solidFill>
                  </a:rPr>
                  <a:t> </a:t>
                </a:r>
                <a14:m>
                  <m:oMath xmlns:m="http://schemas.openxmlformats.org/officeDocument/2006/math">
                    <m:r>
                      <a:rPr lang="zh-CN" altLang="en-US" b="0" i="0" smtClean="0">
                        <a:solidFill>
                          <a:schemeClr val="tx2"/>
                        </a:solidFill>
                        <a:latin typeface="Cambria Math" panose="02040503050406030204" pitchFamily="18" charset="0"/>
                      </a:rPr>
                      <m:t>  </m:t>
                    </m:r>
                    <m:r>
                      <a:rPr lang="zh-CN" altLang="en-US" i="1">
                        <a:solidFill>
                          <a:schemeClr val="tx2"/>
                        </a:solidFill>
                        <a:latin typeface="Cambria Math" panose="02040503050406030204" pitchFamily="18" charset="0"/>
                      </a:rPr>
                      <m:t>𝜖</m:t>
                    </m:r>
                    <m:r>
                      <a:rPr lang="en-US" altLang="zh-CN" i="1">
                        <a:solidFill>
                          <a:schemeClr val="tx2"/>
                        </a:solidFill>
                        <a:latin typeface="Cambria Math" panose="02040503050406030204" pitchFamily="18" charset="0"/>
                      </a:rPr>
                      <m:t>&gt;0 </m:t>
                    </m:r>
                  </m:oMath>
                </a14:m>
                <a:r>
                  <a:rPr lang="en-US" altLang="zh-CN" dirty="0">
                    <a:solidFill>
                      <a:schemeClr val="tx2"/>
                    </a:solidFill>
                  </a:rPr>
                  <a:t>:</a:t>
                </a:r>
              </a:p>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𝑤</m:t>
                          </m:r>
                        </m:e>
                        <m:sub>
                          <m:r>
                            <a:rPr lang="en-US" altLang="zh-CN" b="0" i="1" smtClean="0">
                              <a:solidFill>
                                <a:schemeClr val="tx2"/>
                              </a:solidFill>
                              <a:latin typeface="Cambria Math" panose="02040503050406030204" pitchFamily="18" charset="0"/>
                            </a:rPr>
                            <m:t>𝑡𝑖</m:t>
                          </m:r>
                        </m:sub>
                      </m:sSub>
                      <m:r>
                        <a:rPr lang="en-US" altLang="zh-CN" i="1" smtClean="0">
                          <a:solidFill>
                            <a:schemeClr val="tx2"/>
                          </a:solidFill>
                          <a:latin typeface="Cambria Math" panose="02040503050406030204" pitchFamily="18" charset="0"/>
                        </a:rPr>
                        <m:t>=</m:t>
                      </m:r>
                      <m:func>
                        <m:funcPr>
                          <m:ctrlPr>
                            <a:rPr lang="zh-CN" altLang="en-US" b="0" i="1" smtClean="0">
                              <a:solidFill>
                                <a:schemeClr val="tx2"/>
                              </a:solidFill>
                              <a:latin typeface="Cambria Math" panose="02040503050406030204" pitchFamily="18" charset="0"/>
                            </a:rPr>
                          </m:ctrlPr>
                        </m:funcPr>
                        <m:fName>
                          <m:r>
                            <m:rPr>
                              <m:sty m:val="p"/>
                            </m:rPr>
                            <a:rPr lang="en-US" altLang="zh-CN" b="0" i="0" smtClean="0">
                              <a:solidFill>
                                <a:schemeClr val="tx2"/>
                              </a:solidFill>
                              <a:latin typeface="Cambria Math" panose="02040503050406030204" pitchFamily="18" charset="0"/>
                            </a:rPr>
                            <m:t>max</m:t>
                          </m:r>
                        </m:fName>
                        <m:e>
                          <m:r>
                            <a:rPr lang="en-US" altLang="zh-CN" b="0" i="1" smtClean="0">
                              <a:solidFill>
                                <a:schemeClr val="tx2"/>
                              </a:solidFill>
                              <a:latin typeface="Cambria Math" panose="02040503050406030204" pitchFamily="18" charset="0"/>
                            </a:rPr>
                            <m:t>(</m:t>
                          </m:r>
                          <m:r>
                            <a:rPr lang="zh-CN" altLang="en-US" b="0" i="1" smtClean="0">
                              <a:solidFill>
                                <a:schemeClr val="tx2"/>
                              </a:solidFill>
                              <a:latin typeface="Cambria Math" panose="02040503050406030204" pitchFamily="18" charset="0"/>
                            </a:rPr>
                            <m:t> </m:t>
                          </m:r>
                          <m:r>
                            <a:rPr lang="zh-CN" altLang="en-US" b="0" i="1" smtClean="0">
                              <a:solidFill>
                                <a:schemeClr val="tx2"/>
                              </a:solidFill>
                              <a:latin typeface="Cambria Math" panose="02040503050406030204" pitchFamily="18" charset="0"/>
                            </a:rPr>
                            <m:t>𝜖</m:t>
                          </m:r>
                          <m:r>
                            <a:rPr lang="en-US" altLang="zh-CN" b="0" i="1" smtClean="0">
                              <a:solidFill>
                                <a:schemeClr val="tx2"/>
                              </a:solidFill>
                              <a:latin typeface="Cambria Math" panose="02040503050406030204" pitchFamily="18" charset="0"/>
                            </a:rPr>
                            <m:t>,</m:t>
                          </m:r>
                          <m:r>
                            <m:rPr>
                              <m:sty m:val="p"/>
                            </m:rPr>
                            <a:rPr lang="en-US" altLang="zh-CN" b="0" i="0" smtClean="0">
                              <a:solidFill>
                                <a:schemeClr val="tx2"/>
                              </a:solidFill>
                              <a:latin typeface="Cambria Math" panose="02040503050406030204" pitchFamily="18" charset="0"/>
                            </a:rPr>
                            <m:t>min</m:t>
                          </m:r>
                          <m:r>
                            <a:rPr lang="en-US" altLang="zh-CN" b="0" i="1" smtClean="0">
                              <a:solidFill>
                                <a:schemeClr val="tx2"/>
                              </a:solidFill>
                              <a:latin typeface="Cambria Math" panose="02040503050406030204" pitchFamily="18" charset="0"/>
                            </a:rPr>
                            <m:t>⁡(</m:t>
                          </m:r>
                          <m:sSub>
                            <m:sSubPr>
                              <m:ctrlPr>
                                <a:rPr lang="en-US" altLang="zh-CN" i="1">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𝑧</m:t>
                              </m:r>
                            </m:e>
                            <m:sub>
                              <m:r>
                                <a:rPr lang="en-US" altLang="zh-CN" i="1">
                                  <a:solidFill>
                                    <a:schemeClr val="tx2"/>
                                  </a:solidFill>
                                  <a:latin typeface="Cambria Math" panose="02040503050406030204" pitchFamily="18" charset="0"/>
                                </a:rPr>
                                <m:t>𝑡𝑖</m:t>
                              </m:r>
                            </m:sub>
                          </m:sSub>
                          <m:r>
                            <a:rPr lang="en-US" altLang="zh-CN" b="0" i="1" smtClean="0">
                              <a:solidFill>
                                <a:schemeClr val="tx2"/>
                              </a:solidFill>
                              <a:latin typeface="Cambria Math" panose="02040503050406030204" pitchFamily="18" charset="0"/>
                            </a:rPr>
                            <m:t>+</m:t>
                          </m:r>
                          <m:r>
                            <a:rPr lang="en-US" altLang="zh-CN" b="0" i="1" smtClean="0">
                              <a:solidFill>
                                <a:schemeClr val="tx2"/>
                              </a:solidFill>
                              <a:latin typeface="Cambria Math" panose="02040503050406030204" pitchFamily="18" charset="0"/>
                              <a:ea typeface="Cambria Math" panose="02040503050406030204" pitchFamily="18" charset="0"/>
                            </a:rPr>
                            <m:t>𝛿</m:t>
                          </m:r>
                          <m:r>
                            <a:rPr lang="en-US" altLang="zh-CN" b="0" i="1" smtClean="0">
                              <a:solidFill>
                                <a:schemeClr val="tx2"/>
                              </a:solidFill>
                              <a:latin typeface="Cambria Math" panose="02040503050406030204" pitchFamily="18" charset="0"/>
                              <a:ea typeface="Cambria Math" panose="02040503050406030204" pitchFamily="18" charset="0"/>
                            </a:rPr>
                            <m:t>,</m:t>
                          </m:r>
                          <m:r>
                            <a:rPr lang="zh-CN" altLang="en-US" b="0" i="1" smtClean="0">
                              <a:solidFill>
                                <a:schemeClr val="tx2"/>
                              </a:solidFill>
                              <a:latin typeface="Cambria Math" panose="02040503050406030204" pitchFamily="18" charset="0"/>
                              <a:ea typeface="Cambria Math" panose="02040503050406030204" pitchFamily="18" charset="0"/>
                            </a:rPr>
                            <m:t> </m:t>
                          </m:r>
                          <m:r>
                            <a:rPr lang="en-US" altLang="zh-CN" b="0" i="1" smtClean="0">
                              <a:solidFill>
                                <a:schemeClr val="tx2"/>
                              </a:solidFill>
                              <a:latin typeface="Cambria Math" panose="02040503050406030204" pitchFamily="18" charset="0"/>
                              <a:ea typeface="Cambria Math" panose="02040503050406030204" pitchFamily="18" charset="0"/>
                            </a:rPr>
                            <m:t>1))</m:t>
                          </m:r>
                        </m:e>
                      </m:func>
                    </m:oMath>
                  </m:oMathPara>
                </a14:m>
                <a:endParaRPr lang="en-US" dirty="0">
                  <a:solidFill>
                    <a:schemeClr val="tx2"/>
                  </a:solidFill>
                </a:endParaRPr>
              </a:p>
            </p:txBody>
          </p:sp>
        </mc:Choice>
        <mc:Fallback xmlns="">
          <p:sp>
            <p:nvSpPr>
              <p:cNvPr id="10" name="TextBox 9">
                <a:extLst>
                  <a:ext uri="{FF2B5EF4-FFF2-40B4-BE49-F238E27FC236}">
                    <a16:creationId xmlns:a16="http://schemas.microsoft.com/office/drawing/2014/main" id="{87FFB9BB-F495-E518-CCB1-0B743B95705F}"/>
                  </a:ext>
                </a:extLst>
              </p:cNvPr>
              <p:cNvSpPr txBox="1">
                <a:spLocks noRot="1" noChangeAspect="1" noMove="1" noResize="1" noEditPoints="1" noAdjustHandles="1" noChangeArrowheads="1" noChangeShapeType="1" noTextEdit="1"/>
              </p:cNvSpPr>
              <p:nvPr/>
            </p:nvSpPr>
            <p:spPr>
              <a:xfrm>
                <a:off x="1291480" y="3798112"/>
                <a:ext cx="9814307" cy="1477328"/>
              </a:xfrm>
              <a:prstGeom prst="rect">
                <a:avLst/>
              </a:prstGeom>
              <a:blipFill>
                <a:blip r:embed="rId2"/>
                <a:stretch>
                  <a:fillRect l="-517" t="-1709" b="-427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5B8977C-27AD-9D87-3D80-1ED687ED54CF}"/>
              </a:ext>
            </a:extLst>
          </p:cNvPr>
          <p:cNvGrpSpPr/>
          <p:nvPr/>
        </p:nvGrpSpPr>
        <p:grpSpPr>
          <a:xfrm>
            <a:off x="895096" y="1295400"/>
            <a:ext cx="10210691" cy="2193985"/>
            <a:chOff x="895096" y="1295400"/>
            <a:chExt cx="10210691" cy="2193985"/>
          </a:xfrm>
        </p:grpSpPr>
        <p:pic>
          <p:nvPicPr>
            <p:cNvPr id="5" name="Picture 4">
              <a:extLst>
                <a:ext uri="{FF2B5EF4-FFF2-40B4-BE49-F238E27FC236}">
                  <a16:creationId xmlns:a16="http://schemas.microsoft.com/office/drawing/2014/main" id="{59BF4B8E-417E-129E-36F4-78EB147543B7}"/>
                </a:ext>
              </a:extLst>
            </p:cNvPr>
            <p:cNvPicPr>
              <a:picLocks noChangeAspect="1"/>
            </p:cNvPicPr>
            <p:nvPr/>
          </p:nvPicPr>
          <p:blipFill>
            <a:blip r:embed="rId3"/>
            <a:stretch>
              <a:fillRect/>
            </a:stretch>
          </p:blipFill>
          <p:spPr>
            <a:xfrm>
              <a:off x="895096" y="1355785"/>
              <a:ext cx="2794000" cy="2133600"/>
            </a:xfrm>
            <a:prstGeom prst="rect">
              <a:avLst/>
            </a:prstGeom>
          </p:spPr>
        </p:pic>
        <p:pic>
          <p:nvPicPr>
            <p:cNvPr id="7" name="Picture 6">
              <a:extLst>
                <a:ext uri="{FF2B5EF4-FFF2-40B4-BE49-F238E27FC236}">
                  <a16:creationId xmlns:a16="http://schemas.microsoft.com/office/drawing/2014/main" id="{AA34B694-2B99-EF5C-5B77-B746EF22A0F7}"/>
                </a:ext>
              </a:extLst>
            </p:cNvPr>
            <p:cNvPicPr>
              <a:picLocks noChangeAspect="1"/>
            </p:cNvPicPr>
            <p:nvPr/>
          </p:nvPicPr>
          <p:blipFill>
            <a:blip r:embed="rId4"/>
            <a:stretch>
              <a:fillRect/>
            </a:stretch>
          </p:blipFill>
          <p:spPr>
            <a:xfrm>
              <a:off x="8375287" y="1295400"/>
              <a:ext cx="2730500" cy="2133600"/>
            </a:xfrm>
            <a:prstGeom prst="rect">
              <a:avLst/>
            </a:prstGeom>
          </p:spPr>
        </p:pic>
        <p:grpSp>
          <p:nvGrpSpPr>
            <p:cNvPr id="13" name="Group 12">
              <a:extLst>
                <a:ext uri="{FF2B5EF4-FFF2-40B4-BE49-F238E27FC236}">
                  <a16:creationId xmlns:a16="http://schemas.microsoft.com/office/drawing/2014/main" id="{A398A46D-13F4-EF5B-2B7F-211F2AF5B8FD}"/>
                </a:ext>
              </a:extLst>
            </p:cNvPr>
            <p:cNvGrpSpPr/>
            <p:nvPr/>
          </p:nvGrpSpPr>
          <p:grpSpPr>
            <a:xfrm>
              <a:off x="4018040" y="1677495"/>
              <a:ext cx="4028302" cy="1131221"/>
              <a:chOff x="4018040" y="1622631"/>
              <a:chExt cx="4028302" cy="1131221"/>
            </a:xfrm>
          </p:grpSpPr>
          <p:pic>
            <p:nvPicPr>
              <p:cNvPr id="9" name="Picture 4">
                <a:extLst>
                  <a:ext uri="{FF2B5EF4-FFF2-40B4-BE49-F238E27FC236}">
                    <a16:creationId xmlns:a16="http://schemas.microsoft.com/office/drawing/2014/main" id="{E72662D1-5297-C00D-95E3-E4A98CD429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6768" y="1622631"/>
                <a:ext cx="3514344" cy="5436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B82047-F463-3850-7B0A-41123F5FBF3C}"/>
                  </a:ext>
                </a:extLst>
              </p:cNvPr>
              <p:cNvSpPr txBox="1"/>
              <p:nvPr/>
            </p:nvSpPr>
            <p:spPr>
              <a:xfrm>
                <a:off x="4018040" y="2384520"/>
                <a:ext cx="4028302" cy="369332"/>
              </a:xfrm>
              <a:prstGeom prst="rect">
                <a:avLst/>
              </a:prstGeom>
              <a:noFill/>
            </p:spPr>
            <p:txBody>
              <a:bodyPr wrap="square" rtlCol="0">
                <a:spAutoFit/>
              </a:bodyPr>
              <a:lstStyle/>
              <a:p>
                <a:pPr algn="ctr"/>
                <a:r>
                  <a:rPr lang="en-US" altLang="zh-CN" dirty="0">
                    <a:solidFill>
                      <a:schemeClr val="accent4">
                        <a:lumMod val="75000"/>
                      </a:schemeClr>
                    </a:solidFill>
                  </a:rPr>
                  <a:t>----</a:t>
                </a:r>
                <a:r>
                  <a:rPr lang="zh-CN" altLang="en-US" dirty="0">
                    <a:solidFill>
                      <a:schemeClr val="accent4">
                        <a:lumMod val="75000"/>
                      </a:schemeClr>
                    </a:solidFill>
                  </a:rPr>
                  <a:t> </a:t>
                </a:r>
                <a:r>
                  <a:rPr lang="en-US" altLang="zh-CN" dirty="0">
                    <a:solidFill>
                      <a:schemeClr val="accent4">
                        <a:lumMod val="75000"/>
                      </a:schemeClr>
                    </a:solidFill>
                  </a:rPr>
                  <a:t>0.5</a:t>
                </a:r>
                <a:r>
                  <a:rPr lang="zh-CN" altLang="en-US" dirty="0">
                    <a:solidFill>
                      <a:schemeClr val="accent4">
                        <a:lumMod val="75000"/>
                      </a:schemeClr>
                    </a:solidFill>
                  </a:rPr>
                  <a:t>   </a:t>
                </a:r>
                <a:r>
                  <a:rPr lang="en-US" altLang="zh-CN" dirty="0"/>
                  <a:t>---- Latency</a:t>
                </a:r>
                <a:r>
                  <a:rPr lang="zh-CN" altLang="en-US" dirty="0"/>
                  <a:t> </a:t>
                </a:r>
                <a:r>
                  <a:rPr lang="en-US" altLang="zh-CN" dirty="0"/>
                  <a:t>Threshold</a:t>
                </a:r>
                <a:r>
                  <a:rPr lang="zh-CN" altLang="en-US" dirty="0"/>
                  <a:t> </a:t>
                </a:r>
                <a:r>
                  <a:rPr lang="en-US" altLang="zh-CN" dirty="0"/>
                  <a:t>P90</a:t>
                </a:r>
                <a:endParaRPr lang="en-US" dirty="0"/>
              </a:p>
            </p:txBody>
          </p:sp>
        </p:gr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1396BF-ACB7-6CE4-43C2-CBAEC203F5E9}"/>
                  </a:ext>
                </a:extLst>
              </p:cNvPr>
              <p:cNvSpPr txBox="1"/>
              <p:nvPr/>
            </p:nvSpPr>
            <p:spPr>
              <a:xfrm>
                <a:off x="1291479" y="5339517"/>
                <a:ext cx="10169836" cy="1200329"/>
              </a:xfrm>
              <a:prstGeom prst="rect">
                <a:avLst/>
              </a:prstGeom>
              <a:noFill/>
            </p:spPr>
            <p:txBody>
              <a:bodyPr wrap="square" rtlCol="0">
                <a:spAutoFit/>
              </a:bodyPr>
              <a:lstStyle/>
              <a:p>
                <a:r>
                  <a:rPr lang="en-US" altLang="zh-CN" dirty="0">
                    <a:solidFill>
                      <a:schemeClr val="tx2"/>
                    </a:solidFill>
                  </a:rPr>
                  <a:t>Combine</a:t>
                </a:r>
                <a:r>
                  <a:rPr lang="zh-CN" altLang="en-US" dirty="0">
                    <a:solidFill>
                      <a:schemeClr val="tx2"/>
                    </a:solidFill>
                  </a:rPr>
                  <a:t> </a:t>
                </a:r>
                <a:r>
                  <a:rPr lang="en-US" altLang="zh-CN" dirty="0">
                    <a:solidFill>
                      <a:schemeClr val="tx2"/>
                    </a:solidFill>
                  </a:rPr>
                  <a:t>the</a:t>
                </a:r>
                <a:r>
                  <a:rPr lang="zh-CN" altLang="en-US" dirty="0">
                    <a:solidFill>
                      <a:schemeClr val="tx2"/>
                    </a:solidFill>
                  </a:rPr>
                  <a:t> </a:t>
                </a:r>
                <a:r>
                  <a:rPr lang="en-US" altLang="zh-CN" dirty="0">
                    <a:solidFill>
                      <a:schemeClr val="tx2"/>
                    </a:solidFill>
                  </a:rPr>
                  <a:t>above</a:t>
                </a:r>
                <a:r>
                  <a:rPr lang="zh-CN" altLang="en-US" dirty="0">
                    <a:solidFill>
                      <a:schemeClr val="tx2"/>
                    </a:solidFill>
                  </a:rPr>
                  <a:t> </a:t>
                </a:r>
                <a:r>
                  <a:rPr lang="en-US" altLang="zh-CN" dirty="0">
                    <a:solidFill>
                      <a:schemeClr val="tx2"/>
                    </a:solidFill>
                  </a:rPr>
                  <a:t>two:</a:t>
                </a:r>
              </a:p>
              <a:p>
                <a:pPr/>
                <a14:m>
                  <m:oMathPara xmlns:m="http://schemas.openxmlformats.org/officeDocument/2006/math">
                    <m:oMathParaPr>
                      <m:jc m:val="centerGroup"/>
                    </m:oMathParaPr>
                    <m:oMath xmlns:m="http://schemas.openxmlformats.org/officeDocument/2006/math">
                      <m:sSub>
                        <m:sSubPr>
                          <m:ctrlPr>
                            <a:rPr lang="en-US" altLang="zh-CN" i="1" smtClean="0">
                              <a:solidFill>
                                <a:srgbClr val="2E7AF3"/>
                              </a:solidFill>
                              <a:latin typeface="Cambria Math" panose="02040503050406030204" pitchFamily="18" charset="0"/>
                            </a:rPr>
                          </m:ctrlPr>
                        </m:sSubPr>
                        <m:e>
                          <m:r>
                            <a:rPr lang="en-US" altLang="zh-CN" i="1">
                              <a:solidFill>
                                <a:srgbClr val="2E7AF3"/>
                              </a:solidFill>
                              <a:latin typeface="Cambria Math" panose="02040503050406030204" pitchFamily="18" charset="0"/>
                            </a:rPr>
                            <m:t>𝑤</m:t>
                          </m:r>
                        </m:e>
                        <m:sub>
                          <m:r>
                            <a:rPr lang="en-US" altLang="zh-CN" i="1">
                              <a:solidFill>
                                <a:srgbClr val="2E7AF3"/>
                              </a:solidFill>
                              <a:latin typeface="Cambria Math" panose="02040503050406030204" pitchFamily="18" charset="0"/>
                            </a:rPr>
                            <m:t>𝑡𝑖</m:t>
                          </m:r>
                        </m:sub>
                      </m:sSub>
                      <m:r>
                        <a:rPr lang="en-US" altLang="zh-CN" i="1">
                          <a:solidFill>
                            <a:srgbClr val="2E7AF3"/>
                          </a:solidFill>
                          <a:latin typeface="Cambria Math" panose="02040503050406030204" pitchFamily="18" charset="0"/>
                        </a:rPr>
                        <m:t>=</m:t>
                      </m:r>
                      <m:func>
                        <m:funcPr>
                          <m:ctrlPr>
                            <a:rPr lang="zh-CN" altLang="en-US" i="1">
                              <a:solidFill>
                                <a:srgbClr val="2E7AF3"/>
                              </a:solidFill>
                              <a:latin typeface="Cambria Math" panose="02040503050406030204" pitchFamily="18" charset="0"/>
                            </a:rPr>
                          </m:ctrlPr>
                        </m:funcPr>
                        <m:fName>
                          <m:r>
                            <m:rPr>
                              <m:sty m:val="p"/>
                            </m:rPr>
                            <a:rPr lang="en-US" altLang="zh-CN">
                              <a:solidFill>
                                <a:srgbClr val="2E7AF3"/>
                              </a:solidFill>
                              <a:latin typeface="Cambria Math" panose="02040503050406030204" pitchFamily="18" charset="0"/>
                            </a:rPr>
                            <m:t>max</m:t>
                          </m:r>
                        </m:fName>
                        <m:e>
                          <m:r>
                            <a:rPr lang="en-US" altLang="zh-CN" i="1">
                              <a:solidFill>
                                <a:srgbClr val="2E7AF3"/>
                              </a:solidFill>
                              <a:latin typeface="Cambria Math" panose="02040503050406030204" pitchFamily="18" charset="0"/>
                            </a:rPr>
                            <m:t>(</m:t>
                          </m:r>
                          <m:r>
                            <a:rPr lang="zh-CN" altLang="en-US" i="1">
                              <a:solidFill>
                                <a:srgbClr val="2E7AF3"/>
                              </a:solidFill>
                              <a:latin typeface="Cambria Math" panose="02040503050406030204" pitchFamily="18" charset="0"/>
                            </a:rPr>
                            <m:t> </m:t>
                          </m:r>
                          <m:r>
                            <a:rPr lang="zh-CN" altLang="en-US" i="1">
                              <a:solidFill>
                                <a:srgbClr val="2E7AF3"/>
                              </a:solidFill>
                              <a:latin typeface="Cambria Math" panose="02040503050406030204" pitchFamily="18" charset="0"/>
                            </a:rPr>
                            <m:t>𝜖</m:t>
                          </m:r>
                          <m:r>
                            <a:rPr lang="en-US" altLang="zh-CN" i="1">
                              <a:solidFill>
                                <a:srgbClr val="2E7AF3"/>
                              </a:solidFill>
                              <a:latin typeface="Cambria Math" panose="02040503050406030204" pitchFamily="18" charset="0"/>
                            </a:rPr>
                            <m:t>,</m:t>
                          </m:r>
                          <m:r>
                            <m:rPr>
                              <m:sty m:val="p"/>
                            </m:rPr>
                            <a:rPr lang="en-US" altLang="zh-CN">
                              <a:solidFill>
                                <a:srgbClr val="2E7AF3"/>
                              </a:solidFill>
                              <a:latin typeface="Cambria Math" panose="02040503050406030204" pitchFamily="18" charset="0"/>
                            </a:rPr>
                            <m:t>min</m:t>
                          </m:r>
                          <m:r>
                            <a:rPr lang="en-US" altLang="zh-CN" i="1">
                              <a:solidFill>
                                <a:srgbClr val="2E7AF3"/>
                              </a:solidFill>
                              <a:latin typeface="Cambria Math" panose="02040503050406030204" pitchFamily="18" charset="0"/>
                            </a:rPr>
                            <m:t>⁡(</m:t>
                          </m:r>
                          <m:sSub>
                            <m:sSubPr>
                              <m:ctrlPr>
                                <a:rPr lang="en-US" altLang="zh-CN" i="1">
                                  <a:solidFill>
                                    <a:srgbClr val="2E7AF3"/>
                                  </a:solidFill>
                                  <a:latin typeface="Cambria Math" panose="02040503050406030204" pitchFamily="18" charset="0"/>
                                </a:rPr>
                              </m:ctrlPr>
                            </m:sSubPr>
                            <m:e>
                              <m:r>
                                <a:rPr lang="en-US" altLang="zh-CN" i="1">
                                  <a:solidFill>
                                    <a:srgbClr val="2E7AF3"/>
                                  </a:solidFill>
                                  <a:latin typeface="Cambria Math" panose="02040503050406030204" pitchFamily="18" charset="0"/>
                                </a:rPr>
                                <m:t>𝑧</m:t>
                              </m:r>
                            </m:e>
                            <m:sub>
                              <m:r>
                                <a:rPr lang="en-US" altLang="zh-CN" i="1">
                                  <a:solidFill>
                                    <a:srgbClr val="2E7AF3"/>
                                  </a:solidFill>
                                  <a:latin typeface="Cambria Math" panose="02040503050406030204" pitchFamily="18" charset="0"/>
                                </a:rPr>
                                <m:t>𝑡𝑖</m:t>
                              </m:r>
                            </m:sub>
                          </m:sSub>
                          <m:r>
                            <a:rPr lang="en-US" altLang="zh-CN" i="1">
                              <a:solidFill>
                                <a:srgbClr val="2E7AF3"/>
                              </a:solidFill>
                              <a:latin typeface="Cambria Math" panose="02040503050406030204" pitchFamily="18" charset="0"/>
                            </a:rPr>
                            <m:t>+</m:t>
                          </m:r>
                          <m:r>
                            <a:rPr lang="en-US" altLang="zh-CN" i="1">
                              <a:solidFill>
                                <a:srgbClr val="2E7AF3"/>
                              </a:solidFill>
                              <a:latin typeface="Cambria Math" panose="02040503050406030204" pitchFamily="18" charset="0"/>
                              <a:ea typeface="Cambria Math" panose="02040503050406030204" pitchFamily="18" charset="0"/>
                            </a:rPr>
                            <m:t>𝛿</m:t>
                          </m:r>
                          <m:r>
                            <a:rPr lang="en-US" altLang="zh-CN" i="1">
                              <a:solidFill>
                                <a:srgbClr val="2E7AF3"/>
                              </a:solidFill>
                              <a:latin typeface="Cambria Math" panose="02040503050406030204" pitchFamily="18" charset="0"/>
                              <a:ea typeface="Cambria Math" panose="02040503050406030204" pitchFamily="18" charset="0"/>
                            </a:rPr>
                            <m:t>,</m:t>
                          </m:r>
                          <m:r>
                            <a:rPr lang="zh-CN" altLang="en-US" i="1">
                              <a:solidFill>
                                <a:srgbClr val="2E7AF3"/>
                              </a:solidFill>
                              <a:latin typeface="Cambria Math" panose="02040503050406030204" pitchFamily="18" charset="0"/>
                              <a:ea typeface="Cambria Math" panose="02040503050406030204" pitchFamily="18" charset="0"/>
                            </a:rPr>
                            <m:t> </m:t>
                          </m:r>
                          <m:r>
                            <a:rPr lang="en-US" altLang="zh-CN" i="1">
                              <a:solidFill>
                                <a:srgbClr val="2E7AF3"/>
                              </a:solidFill>
                              <a:latin typeface="Cambria Math" panose="02040503050406030204" pitchFamily="18" charset="0"/>
                              <a:ea typeface="Cambria Math" panose="02040503050406030204" pitchFamily="18" charset="0"/>
                            </a:rPr>
                            <m:t>1))</m:t>
                          </m:r>
                        </m:e>
                      </m:func>
                    </m:oMath>
                  </m:oMathPara>
                </a14:m>
                <a:endParaRPr lang="en-US" dirty="0">
                  <a:solidFill>
                    <a:srgbClr val="2E7AF3"/>
                  </a:solidFill>
                </a:endParaRPr>
              </a:p>
              <a:p>
                <a:endParaRPr lang="en-US" dirty="0">
                  <a:solidFill>
                    <a:schemeClr val="tx2"/>
                  </a:solidFill>
                </a:endParaRPr>
              </a:p>
              <a:p>
                <a14:m>
                  <m:oMath xmlns:m="http://schemas.openxmlformats.org/officeDocument/2006/math">
                    <m:r>
                      <a:rPr lang="en-US" altLang="zh-CN" b="0" i="1" smtClean="0">
                        <a:solidFill>
                          <a:schemeClr val="tx2"/>
                        </a:solidFill>
                        <a:latin typeface="Cambria Math" panose="02040503050406030204" pitchFamily="18" charset="0"/>
                        <a:ea typeface="Cambria Math" panose="02040503050406030204" pitchFamily="18" charset="0"/>
                      </a:rPr>
                      <m:t>𝛿</m:t>
                    </m:r>
                  </m:oMath>
                </a14:m>
                <a:r>
                  <a:rPr lang="zh-CN" altLang="en-US" dirty="0">
                    <a:solidFill>
                      <a:schemeClr val="tx2"/>
                    </a:solidFill>
                  </a:rPr>
                  <a:t> </a:t>
                </a:r>
                <a:r>
                  <a:rPr lang="en-US" altLang="zh-CN" dirty="0">
                    <a:solidFill>
                      <a:schemeClr val="tx2"/>
                    </a:solidFill>
                  </a:rPr>
                  <a:t>and</a:t>
                </a:r>
                <a14:m>
                  <m:oMath xmlns:m="http://schemas.openxmlformats.org/officeDocument/2006/math">
                    <m:r>
                      <a:rPr lang="zh-CN" altLang="en-US" b="0" i="0" smtClean="0">
                        <a:solidFill>
                          <a:schemeClr val="tx2"/>
                        </a:solidFill>
                        <a:latin typeface="Cambria Math" panose="02040503050406030204" pitchFamily="18" charset="0"/>
                      </a:rPr>
                      <m:t> </m:t>
                    </m:r>
                    <m:r>
                      <a:rPr lang="zh-CN" altLang="en-US" i="1" smtClean="0">
                        <a:solidFill>
                          <a:schemeClr val="tx2"/>
                        </a:solidFill>
                        <a:latin typeface="Cambria Math" panose="02040503050406030204" pitchFamily="18" charset="0"/>
                      </a:rPr>
                      <m:t>𝜖</m:t>
                    </m:r>
                  </m:oMath>
                </a14:m>
                <a:r>
                  <a:rPr lang="zh-CN" altLang="en-US" dirty="0">
                    <a:solidFill>
                      <a:schemeClr val="tx2"/>
                    </a:solidFill>
                  </a:rPr>
                  <a:t> </a:t>
                </a:r>
                <a:r>
                  <a:rPr lang="en-US" altLang="zh-CN" dirty="0">
                    <a:solidFill>
                      <a:schemeClr val="tx2"/>
                    </a:solidFill>
                  </a:rPr>
                  <a:t>are</a:t>
                </a:r>
                <a:r>
                  <a:rPr lang="zh-CN" altLang="en-US" dirty="0">
                    <a:solidFill>
                      <a:schemeClr val="tx2"/>
                    </a:solidFill>
                  </a:rPr>
                  <a:t> </a:t>
                </a:r>
                <a:r>
                  <a:rPr lang="en-US" altLang="zh-CN" dirty="0">
                    <a:solidFill>
                      <a:schemeClr val="tx2"/>
                    </a:solidFill>
                  </a:rPr>
                  <a:t>hyperparameters</a:t>
                </a:r>
                <a:r>
                  <a:rPr lang="zh-CN" altLang="en-US" dirty="0">
                    <a:solidFill>
                      <a:schemeClr val="tx2"/>
                    </a:solidFill>
                  </a:rPr>
                  <a:t> </a:t>
                </a:r>
                <a:r>
                  <a:rPr lang="en-US" altLang="zh-CN" dirty="0">
                    <a:solidFill>
                      <a:schemeClr val="tx2"/>
                    </a:solidFill>
                  </a:rPr>
                  <a:t>that</a:t>
                </a:r>
                <a:r>
                  <a:rPr lang="zh-CN" altLang="en-US" dirty="0">
                    <a:solidFill>
                      <a:schemeClr val="tx2"/>
                    </a:solidFill>
                  </a:rPr>
                  <a:t> </a:t>
                </a:r>
                <a:r>
                  <a:rPr lang="en-US" altLang="zh-CN" dirty="0">
                    <a:solidFill>
                      <a:schemeClr val="tx2"/>
                    </a:solidFill>
                  </a:rPr>
                  <a:t>can</a:t>
                </a:r>
                <a:r>
                  <a:rPr lang="zh-CN" altLang="en-US" dirty="0">
                    <a:solidFill>
                      <a:schemeClr val="tx2"/>
                    </a:solidFill>
                  </a:rPr>
                  <a:t> </a:t>
                </a:r>
                <a:r>
                  <a:rPr lang="en-US" altLang="zh-CN" dirty="0">
                    <a:solidFill>
                      <a:schemeClr val="tx2"/>
                    </a:solidFill>
                  </a:rPr>
                  <a:t>be</a:t>
                </a:r>
                <a:r>
                  <a:rPr lang="zh-CN" altLang="en-US" dirty="0">
                    <a:solidFill>
                      <a:schemeClr val="tx2"/>
                    </a:solidFill>
                  </a:rPr>
                  <a:t> </a:t>
                </a:r>
                <a:r>
                  <a:rPr lang="en-US" altLang="zh-CN" dirty="0">
                    <a:solidFill>
                      <a:schemeClr val="tx2"/>
                    </a:solidFill>
                  </a:rPr>
                  <a:t>set</a:t>
                </a:r>
                <a:r>
                  <a:rPr lang="zh-CN" altLang="en-US" dirty="0">
                    <a:solidFill>
                      <a:schemeClr val="tx2"/>
                    </a:solidFill>
                  </a:rPr>
                  <a:t> </a:t>
                </a:r>
                <a:r>
                  <a:rPr lang="en-US" altLang="zh-CN" dirty="0">
                    <a:solidFill>
                      <a:schemeClr val="tx2"/>
                    </a:solidFill>
                  </a:rPr>
                  <a:t>empirically</a:t>
                </a:r>
                <a:r>
                  <a:rPr lang="zh-CN" altLang="en-US" dirty="0">
                    <a:solidFill>
                      <a:schemeClr val="tx2"/>
                    </a:solidFill>
                  </a:rPr>
                  <a:t> </a:t>
                </a:r>
                <a:r>
                  <a:rPr lang="en-US" altLang="zh-CN" dirty="0">
                    <a:solidFill>
                      <a:schemeClr val="tx2"/>
                    </a:solidFill>
                  </a:rPr>
                  <a:t>based</a:t>
                </a:r>
                <a:r>
                  <a:rPr lang="zh-CN" altLang="en-US" dirty="0">
                    <a:solidFill>
                      <a:schemeClr val="tx2"/>
                    </a:solidFill>
                  </a:rPr>
                  <a:t> </a:t>
                </a:r>
                <a:r>
                  <a:rPr lang="en-US" altLang="zh-CN" dirty="0">
                    <a:solidFill>
                      <a:schemeClr val="tx2"/>
                    </a:solidFill>
                  </a:rPr>
                  <a:t>on</a:t>
                </a:r>
                <a:r>
                  <a:rPr lang="zh-CN" altLang="en-US" dirty="0">
                    <a:solidFill>
                      <a:schemeClr val="tx2"/>
                    </a:solidFill>
                  </a:rPr>
                  <a:t> </a:t>
                </a:r>
                <a:r>
                  <a:rPr lang="en-US" altLang="zh-CN" dirty="0">
                    <a:solidFill>
                      <a:schemeClr val="tx2"/>
                    </a:solidFill>
                  </a:rPr>
                  <a:t>the</a:t>
                </a:r>
                <a:r>
                  <a:rPr lang="zh-CN" altLang="en-US" dirty="0">
                    <a:solidFill>
                      <a:schemeClr val="tx2"/>
                    </a:solidFill>
                  </a:rPr>
                  <a:t> </a:t>
                </a:r>
                <a:r>
                  <a:rPr lang="en-US" altLang="zh-CN" dirty="0">
                    <a:solidFill>
                      <a:schemeClr val="tx2"/>
                    </a:solidFill>
                  </a:rPr>
                  <a:t>observed</a:t>
                </a:r>
                <a:r>
                  <a:rPr lang="zh-CN" altLang="en-US" dirty="0">
                    <a:solidFill>
                      <a:schemeClr val="tx2"/>
                    </a:solidFill>
                  </a:rPr>
                  <a:t> </a:t>
                </a:r>
                <a:r>
                  <a:rPr lang="en-US" altLang="zh-CN" dirty="0">
                    <a:solidFill>
                      <a:schemeClr val="tx2"/>
                    </a:solidFill>
                  </a:rPr>
                  <a:t>data.</a:t>
                </a:r>
                <a:r>
                  <a:rPr lang="zh-CN" altLang="en-US" dirty="0">
                    <a:solidFill>
                      <a:schemeClr val="tx2"/>
                    </a:solidFill>
                  </a:rPr>
                  <a:t> </a:t>
                </a:r>
                <a:endParaRPr lang="en-US" dirty="0">
                  <a:solidFill>
                    <a:schemeClr val="tx2"/>
                  </a:solidFill>
                </a:endParaRPr>
              </a:p>
            </p:txBody>
          </p:sp>
        </mc:Choice>
        <mc:Fallback xmlns="">
          <p:sp>
            <p:nvSpPr>
              <p:cNvPr id="4" name="TextBox 3">
                <a:extLst>
                  <a:ext uri="{FF2B5EF4-FFF2-40B4-BE49-F238E27FC236}">
                    <a16:creationId xmlns:a16="http://schemas.microsoft.com/office/drawing/2014/main" id="{F01396BF-ACB7-6CE4-43C2-CBAEC203F5E9}"/>
                  </a:ext>
                </a:extLst>
              </p:cNvPr>
              <p:cNvSpPr txBox="1">
                <a:spLocks noRot="1" noChangeAspect="1" noMove="1" noResize="1" noEditPoints="1" noAdjustHandles="1" noChangeArrowheads="1" noChangeShapeType="1" noTextEdit="1"/>
              </p:cNvSpPr>
              <p:nvPr/>
            </p:nvSpPr>
            <p:spPr>
              <a:xfrm>
                <a:off x="1291479" y="5339517"/>
                <a:ext cx="10169836" cy="1200329"/>
              </a:xfrm>
              <a:prstGeom prst="rect">
                <a:avLst/>
              </a:prstGeom>
              <a:blipFill>
                <a:blip r:embed="rId6"/>
                <a:stretch>
                  <a:fillRect l="-499" t="-2083" b="-6250"/>
                </a:stretch>
              </a:blipFill>
            </p:spPr>
            <p:txBody>
              <a:bodyPr/>
              <a:lstStyle/>
              <a:p>
                <a:r>
                  <a:rPr lang="en-US">
                    <a:noFill/>
                  </a:rPr>
                  <a:t> </a:t>
                </a:r>
              </a:p>
            </p:txBody>
          </p:sp>
        </mc:Fallback>
      </mc:AlternateContent>
    </p:spTree>
    <p:extLst>
      <p:ext uri="{BB962C8B-B14F-4D97-AF65-F5344CB8AC3E}">
        <p14:creationId xmlns:p14="http://schemas.microsoft.com/office/powerpoint/2010/main" val="160610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BF03AC-C383-4566-2AD2-E036CD0F90F5}"/>
              </a:ext>
            </a:extLst>
          </p:cNvPr>
          <p:cNvSpPr>
            <a:spLocks noGrp="1"/>
          </p:cNvSpPr>
          <p:nvPr>
            <p:ph type="sldNum" sz="quarter" idx="12"/>
          </p:nvPr>
        </p:nvSpPr>
        <p:spPr/>
        <p:txBody>
          <a:bodyPr/>
          <a:lstStyle/>
          <a:p>
            <a:fld id="{E19705F5-30C7-4043-8814-377DC0E18AF3}" type="slidenum">
              <a:rPr lang="en-US" smtClean="0"/>
              <a:t>4</a:t>
            </a:fld>
            <a:endParaRPr lang="en-US"/>
          </a:p>
        </p:txBody>
      </p:sp>
      <p:sp>
        <p:nvSpPr>
          <p:cNvPr id="3" name="TextBox 2">
            <a:extLst>
              <a:ext uri="{FF2B5EF4-FFF2-40B4-BE49-F238E27FC236}">
                <a16:creationId xmlns:a16="http://schemas.microsoft.com/office/drawing/2014/main" id="{FB62CB2B-FC70-D394-06B8-316B794CB3E3}"/>
              </a:ext>
            </a:extLst>
          </p:cNvPr>
          <p:cNvSpPr txBox="1"/>
          <p:nvPr/>
        </p:nvSpPr>
        <p:spPr>
          <a:xfrm>
            <a:off x="375958" y="4357074"/>
            <a:ext cx="11440083" cy="1200329"/>
          </a:xfrm>
          <a:prstGeom prst="rect">
            <a:avLst/>
          </a:prstGeom>
          <a:noFill/>
        </p:spPr>
        <p:txBody>
          <a:bodyPr wrap="square" rtlCol="0">
            <a:spAutoFit/>
          </a:bodyPr>
          <a:lstStyle/>
          <a:p>
            <a:r>
              <a:rPr lang="en-US" sz="3600" dirty="0">
                <a:solidFill>
                  <a:schemeClr val="tx2"/>
                </a:solidFill>
              </a:rPr>
              <a:t>How </a:t>
            </a:r>
            <a:r>
              <a:rPr lang="en-US" altLang="zh-CN" sz="3600" dirty="0">
                <a:solidFill>
                  <a:schemeClr val="tx2"/>
                </a:solidFill>
              </a:rPr>
              <a:t>do</a:t>
            </a:r>
            <a:r>
              <a:rPr lang="zh-CN" altLang="en-US" sz="3600" dirty="0">
                <a:solidFill>
                  <a:schemeClr val="tx2"/>
                </a:solidFill>
              </a:rPr>
              <a:t> </a:t>
            </a:r>
            <a:r>
              <a:rPr lang="en-US" altLang="zh-CN" sz="3600" dirty="0">
                <a:solidFill>
                  <a:schemeClr val="tx2"/>
                </a:solidFill>
              </a:rPr>
              <a:t>we</a:t>
            </a:r>
            <a:r>
              <a:rPr lang="en-US" sz="3600" dirty="0">
                <a:solidFill>
                  <a:schemeClr val="tx2"/>
                </a:solidFill>
              </a:rPr>
              <a:t> </a:t>
            </a:r>
            <a:r>
              <a:rPr lang="en-US" altLang="zh-CN" sz="3600" dirty="0">
                <a:solidFill>
                  <a:schemeClr val="tx2"/>
                </a:solidFill>
              </a:rPr>
              <a:t>manage</a:t>
            </a:r>
            <a:r>
              <a:rPr lang="zh-CN" altLang="en-US" sz="3600" dirty="0">
                <a:solidFill>
                  <a:schemeClr val="tx2"/>
                </a:solidFill>
              </a:rPr>
              <a:t> </a:t>
            </a:r>
            <a:r>
              <a:rPr lang="en-US" altLang="zh-CN" sz="3600" dirty="0">
                <a:solidFill>
                  <a:schemeClr val="tx2"/>
                </a:solidFill>
              </a:rPr>
              <a:t>computer</a:t>
            </a:r>
            <a:r>
              <a:rPr lang="zh-CN" altLang="en-US" sz="3600" dirty="0">
                <a:solidFill>
                  <a:schemeClr val="tx2"/>
                </a:solidFill>
              </a:rPr>
              <a:t> </a:t>
            </a:r>
            <a:r>
              <a:rPr lang="en-US" altLang="zh-CN" sz="3600" dirty="0">
                <a:solidFill>
                  <a:schemeClr val="tx2"/>
                </a:solidFill>
              </a:rPr>
              <a:t>systems</a:t>
            </a:r>
            <a:r>
              <a:rPr lang="zh-CN" altLang="en-US" sz="3600" dirty="0">
                <a:solidFill>
                  <a:schemeClr val="tx2"/>
                </a:solidFill>
              </a:rPr>
              <a:t> </a:t>
            </a:r>
            <a:r>
              <a:rPr lang="en-US" altLang="zh-CN" sz="3600" dirty="0">
                <a:solidFill>
                  <a:schemeClr val="tx2"/>
                </a:solidFill>
              </a:rPr>
              <a:t>given</a:t>
            </a:r>
            <a:r>
              <a:rPr lang="zh-CN" altLang="en-US" sz="3600" dirty="0">
                <a:solidFill>
                  <a:schemeClr val="tx2"/>
                </a:solidFill>
              </a:rPr>
              <a:t> </a:t>
            </a:r>
            <a:r>
              <a:rPr lang="en-US" altLang="zh-CN" sz="3600" dirty="0">
                <a:solidFill>
                  <a:schemeClr val="tx2"/>
                </a:solidFill>
              </a:rPr>
              <a:t>such</a:t>
            </a:r>
            <a:r>
              <a:rPr lang="zh-CN" altLang="en-US" sz="3600" dirty="0">
                <a:solidFill>
                  <a:schemeClr val="tx2"/>
                </a:solidFill>
              </a:rPr>
              <a:t> </a:t>
            </a:r>
            <a:r>
              <a:rPr lang="en-US" altLang="zh-CN" sz="3600" dirty="0">
                <a:solidFill>
                  <a:schemeClr val="tx2"/>
                </a:solidFill>
              </a:rPr>
              <a:t>complexities?</a:t>
            </a:r>
            <a:endParaRPr lang="en-US" sz="3600" dirty="0">
              <a:solidFill>
                <a:schemeClr val="tx2"/>
              </a:solidFill>
            </a:endParaRPr>
          </a:p>
        </p:txBody>
      </p:sp>
    </p:spTree>
    <p:extLst>
      <p:ext uri="{BB962C8B-B14F-4D97-AF65-F5344CB8AC3E}">
        <p14:creationId xmlns:p14="http://schemas.microsoft.com/office/powerpoint/2010/main" val="1791227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E49836-2B52-4B09-F0D4-C1A26E35F054}"/>
              </a:ext>
            </a:extLst>
          </p:cNvPr>
          <p:cNvSpPr>
            <a:spLocks noGrp="1"/>
          </p:cNvSpPr>
          <p:nvPr>
            <p:ph type="sldNum" sz="quarter" idx="12"/>
          </p:nvPr>
        </p:nvSpPr>
        <p:spPr/>
        <p:txBody>
          <a:bodyPr/>
          <a:lstStyle/>
          <a:p>
            <a:fld id="{E19705F5-30C7-4043-8814-377DC0E18AF3}" type="slidenum">
              <a:rPr lang="en-US" smtClean="0"/>
              <a:t>40</a:t>
            </a:fld>
            <a:endParaRPr lang="en-US" dirty="0"/>
          </a:p>
        </p:txBody>
      </p:sp>
      <p:sp>
        <p:nvSpPr>
          <p:cNvPr id="3" name="Title 1">
            <a:extLst>
              <a:ext uri="{FF2B5EF4-FFF2-40B4-BE49-F238E27FC236}">
                <a16:creationId xmlns:a16="http://schemas.microsoft.com/office/drawing/2014/main" id="{40028881-4E77-6B3E-AED7-C00233CF0877}"/>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2"/>
                </a:solidFill>
              </a:rPr>
              <a:t>Evaluation Methodology</a:t>
            </a:r>
            <a:endParaRPr lang="en-US" dirty="0">
              <a:solidFill>
                <a:schemeClr val="tx2"/>
              </a:solidFill>
              <a:latin typeface="+mn-lt"/>
              <a:ea typeface="Segoe UI" charset="0"/>
              <a:cs typeface="Segoe UI" charset="0"/>
            </a:endParaRPr>
          </a:p>
        </p:txBody>
      </p:sp>
      <p:pic>
        <p:nvPicPr>
          <p:cNvPr id="4" name="Picture 4">
            <a:extLst>
              <a:ext uri="{FF2B5EF4-FFF2-40B4-BE49-F238E27FC236}">
                <a16:creationId xmlns:a16="http://schemas.microsoft.com/office/drawing/2014/main" id="{6A947907-2464-C414-434C-14F7BD8D2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17" y="1309811"/>
            <a:ext cx="2833377" cy="438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Alibaba Cloud ecs.hfg6 - Certified Cloud and Service Provider - Red Hat  Ecosystem Catalog">
            <a:extLst>
              <a:ext uri="{FF2B5EF4-FFF2-40B4-BE49-F238E27FC236}">
                <a16:creationId xmlns:a16="http://schemas.microsoft.com/office/drawing/2014/main" id="{7C4B733F-92AA-9B7C-5D86-04D0B8057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029" y="4918239"/>
            <a:ext cx="2622151" cy="4319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A3670532-CBF4-3D8D-8954-B3E1B13B9EFA}"/>
              </a:ext>
            </a:extLst>
          </p:cNvPr>
          <p:cNvGraphicFramePr>
            <a:graphicFrameLocks noGrp="1"/>
          </p:cNvGraphicFramePr>
          <p:nvPr>
            <p:extLst>
              <p:ext uri="{D42A27DB-BD31-4B8C-83A1-F6EECF244321}">
                <p14:modId xmlns:p14="http://schemas.microsoft.com/office/powerpoint/2010/main" val="1950500958"/>
              </p:ext>
            </p:extLst>
          </p:nvPr>
        </p:nvGraphicFramePr>
        <p:xfrm>
          <a:off x="779417" y="1824409"/>
          <a:ext cx="3155274" cy="3017520"/>
        </p:xfrm>
        <a:graphic>
          <a:graphicData uri="http://schemas.openxmlformats.org/drawingml/2006/table">
            <a:tbl>
              <a:tblPr firstRow="1" bandRow="1">
                <a:tableStyleId>{BDBED569-4797-4DF1-A0F4-6AAB3CD982D8}</a:tableStyleId>
              </a:tblPr>
              <a:tblGrid>
                <a:gridCol w="3155274">
                  <a:extLst>
                    <a:ext uri="{9D8B030D-6E8A-4147-A177-3AD203B41FA5}">
                      <a16:colId xmlns:a16="http://schemas.microsoft.com/office/drawing/2014/main" val="3784762788"/>
                    </a:ext>
                  </a:extLst>
                </a:gridCol>
              </a:tblGrid>
              <a:tr h="317030">
                <a:tc>
                  <a:txBody>
                    <a:bodyPr/>
                    <a:lstStyle/>
                    <a:p>
                      <a:r>
                        <a:rPr lang="en-US" altLang="zh-CN" sz="1600" b="0" dirty="0">
                          <a:solidFill>
                            <a:schemeClr val="tx2"/>
                          </a:solidFill>
                        </a:rPr>
                        <a:t>Max</a:t>
                      </a:r>
                      <a:r>
                        <a:rPr lang="zh-CN" altLang="en-US" sz="1600" b="0" dirty="0">
                          <a:solidFill>
                            <a:schemeClr val="tx2"/>
                          </a:solidFill>
                        </a:rPr>
                        <a:t> </a:t>
                      </a:r>
                      <a:r>
                        <a:rPr lang="en-US" altLang="zh-CN" sz="1600" b="0" dirty="0">
                          <a:solidFill>
                            <a:schemeClr val="tx2"/>
                          </a:solidFill>
                        </a:rPr>
                        <a:t>&amp;</a:t>
                      </a:r>
                      <a:r>
                        <a:rPr lang="zh-CN" altLang="en-US" sz="1600" b="0" dirty="0">
                          <a:solidFill>
                            <a:schemeClr val="tx2"/>
                          </a:solidFill>
                        </a:rPr>
                        <a:t> </a:t>
                      </a:r>
                      <a:r>
                        <a:rPr lang="en-US" altLang="zh-CN" sz="1600" b="0" dirty="0">
                          <a:solidFill>
                            <a:schemeClr val="tx2"/>
                          </a:solidFill>
                        </a:rPr>
                        <a:t>Mean</a:t>
                      </a:r>
                      <a:r>
                        <a:rPr lang="zh-CN" altLang="en-US" sz="1600" b="0" dirty="0">
                          <a:solidFill>
                            <a:schemeClr val="tx2"/>
                          </a:solidFill>
                        </a:rPr>
                        <a:t> </a:t>
                      </a:r>
                      <a:r>
                        <a:rPr lang="en-US" altLang="zh-CN" sz="1600" b="0" dirty="0">
                          <a:solidFill>
                            <a:schemeClr val="tx2"/>
                          </a:solidFill>
                        </a:rPr>
                        <a:t>CPU</a:t>
                      </a:r>
                      <a:r>
                        <a:rPr lang="zh-CN" altLang="en-US" sz="1600" b="0" dirty="0">
                          <a:solidFill>
                            <a:schemeClr val="tx2"/>
                          </a:solidFill>
                        </a:rPr>
                        <a:t> </a:t>
                      </a:r>
                      <a:r>
                        <a:rPr lang="en-US" altLang="zh-CN" sz="1600" b="0" dirty="0">
                          <a:solidFill>
                            <a:schemeClr val="tx2"/>
                          </a:solidFill>
                        </a:rPr>
                        <a:t>Usage</a:t>
                      </a:r>
                      <a:endParaRPr lang="en-US" sz="1600" b="0" dirty="0">
                        <a:solidFill>
                          <a:schemeClr val="tx2"/>
                        </a:solidFill>
                      </a:endParaRPr>
                    </a:p>
                  </a:txBody>
                  <a:tcPr/>
                </a:tc>
                <a:extLst>
                  <a:ext uri="{0D108BD9-81ED-4DB2-BD59-A6C34878D82A}">
                    <a16:rowId xmlns:a16="http://schemas.microsoft.com/office/drawing/2014/main" val="2454479366"/>
                  </a:ext>
                </a:extLst>
              </a:tr>
              <a:tr h="317030">
                <a:tc>
                  <a:txBody>
                    <a:bodyPr/>
                    <a:lstStyle/>
                    <a:p>
                      <a:r>
                        <a:rPr lang="en-US" altLang="zh-CN" sz="1600" b="0" dirty="0">
                          <a:solidFill>
                            <a:schemeClr val="tx2"/>
                          </a:solidFill>
                        </a:rPr>
                        <a:t>Max</a:t>
                      </a:r>
                      <a:r>
                        <a:rPr lang="zh-CN" altLang="en-US" sz="1600" b="0" dirty="0">
                          <a:solidFill>
                            <a:schemeClr val="tx2"/>
                          </a:solidFill>
                        </a:rPr>
                        <a:t> </a:t>
                      </a:r>
                      <a:r>
                        <a:rPr lang="en-US" altLang="zh-CN" sz="1600" b="0" dirty="0">
                          <a:solidFill>
                            <a:schemeClr val="tx2"/>
                          </a:solidFill>
                        </a:rPr>
                        <a:t>&amp;</a:t>
                      </a:r>
                      <a:r>
                        <a:rPr lang="zh-CN" altLang="en-US" sz="1600" b="0" dirty="0">
                          <a:solidFill>
                            <a:schemeClr val="tx2"/>
                          </a:solidFill>
                        </a:rPr>
                        <a:t> </a:t>
                      </a:r>
                      <a:r>
                        <a:rPr lang="en-US" altLang="zh-CN" sz="1600" b="0" dirty="0">
                          <a:solidFill>
                            <a:schemeClr val="tx2"/>
                          </a:solidFill>
                        </a:rPr>
                        <a:t>Mean</a:t>
                      </a:r>
                      <a:r>
                        <a:rPr lang="zh-CN" altLang="en-US" sz="1600" b="0" dirty="0">
                          <a:solidFill>
                            <a:schemeClr val="tx2"/>
                          </a:solidFill>
                        </a:rPr>
                        <a:t> </a:t>
                      </a:r>
                      <a:r>
                        <a:rPr lang="en-US" altLang="zh-CN" sz="1600" b="0" dirty="0">
                          <a:solidFill>
                            <a:schemeClr val="tx2"/>
                          </a:solidFill>
                        </a:rPr>
                        <a:t>Memory</a:t>
                      </a:r>
                      <a:r>
                        <a:rPr lang="zh-CN" altLang="en-US" sz="1600" b="0" dirty="0">
                          <a:solidFill>
                            <a:schemeClr val="tx2"/>
                          </a:solidFill>
                        </a:rPr>
                        <a:t> </a:t>
                      </a:r>
                      <a:r>
                        <a:rPr lang="en-US" altLang="zh-CN" sz="1600" b="0" dirty="0">
                          <a:solidFill>
                            <a:schemeClr val="tx2"/>
                          </a:solidFill>
                        </a:rPr>
                        <a:t>Usage</a:t>
                      </a:r>
                      <a:endParaRPr lang="en-US" sz="1600" b="0" dirty="0">
                        <a:solidFill>
                          <a:schemeClr val="tx2"/>
                        </a:solidFill>
                      </a:endParaRPr>
                    </a:p>
                  </a:txBody>
                  <a:tcPr/>
                </a:tc>
                <a:extLst>
                  <a:ext uri="{0D108BD9-81ED-4DB2-BD59-A6C34878D82A}">
                    <a16:rowId xmlns:a16="http://schemas.microsoft.com/office/drawing/2014/main" val="3003279133"/>
                  </a:ext>
                </a:extLst>
              </a:tr>
              <a:tr h="317030">
                <a:tc>
                  <a:txBody>
                    <a:bodyPr/>
                    <a:lstStyle/>
                    <a:p>
                      <a:r>
                        <a:rPr lang="en-US" altLang="zh-CN" sz="1600" b="0" dirty="0">
                          <a:solidFill>
                            <a:schemeClr val="tx2"/>
                          </a:solidFill>
                        </a:rPr>
                        <a:t>Page</a:t>
                      </a:r>
                      <a:r>
                        <a:rPr lang="zh-CN" altLang="en-US" sz="1600" b="0" dirty="0">
                          <a:solidFill>
                            <a:schemeClr val="tx2"/>
                          </a:solidFill>
                        </a:rPr>
                        <a:t> </a:t>
                      </a:r>
                      <a:r>
                        <a:rPr lang="en-US" altLang="zh-CN" sz="1600" b="0" dirty="0">
                          <a:solidFill>
                            <a:schemeClr val="tx2"/>
                          </a:solidFill>
                        </a:rPr>
                        <a:t>Cache</a:t>
                      </a:r>
                      <a:r>
                        <a:rPr lang="zh-CN" altLang="en-US" sz="1600" b="0" dirty="0">
                          <a:solidFill>
                            <a:schemeClr val="tx2"/>
                          </a:solidFill>
                        </a:rPr>
                        <a:t> </a:t>
                      </a:r>
                      <a:r>
                        <a:rPr lang="en-US" altLang="zh-CN" sz="1600" b="0" dirty="0">
                          <a:solidFill>
                            <a:schemeClr val="tx2"/>
                          </a:solidFill>
                        </a:rPr>
                        <a:t>Memory</a:t>
                      </a:r>
                      <a:r>
                        <a:rPr lang="zh-CN" altLang="en-US" sz="1600" b="0" dirty="0">
                          <a:solidFill>
                            <a:schemeClr val="tx2"/>
                          </a:solidFill>
                        </a:rPr>
                        <a:t> </a:t>
                      </a:r>
                      <a:r>
                        <a:rPr lang="en-US" altLang="zh-CN" sz="1600" b="0" dirty="0">
                          <a:solidFill>
                            <a:schemeClr val="tx2"/>
                          </a:solidFill>
                        </a:rPr>
                        <a:t>Usage</a:t>
                      </a:r>
                      <a:endParaRPr lang="en-US" sz="1600" b="0" dirty="0">
                        <a:solidFill>
                          <a:schemeClr val="tx2"/>
                        </a:solidFill>
                      </a:endParaRPr>
                    </a:p>
                  </a:txBody>
                  <a:tcPr/>
                </a:tc>
                <a:extLst>
                  <a:ext uri="{0D108BD9-81ED-4DB2-BD59-A6C34878D82A}">
                    <a16:rowId xmlns:a16="http://schemas.microsoft.com/office/drawing/2014/main" val="2748184340"/>
                  </a:ext>
                </a:extLst>
              </a:tr>
              <a:tr h="317030">
                <a:tc>
                  <a:txBody>
                    <a:bodyPr/>
                    <a:lstStyle/>
                    <a:p>
                      <a:r>
                        <a:rPr lang="en-US" altLang="zh-CN" sz="1600" b="0" dirty="0">
                          <a:solidFill>
                            <a:schemeClr val="tx2"/>
                          </a:solidFill>
                        </a:rPr>
                        <a:t>Max</a:t>
                      </a:r>
                      <a:r>
                        <a:rPr lang="zh-CN" altLang="en-US" sz="1600" b="0" dirty="0">
                          <a:solidFill>
                            <a:schemeClr val="tx2"/>
                          </a:solidFill>
                        </a:rPr>
                        <a:t> </a:t>
                      </a:r>
                      <a:r>
                        <a:rPr lang="en-US" altLang="zh-CN" sz="1600" b="0" dirty="0">
                          <a:solidFill>
                            <a:schemeClr val="tx2"/>
                          </a:solidFill>
                        </a:rPr>
                        <a:t>&amp;</a:t>
                      </a:r>
                      <a:r>
                        <a:rPr lang="zh-CN" altLang="en-US" sz="1600" b="0" dirty="0">
                          <a:solidFill>
                            <a:schemeClr val="tx2"/>
                          </a:solidFill>
                        </a:rPr>
                        <a:t> </a:t>
                      </a:r>
                      <a:r>
                        <a:rPr lang="en-US" altLang="zh-CN" sz="1600" b="0" dirty="0">
                          <a:solidFill>
                            <a:schemeClr val="tx2"/>
                          </a:solidFill>
                        </a:rPr>
                        <a:t>Mean</a:t>
                      </a:r>
                      <a:r>
                        <a:rPr lang="zh-CN" altLang="en-US" sz="1600" b="0" dirty="0">
                          <a:solidFill>
                            <a:schemeClr val="tx2"/>
                          </a:solidFill>
                        </a:rPr>
                        <a:t> </a:t>
                      </a:r>
                      <a:r>
                        <a:rPr lang="en-US" altLang="zh-CN" sz="1600" b="0" dirty="0">
                          <a:solidFill>
                            <a:schemeClr val="tx2"/>
                          </a:solidFill>
                        </a:rPr>
                        <a:t>Disk</a:t>
                      </a:r>
                      <a:r>
                        <a:rPr lang="zh-CN" altLang="en-US" sz="1600" b="0" dirty="0">
                          <a:solidFill>
                            <a:schemeClr val="tx2"/>
                          </a:solidFill>
                        </a:rPr>
                        <a:t> </a:t>
                      </a:r>
                      <a:r>
                        <a:rPr lang="en-US" altLang="zh-CN" sz="1600" b="0" dirty="0">
                          <a:solidFill>
                            <a:schemeClr val="tx2"/>
                          </a:solidFill>
                        </a:rPr>
                        <a:t>I/O</a:t>
                      </a:r>
                      <a:endParaRPr lang="en-US" sz="1600" b="0" dirty="0">
                        <a:solidFill>
                          <a:schemeClr val="tx2"/>
                        </a:solidFill>
                      </a:endParaRPr>
                    </a:p>
                  </a:txBody>
                  <a:tcPr/>
                </a:tc>
                <a:extLst>
                  <a:ext uri="{0D108BD9-81ED-4DB2-BD59-A6C34878D82A}">
                    <a16:rowId xmlns:a16="http://schemas.microsoft.com/office/drawing/2014/main" val="4114629499"/>
                  </a:ext>
                </a:extLst>
              </a:tr>
              <a:tr h="317030">
                <a:tc>
                  <a:txBody>
                    <a:bodyPr/>
                    <a:lstStyle/>
                    <a:p>
                      <a:r>
                        <a:rPr lang="en-US" altLang="zh-CN" sz="1600" b="0" dirty="0">
                          <a:solidFill>
                            <a:schemeClr val="tx2"/>
                          </a:solidFill>
                        </a:rPr>
                        <a:t>Local</a:t>
                      </a:r>
                      <a:r>
                        <a:rPr lang="zh-CN" altLang="en-US" sz="1600" b="0" dirty="0">
                          <a:solidFill>
                            <a:schemeClr val="tx2"/>
                          </a:solidFill>
                        </a:rPr>
                        <a:t> </a:t>
                      </a:r>
                      <a:r>
                        <a:rPr lang="en-US" altLang="zh-CN" sz="1600" b="0" dirty="0">
                          <a:solidFill>
                            <a:schemeClr val="tx2"/>
                          </a:solidFill>
                        </a:rPr>
                        <a:t>Disk</a:t>
                      </a:r>
                      <a:r>
                        <a:rPr lang="zh-CN" altLang="en-US" sz="1600" b="0" dirty="0">
                          <a:solidFill>
                            <a:schemeClr val="tx2"/>
                          </a:solidFill>
                        </a:rPr>
                        <a:t> </a:t>
                      </a:r>
                      <a:r>
                        <a:rPr lang="en-US" altLang="zh-CN" sz="1600" b="0" dirty="0">
                          <a:solidFill>
                            <a:schemeClr val="tx2"/>
                          </a:solidFill>
                        </a:rPr>
                        <a:t>Space</a:t>
                      </a:r>
                      <a:r>
                        <a:rPr lang="zh-CN" altLang="en-US" sz="1600" b="0" dirty="0">
                          <a:solidFill>
                            <a:schemeClr val="tx2"/>
                          </a:solidFill>
                        </a:rPr>
                        <a:t> </a:t>
                      </a:r>
                      <a:r>
                        <a:rPr lang="en-US" altLang="zh-CN" sz="1600" b="0" dirty="0">
                          <a:solidFill>
                            <a:schemeClr val="tx2"/>
                          </a:solidFill>
                        </a:rPr>
                        <a:t>Used</a:t>
                      </a:r>
                      <a:endParaRPr lang="en-US" sz="1600" b="0" dirty="0">
                        <a:solidFill>
                          <a:schemeClr val="tx2"/>
                        </a:solidFill>
                      </a:endParaRPr>
                    </a:p>
                  </a:txBody>
                  <a:tcPr/>
                </a:tc>
                <a:extLst>
                  <a:ext uri="{0D108BD9-81ED-4DB2-BD59-A6C34878D82A}">
                    <a16:rowId xmlns:a16="http://schemas.microsoft.com/office/drawing/2014/main" val="4220136064"/>
                  </a:ext>
                </a:extLst>
              </a:tr>
              <a:tr h="317030">
                <a:tc>
                  <a:txBody>
                    <a:bodyPr/>
                    <a:lstStyle/>
                    <a:p>
                      <a:r>
                        <a:rPr lang="en-US" altLang="zh-CN" sz="1600" b="0" dirty="0">
                          <a:solidFill>
                            <a:schemeClr val="tx2"/>
                          </a:solidFill>
                        </a:rPr>
                        <a:t>Cycles</a:t>
                      </a:r>
                      <a:r>
                        <a:rPr lang="zh-CN" altLang="en-US" sz="1600" b="0" dirty="0">
                          <a:solidFill>
                            <a:schemeClr val="tx2"/>
                          </a:solidFill>
                        </a:rPr>
                        <a:t> </a:t>
                      </a:r>
                      <a:r>
                        <a:rPr lang="en-US" altLang="zh-CN" sz="1600" b="0" dirty="0">
                          <a:solidFill>
                            <a:schemeClr val="tx2"/>
                          </a:solidFill>
                        </a:rPr>
                        <a:t>Per</a:t>
                      </a:r>
                      <a:r>
                        <a:rPr lang="zh-CN" altLang="en-US" sz="1600" b="0" dirty="0">
                          <a:solidFill>
                            <a:schemeClr val="tx2"/>
                          </a:solidFill>
                        </a:rPr>
                        <a:t> </a:t>
                      </a:r>
                      <a:r>
                        <a:rPr lang="en-US" altLang="zh-CN" sz="1600" b="0" dirty="0">
                          <a:solidFill>
                            <a:schemeClr val="tx2"/>
                          </a:solidFill>
                        </a:rPr>
                        <a:t>Inst.</a:t>
                      </a:r>
                      <a:endParaRPr lang="en-US" sz="1600" b="0" dirty="0">
                        <a:solidFill>
                          <a:schemeClr val="tx2"/>
                        </a:solidFill>
                      </a:endParaRPr>
                    </a:p>
                  </a:txBody>
                  <a:tcPr/>
                </a:tc>
                <a:extLst>
                  <a:ext uri="{0D108BD9-81ED-4DB2-BD59-A6C34878D82A}">
                    <a16:rowId xmlns:a16="http://schemas.microsoft.com/office/drawing/2014/main" val="3746079191"/>
                  </a:ext>
                </a:extLst>
              </a:tr>
              <a:tr h="317030">
                <a:tc>
                  <a:txBody>
                    <a:bodyPr/>
                    <a:lstStyle/>
                    <a:p>
                      <a:r>
                        <a:rPr lang="en-US" altLang="zh-CN" sz="1600" b="0" dirty="0">
                          <a:solidFill>
                            <a:schemeClr val="tx2"/>
                          </a:solidFill>
                        </a:rPr>
                        <a:t>Memory</a:t>
                      </a:r>
                      <a:r>
                        <a:rPr lang="zh-CN" altLang="en-US" sz="1600" b="0" dirty="0">
                          <a:solidFill>
                            <a:schemeClr val="tx2"/>
                          </a:solidFill>
                        </a:rPr>
                        <a:t> </a:t>
                      </a:r>
                      <a:r>
                        <a:rPr lang="en-US" altLang="zh-CN" sz="1600" b="0" dirty="0">
                          <a:solidFill>
                            <a:schemeClr val="tx2"/>
                          </a:solidFill>
                        </a:rPr>
                        <a:t>Accesses</a:t>
                      </a:r>
                      <a:r>
                        <a:rPr lang="zh-CN" altLang="en-US" sz="1600" b="0" dirty="0">
                          <a:solidFill>
                            <a:schemeClr val="tx2"/>
                          </a:solidFill>
                        </a:rPr>
                        <a:t> </a:t>
                      </a:r>
                      <a:r>
                        <a:rPr lang="en-US" altLang="zh-CN" sz="1600" b="0" dirty="0">
                          <a:solidFill>
                            <a:schemeClr val="tx2"/>
                          </a:solidFill>
                        </a:rPr>
                        <a:t>Per</a:t>
                      </a:r>
                      <a:r>
                        <a:rPr lang="zh-CN" altLang="en-US" sz="1600" b="0" dirty="0">
                          <a:solidFill>
                            <a:schemeClr val="tx2"/>
                          </a:solidFill>
                        </a:rPr>
                        <a:t> </a:t>
                      </a:r>
                      <a:r>
                        <a:rPr lang="en-US" altLang="zh-CN" sz="1600" b="0" dirty="0">
                          <a:solidFill>
                            <a:schemeClr val="tx2"/>
                          </a:solidFill>
                        </a:rPr>
                        <a:t>Inst.</a:t>
                      </a:r>
                      <a:endParaRPr lang="en-US" sz="1600" b="0" dirty="0">
                        <a:solidFill>
                          <a:schemeClr val="tx2"/>
                        </a:solidFill>
                      </a:endParaRPr>
                    </a:p>
                  </a:txBody>
                  <a:tcPr/>
                </a:tc>
                <a:extLst>
                  <a:ext uri="{0D108BD9-81ED-4DB2-BD59-A6C34878D82A}">
                    <a16:rowId xmlns:a16="http://schemas.microsoft.com/office/drawing/2014/main" val="214379990"/>
                  </a:ext>
                </a:extLst>
              </a:tr>
              <a:tr h="317030">
                <a:tc>
                  <a:txBody>
                    <a:bodyPr/>
                    <a:lstStyle/>
                    <a:p>
                      <a:r>
                        <a:rPr lang="en-US" altLang="zh-CN" sz="1600" b="0" dirty="0">
                          <a:solidFill>
                            <a:schemeClr val="tx2"/>
                          </a:solidFill>
                        </a:rPr>
                        <a:t>#</a:t>
                      </a:r>
                      <a:r>
                        <a:rPr lang="zh-CN" altLang="en-US" sz="1600" b="0" dirty="0">
                          <a:solidFill>
                            <a:schemeClr val="tx2"/>
                          </a:solidFill>
                        </a:rPr>
                        <a:t> </a:t>
                      </a:r>
                      <a:r>
                        <a:rPr lang="en-US" altLang="zh-CN" sz="1600" b="0" dirty="0">
                          <a:solidFill>
                            <a:schemeClr val="tx2"/>
                          </a:solidFill>
                        </a:rPr>
                        <a:t>Tasks</a:t>
                      </a:r>
                      <a:r>
                        <a:rPr lang="zh-CN" altLang="en-US" sz="1600" b="0" dirty="0">
                          <a:solidFill>
                            <a:schemeClr val="tx2"/>
                          </a:solidFill>
                        </a:rPr>
                        <a:t> </a:t>
                      </a:r>
                      <a:r>
                        <a:rPr lang="en-US" altLang="zh-CN" sz="1600" b="0" dirty="0">
                          <a:solidFill>
                            <a:schemeClr val="tx2"/>
                          </a:solidFill>
                        </a:rPr>
                        <a:t>Evicted</a:t>
                      </a:r>
                      <a:endParaRPr lang="en-US" sz="1600" b="0" dirty="0">
                        <a:solidFill>
                          <a:schemeClr val="tx2"/>
                        </a:solidFill>
                      </a:endParaRPr>
                    </a:p>
                  </a:txBody>
                  <a:tcPr/>
                </a:tc>
                <a:extLst>
                  <a:ext uri="{0D108BD9-81ED-4DB2-BD59-A6C34878D82A}">
                    <a16:rowId xmlns:a16="http://schemas.microsoft.com/office/drawing/2014/main" val="1269084906"/>
                  </a:ext>
                </a:extLst>
              </a:tr>
              <a:tr h="317030">
                <a:tc>
                  <a:txBody>
                    <a:bodyPr/>
                    <a:lstStyle/>
                    <a:p>
                      <a:r>
                        <a:rPr lang="en-US" altLang="zh-CN" sz="1600" b="0" dirty="0">
                          <a:solidFill>
                            <a:schemeClr val="tx2"/>
                          </a:solidFill>
                        </a:rPr>
                        <a:t>#</a:t>
                      </a:r>
                      <a:r>
                        <a:rPr lang="zh-CN" altLang="en-US" sz="1600" b="0" dirty="0">
                          <a:solidFill>
                            <a:schemeClr val="tx2"/>
                          </a:solidFill>
                        </a:rPr>
                        <a:t> </a:t>
                      </a:r>
                      <a:r>
                        <a:rPr lang="en-US" altLang="zh-CN" sz="1600" b="0" dirty="0">
                          <a:solidFill>
                            <a:schemeClr val="tx2"/>
                          </a:solidFill>
                        </a:rPr>
                        <a:t>Tasks</a:t>
                      </a:r>
                      <a:r>
                        <a:rPr lang="zh-CN" altLang="en-US" sz="1600" b="0" dirty="0">
                          <a:solidFill>
                            <a:schemeClr val="tx2"/>
                          </a:solidFill>
                        </a:rPr>
                        <a:t> </a:t>
                      </a:r>
                      <a:r>
                        <a:rPr lang="en-US" altLang="zh-CN" sz="1600" b="0" dirty="0">
                          <a:solidFill>
                            <a:schemeClr val="tx2"/>
                          </a:solidFill>
                        </a:rPr>
                        <a:t>Fail</a:t>
                      </a:r>
                      <a:endParaRPr lang="en-US" sz="1600" b="0" dirty="0">
                        <a:solidFill>
                          <a:schemeClr val="tx2"/>
                        </a:solidFill>
                      </a:endParaRPr>
                    </a:p>
                  </a:txBody>
                  <a:tcPr/>
                </a:tc>
                <a:extLst>
                  <a:ext uri="{0D108BD9-81ED-4DB2-BD59-A6C34878D82A}">
                    <a16:rowId xmlns:a16="http://schemas.microsoft.com/office/drawing/2014/main" val="109748409"/>
                  </a:ext>
                </a:extLst>
              </a:tr>
            </a:tbl>
          </a:graphicData>
        </a:graphic>
      </p:graphicFrame>
      <p:graphicFrame>
        <p:nvGraphicFramePr>
          <p:cNvPr id="7" name="Table 6">
            <a:extLst>
              <a:ext uri="{FF2B5EF4-FFF2-40B4-BE49-F238E27FC236}">
                <a16:creationId xmlns:a16="http://schemas.microsoft.com/office/drawing/2014/main" id="{0271D458-849E-3448-E368-9A25AC3F0D38}"/>
              </a:ext>
            </a:extLst>
          </p:cNvPr>
          <p:cNvGraphicFramePr>
            <a:graphicFrameLocks noGrp="1"/>
          </p:cNvGraphicFramePr>
          <p:nvPr>
            <p:extLst>
              <p:ext uri="{D42A27DB-BD31-4B8C-83A1-F6EECF244321}">
                <p14:modId xmlns:p14="http://schemas.microsoft.com/office/powerpoint/2010/main" val="3647753485"/>
              </p:ext>
            </p:extLst>
          </p:nvPr>
        </p:nvGraphicFramePr>
        <p:xfrm>
          <a:off x="779416" y="5426453"/>
          <a:ext cx="3155273" cy="750150"/>
        </p:xfrm>
        <a:graphic>
          <a:graphicData uri="http://schemas.openxmlformats.org/drawingml/2006/table">
            <a:tbl>
              <a:tblPr firstRow="1" bandRow="1">
                <a:tableStyleId>{BDBED569-4797-4DF1-A0F4-6AAB3CD982D8}</a:tableStyleId>
              </a:tblPr>
              <a:tblGrid>
                <a:gridCol w="3155273">
                  <a:extLst>
                    <a:ext uri="{9D8B030D-6E8A-4147-A177-3AD203B41FA5}">
                      <a16:colId xmlns:a16="http://schemas.microsoft.com/office/drawing/2014/main" val="3784762788"/>
                    </a:ext>
                  </a:extLst>
                </a:gridCol>
              </a:tblGrid>
              <a:tr h="375075">
                <a:tc>
                  <a:txBody>
                    <a:bodyPr/>
                    <a:lstStyle/>
                    <a:p>
                      <a:r>
                        <a:rPr lang="en-US" altLang="zh-CN" sz="1600" b="0" dirty="0">
                          <a:solidFill>
                            <a:schemeClr val="tx2"/>
                          </a:solidFill>
                        </a:rPr>
                        <a:t>Max</a:t>
                      </a:r>
                      <a:r>
                        <a:rPr lang="zh-CN" altLang="en-US" sz="1600" b="0" dirty="0">
                          <a:solidFill>
                            <a:schemeClr val="tx2"/>
                          </a:solidFill>
                        </a:rPr>
                        <a:t> </a:t>
                      </a:r>
                      <a:r>
                        <a:rPr lang="en-US" altLang="zh-CN" sz="1600" b="0" dirty="0">
                          <a:solidFill>
                            <a:schemeClr val="tx2"/>
                          </a:solidFill>
                        </a:rPr>
                        <a:t>&amp;</a:t>
                      </a:r>
                      <a:r>
                        <a:rPr lang="zh-CN" altLang="en-US" sz="1600" b="0" dirty="0">
                          <a:solidFill>
                            <a:schemeClr val="tx2"/>
                          </a:solidFill>
                        </a:rPr>
                        <a:t> </a:t>
                      </a:r>
                      <a:r>
                        <a:rPr lang="en-US" altLang="zh-CN" sz="1600" b="0" dirty="0">
                          <a:solidFill>
                            <a:schemeClr val="tx2"/>
                          </a:solidFill>
                        </a:rPr>
                        <a:t>Mean</a:t>
                      </a:r>
                      <a:r>
                        <a:rPr lang="zh-CN" altLang="en-US" sz="1600" b="0" dirty="0">
                          <a:solidFill>
                            <a:schemeClr val="tx2"/>
                          </a:solidFill>
                        </a:rPr>
                        <a:t> </a:t>
                      </a:r>
                      <a:r>
                        <a:rPr lang="en-US" altLang="zh-CN" sz="1600" b="0" dirty="0">
                          <a:solidFill>
                            <a:schemeClr val="tx2"/>
                          </a:solidFill>
                        </a:rPr>
                        <a:t>CPU</a:t>
                      </a:r>
                      <a:r>
                        <a:rPr lang="zh-CN" altLang="en-US" sz="1600" b="0" dirty="0">
                          <a:solidFill>
                            <a:schemeClr val="tx2"/>
                          </a:solidFill>
                        </a:rPr>
                        <a:t> </a:t>
                      </a:r>
                      <a:r>
                        <a:rPr lang="en-US" altLang="zh-CN" sz="1600" b="0" dirty="0">
                          <a:solidFill>
                            <a:schemeClr val="tx2"/>
                          </a:solidFill>
                        </a:rPr>
                        <a:t>Usage</a:t>
                      </a:r>
                      <a:endParaRPr lang="en-US" sz="1600" b="0" dirty="0">
                        <a:solidFill>
                          <a:schemeClr val="tx2"/>
                        </a:solidFill>
                      </a:endParaRPr>
                    </a:p>
                  </a:txBody>
                  <a:tcPr/>
                </a:tc>
                <a:extLst>
                  <a:ext uri="{0D108BD9-81ED-4DB2-BD59-A6C34878D82A}">
                    <a16:rowId xmlns:a16="http://schemas.microsoft.com/office/drawing/2014/main" val="2454479366"/>
                  </a:ext>
                </a:extLst>
              </a:tr>
              <a:tr h="375075">
                <a:tc>
                  <a:txBody>
                    <a:bodyPr/>
                    <a:lstStyle/>
                    <a:p>
                      <a:r>
                        <a:rPr lang="en-US" altLang="zh-CN" sz="1600" b="0" dirty="0">
                          <a:solidFill>
                            <a:schemeClr val="tx2"/>
                          </a:solidFill>
                        </a:rPr>
                        <a:t>Max</a:t>
                      </a:r>
                      <a:r>
                        <a:rPr lang="zh-CN" altLang="en-US" sz="1600" b="0" dirty="0">
                          <a:solidFill>
                            <a:schemeClr val="tx2"/>
                          </a:solidFill>
                        </a:rPr>
                        <a:t> </a:t>
                      </a:r>
                      <a:r>
                        <a:rPr lang="en-US" altLang="zh-CN" sz="1600" b="0" dirty="0">
                          <a:solidFill>
                            <a:schemeClr val="tx2"/>
                          </a:solidFill>
                        </a:rPr>
                        <a:t>&amp;</a:t>
                      </a:r>
                      <a:r>
                        <a:rPr lang="zh-CN" altLang="en-US" sz="1600" b="0" dirty="0">
                          <a:solidFill>
                            <a:schemeClr val="tx2"/>
                          </a:solidFill>
                        </a:rPr>
                        <a:t> </a:t>
                      </a:r>
                      <a:r>
                        <a:rPr lang="en-US" altLang="zh-CN" sz="1600" b="0" dirty="0">
                          <a:solidFill>
                            <a:schemeClr val="tx2"/>
                          </a:solidFill>
                        </a:rPr>
                        <a:t>Mean</a:t>
                      </a:r>
                      <a:r>
                        <a:rPr lang="zh-CN" altLang="en-US" sz="1600" b="0" dirty="0">
                          <a:solidFill>
                            <a:schemeClr val="tx2"/>
                          </a:solidFill>
                        </a:rPr>
                        <a:t> </a:t>
                      </a:r>
                      <a:r>
                        <a:rPr lang="en-US" altLang="zh-CN" sz="1600" b="0" dirty="0">
                          <a:solidFill>
                            <a:schemeClr val="tx2"/>
                          </a:solidFill>
                        </a:rPr>
                        <a:t>Memory</a:t>
                      </a:r>
                      <a:r>
                        <a:rPr lang="zh-CN" altLang="en-US" sz="1600" b="0" dirty="0">
                          <a:solidFill>
                            <a:schemeClr val="tx2"/>
                          </a:solidFill>
                        </a:rPr>
                        <a:t> </a:t>
                      </a:r>
                      <a:r>
                        <a:rPr lang="en-US" altLang="zh-CN" sz="1600" b="0" dirty="0">
                          <a:solidFill>
                            <a:schemeClr val="tx2"/>
                          </a:solidFill>
                        </a:rPr>
                        <a:t>Usage</a:t>
                      </a:r>
                      <a:endParaRPr lang="en-US" sz="1600" b="0" dirty="0">
                        <a:solidFill>
                          <a:schemeClr val="tx2"/>
                        </a:solidFill>
                      </a:endParaRPr>
                    </a:p>
                  </a:txBody>
                  <a:tcPr/>
                </a:tc>
                <a:extLst>
                  <a:ext uri="{0D108BD9-81ED-4DB2-BD59-A6C34878D82A}">
                    <a16:rowId xmlns:a16="http://schemas.microsoft.com/office/drawing/2014/main" val="3003279133"/>
                  </a:ext>
                </a:extLst>
              </a:tr>
            </a:tbl>
          </a:graphicData>
        </a:graphic>
      </p:graphicFrame>
      <p:grpSp>
        <p:nvGrpSpPr>
          <p:cNvPr id="11" name="Group 10">
            <a:extLst>
              <a:ext uri="{FF2B5EF4-FFF2-40B4-BE49-F238E27FC236}">
                <a16:creationId xmlns:a16="http://schemas.microsoft.com/office/drawing/2014/main" id="{4A0E2A0A-8DD1-B2BC-51AE-6A779C853D82}"/>
              </a:ext>
            </a:extLst>
          </p:cNvPr>
          <p:cNvGrpSpPr/>
          <p:nvPr/>
        </p:nvGrpSpPr>
        <p:grpSpPr>
          <a:xfrm>
            <a:off x="187755" y="1309811"/>
            <a:ext cx="516333" cy="4866792"/>
            <a:chOff x="142035" y="1309811"/>
            <a:chExt cx="516333" cy="4866792"/>
          </a:xfrm>
        </p:grpSpPr>
        <p:sp>
          <p:nvSpPr>
            <p:cNvPr id="9" name="Left Brace 8">
              <a:extLst>
                <a:ext uri="{FF2B5EF4-FFF2-40B4-BE49-F238E27FC236}">
                  <a16:creationId xmlns:a16="http://schemas.microsoft.com/office/drawing/2014/main" id="{51FDF7AF-AE76-8398-1AA7-EE42231B473F}"/>
                </a:ext>
              </a:extLst>
            </p:cNvPr>
            <p:cNvSpPr/>
            <p:nvPr/>
          </p:nvSpPr>
          <p:spPr>
            <a:xfrm>
              <a:off x="484632" y="1309811"/>
              <a:ext cx="173736" cy="4866792"/>
            </a:xfrm>
            <a:prstGeom prst="leftBrace">
              <a:avLst/>
            </a:prstGeom>
            <a:ln w="22225">
              <a:solidFill>
                <a:srgbClr val="2E7AF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F63DB55-F303-9FA6-96A0-1D91886279EE}"/>
                </a:ext>
              </a:extLst>
            </p:cNvPr>
            <p:cNvSpPr txBox="1"/>
            <p:nvPr/>
          </p:nvSpPr>
          <p:spPr>
            <a:xfrm rot="16200000">
              <a:off x="-885618" y="3327549"/>
              <a:ext cx="2424638" cy="369332"/>
            </a:xfrm>
            <a:prstGeom prst="rect">
              <a:avLst/>
            </a:prstGeom>
            <a:noFill/>
          </p:spPr>
          <p:txBody>
            <a:bodyPr wrap="square" rtlCol="0">
              <a:spAutoFit/>
            </a:bodyPr>
            <a:lstStyle/>
            <a:p>
              <a:r>
                <a:rPr lang="en-US" altLang="zh-CN" dirty="0">
                  <a:solidFill>
                    <a:srgbClr val="2E7AF3"/>
                  </a:solidFill>
                </a:rPr>
                <a:t>Time</a:t>
              </a:r>
              <a:r>
                <a:rPr lang="zh-CN" altLang="en-US" dirty="0">
                  <a:solidFill>
                    <a:srgbClr val="2E7AF3"/>
                  </a:solidFill>
                </a:rPr>
                <a:t> </a:t>
              </a:r>
              <a:r>
                <a:rPr lang="en-US" altLang="zh-CN" dirty="0">
                  <a:solidFill>
                    <a:srgbClr val="2E7AF3"/>
                  </a:solidFill>
                </a:rPr>
                <a:t>Series</a:t>
              </a:r>
              <a:r>
                <a:rPr lang="zh-CN" altLang="en-US" dirty="0">
                  <a:solidFill>
                    <a:srgbClr val="2E7AF3"/>
                  </a:solidFill>
                </a:rPr>
                <a:t> </a:t>
              </a:r>
              <a:r>
                <a:rPr lang="en-US" altLang="zh-CN" dirty="0">
                  <a:solidFill>
                    <a:srgbClr val="2E7AF3"/>
                  </a:solidFill>
                </a:rPr>
                <a:t>Features</a:t>
              </a:r>
              <a:endParaRPr lang="en-US" dirty="0">
                <a:solidFill>
                  <a:srgbClr val="2E7AF3"/>
                </a:solidFill>
              </a:endParaRPr>
            </a:p>
          </p:txBody>
        </p:sp>
      </p:grpSp>
      <p:graphicFrame>
        <p:nvGraphicFramePr>
          <p:cNvPr id="30" name="Table 30">
            <a:extLst>
              <a:ext uri="{FF2B5EF4-FFF2-40B4-BE49-F238E27FC236}">
                <a16:creationId xmlns:a16="http://schemas.microsoft.com/office/drawing/2014/main" id="{DAB02CCB-592A-ADEE-9D19-D5E72D81EA52}"/>
              </a:ext>
            </a:extLst>
          </p:cNvPr>
          <p:cNvGraphicFramePr>
            <a:graphicFrameLocks noGrp="1"/>
          </p:cNvGraphicFramePr>
          <p:nvPr>
            <p:extLst>
              <p:ext uri="{D42A27DB-BD31-4B8C-83A1-F6EECF244321}">
                <p14:modId xmlns:p14="http://schemas.microsoft.com/office/powerpoint/2010/main" val="3821190786"/>
              </p:ext>
            </p:extLst>
          </p:nvPr>
        </p:nvGraphicFramePr>
        <p:xfrm>
          <a:off x="4767882" y="5059848"/>
          <a:ext cx="6644702" cy="1112520"/>
        </p:xfrm>
        <a:graphic>
          <a:graphicData uri="http://schemas.openxmlformats.org/drawingml/2006/table">
            <a:tbl>
              <a:tblPr firstRow="1" bandRow="1">
                <a:tableStyleId>{BDBED569-4797-4DF1-A0F4-6AAB3CD982D8}</a:tableStyleId>
              </a:tblPr>
              <a:tblGrid>
                <a:gridCol w="3322351">
                  <a:extLst>
                    <a:ext uri="{9D8B030D-6E8A-4147-A177-3AD203B41FA5}">
                      <a16:colId xmlns:a16="http://schemas.microsoft.com/office/drawing/2014/main" val="795082635"/>
                    </a:ext>
                  </a:extLst>
                </a:gridCol>
                <a:gridCol w="3322351">
                  <a:extLst>
                    <a:ext uri="{9D8B030D-6E8A-4147-A177-3AD203B41FA5}">
                      <a16:colId xmlns:a16="http://schemas.microsoft.com/office/drawing/2014/main" val="3657364909"/>
                    </a:ext>
                  </a:extLst>
                </a:gridCol>
              </a:tblGrid>
              <a:tr h="370840">
                <a:tc>
                  <a:txBody>
                    <a:bodyPr/>
                    <a:lstStyle/>
                    <a:p>
                      <a:r>
                        <a:rPr lang="en-US" altLang="zh-CN" sz="1600" b="0" dirty="0">
                          <a:solidFill>
                            <a:schemeClr val="tx2"/>
                          </a:solidFill>
                        </a:rPr>
                        <a:t>1</a:t>
                      </a:r>
                      <a:r>
                        <a:rPr lang="zh-CN" altLang="en-US" sz="1600" b="0" dirty="0">
                          <a:solidFill>
                            <a:schemeClr val="tx2"/>
                          </a:solidFill>
                        </a:rPr>
                        <a:t> </a:t>
                      </a:r>
                      <a:r>
                        <a:rPr lang="en-US" altLang="zh-CN" sz="1600" b="0" dirty="0">
                          <a:solidFill>
                            <a:schemeClr val="tx2"/>
                          </a:solidFill>
                        </a:rPr>
                        <a:t>Generic</a:t>
                      </a:r>
                      <a:r>
                        <a:rPr lang="zh-CN" altLang="en-US" sz="1600" b="0" dirty="0">
                          <a:solidFill>
                            <a:schemeClr val="tx2"/>
                          </a:solidFill>
                        </a:rPr>
                        <a:t> </a:t>
                      </a:r>
                      <a:r>
                        <a:rPr lang="en-US" altLang="zh-CN" sz="1600" b="0" dirty="0">
                          <a:solidFill>
                            <a:schemeClr val="tx2"/>
                          </a:solidFill>
                        </a:rPr>
                        <a:t>Regression:</a:t>
                      </a:r>
                      <a:r>
                        <a:rPr lang="zh-CN" altLang="en-US" sz="1600" b="0" dirty="0">
                          <a:solidFill>
                            <a:schemeClr val="tx2"/>
                          </a:solidFill>
                        </a:rPr>
                        <a:t> </a:t>
                      </a:r>
                      <a:r>
                        <a:rPr lang="en-US" altLang="zh-CN" sz="1600" b="0" dirty="0">
                          <a:solidFill>
                            <a:schemeClr val="tx2"/>
                          </a:solidFill>
                        </a:rPr>
                        <a:t>GBT</a:t>
                      </a:r>
                      <a:endParaRPr lang="en-US" sz="1600" b="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2"/>
                          </a:solidFill>
                        </a:rPr>
                        <a:t>Censored</a:t>
                      </a:r>
                      <a:r>
                        <a:rPr lang="zh-CN" altLang="en-US" sz="1600" b="0" dirty="0">
                          <a:solidFill>
                            <a:schemeClr val="tx2"/>
                          </a:solidFill>
                        </a:rPr>
                        <a:t> </a:t>
                      </a:r>
                      <a:r>
                        <a:rPr lang="en-US" altLang="zh-CN" sz="1600" b="0" dirty="0">
                          <a:solidFill>
                            <a:schemeClr val="tx2"/>
                          </a:solidFill>
                        </a:rPr>
                        <a:t>&amp;</a:t>
                      </a:r>
                      <a:r>
                        <a:rPr lang="zh-CN" altLang="en-US" sz="1600" b="0" dirty="0">
                          <a:solidFill>
                            <a:schemeClr val="tx2"/>
                          </a:solidFill>
                        </a:rPr>
                        <a:t> </a:t>
                      </a:r>
                      <a:r>
                        <a:rPr lang="en-US" altLang="zh-CN" sz="1600" b="0" dirty="0">
                          <a:solidFill>
                            <a:schemeClr val="tx2"/>
                          </a:solidFill>
                        </a:rPr>
                        <a:t>Survival</a:t>
                      </a:r>
                      <a:r>
                        <a:rPr lang="zh-CN" altLang="en-US" sz="1600" b="0" dirty="0">
                          <a:solidFill>
                            <a:schemeClr val="tx2"/>
                          </a:solidFill>
                        </a:rPr>
                        <a:t> </a:t>
                      </a:r>
                      <a:r>
                        <a:rPr lang="en-US" altLang="zh-CN" sz="1600" b="0" dirty="0">
                          <a:solidFill>
                            <a:schemeClr val="tx2"/>
                          </a:solidFill>
                        </a:rPr>
                        <a:t>Regression</a:t>
                      </a:r>
                      <a:endParaRPr lang="en-US" sz="1600" b="0" dirty="0">
                        <a:solidFill>
                          <a:schemeClr val="tx2"/>
                        </a:solidFill>
                      </a:endParaRPr>
                    </a:p>
                  </a:txBody>
                  <a:tcPr/>
                </a:tc>
                <a:extLst>
                  <a:ext uri="{0D108BD9-81ED-4DB2-BD59-A6C34878D82A}">
                    <a16:rowId xmlns:a16="http://schemas.microsoft.com/office/drawing/2014/main" val="3051962966"/>
                  </a:ext>
                </a:extLst>
              </a:tr>
              <a:tr h="370840">
                <a:tc>
                  <a:txBody>
                    <a:bodyPr/>
                    <a:lstStyle/>
                    <a:p>
                      <a:r>
                        <a:rPr lang="en-US" altLang="zh-CN" sz="1600" b="0" dirty="0">
                          <a:solidFill>
                            <a:schemeClr val="tx2"/>
                          </a:solidFill>
                        </a:rPr>
                        <a:t>14</a:t>
                      </a:r>
                      <a:r>
                        <a:rPr lang="zh-CN" altLang="en-US" sz="1600" b="0" dirty="0">
                          <a:solidFill>
                            <a:schemeClr val="tx2"/>
                          </a:solidFill>
                        </a:rPr>
                        <a:t> </a:t>
                      </a:r>
                      <a:r>
                        <a:rPr lang="en-US" altLang="zh-CN" sz="1600" b="0" dirty="0">
                          <a:solidFill>
                            <a:schemeClr val="tx2"/>
                          </a:solidFill>
                        </a:rPr>
                        <a:t>Outlier</a:t>
                      </a:r>
                      <a:r>
                        <a:rPr lang="zh-CN" altLang="en-US" sz="1600" b="0" dirty="0">
                          <a:solidFill>
                            <a:schemeClr val="tx2"/>
                          </a:solidFill>
                        </a:rPr>
                        <a:t> </a:t>
                      </a:r>
                      <a:r>
                        <a:rPr lang="en-US" altLang="zh-CN" sz="1600" b="0" dirty="0">
                          <a:solidFill>
                            <a:schemeClr val="tx2"/>
                          </a:solidFill>
                        </a:rPr>
                        <a:t>Detection</a:t>
                      </a:r>
                      <a:r>
                        <a:rPr lang="zh-CN" altLang="en-US" sz="1600" b="0" dirty="0">
                          <a:solidFill>
                            <a:schemeClr val="tx2"/>
                          </a:solidFill>
                        </a:rPr>
                        <a:t> </a:t>
                      </a:r>
                      <a:r>
                        <a:rPr lang="en-US" altLang="zh-CN" sz="1600" b="0" dirty="0">
                          <a:solidFill>
                            <a:schemeClr val="tx2"/>
                          </a:solidFill>
                        </a:rPr>
                        <a:t>Methods</a:t>
                      </a:r>
                      <a:endParaRPr lang="en-US" sz="1600" b="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2"/>
                          </a:solidFill>
                        </a:rPr>
                        <a:t>Wrangler</a:t>
                      </a:r>
                      <a:r>
                        <a:rPr lang="zh-CN" altLang="en-US" sz="1600" b="0" dirty="0">
                          <a:solidFill>
                            <a:schemeClr val="tx2"/>
                          </a:solidFill>
                        </a:rPr>
                        <a:t> </a:t>
                      </a:r>
                      <a:r>
                        <a:rPr lang="en-US" altLang="zh-CN" sz="1600" b="0" dirty="0">
                          <a:solidFill>
                            <a:schemeClr val="tx2"/>
                          </a:solidFill>
                        </a:rPr>
                        <a:t>(SOCC’14)</a:t>
                      </a:r>
                      <a:endParaRPr lang="en-US" sz="1600" b="0" dirty="0">
                        <a:solidFill>
                          <a:schemeClr val="tx2"/>
                        </a:solidFill>
                      </a:endParaRPr>
                    </a:p>
                  </a:txBody>
                  <a:tcPr/>
                </a:tc>
                <a:extLst>
                  <a:ext uri="{0D108BD9-81ED-4DB2-BD59-A6C34878D82A}">
                    <a16:rowId xmlns:a16="http://schemas.microsoft.com/office/drawing/2014/main" val="3729825046"/>
                  </a:ext>
                </a:extLst>
              </a:tr>
              <a:tr h="370840">
                <a:tc>
                  <a:txBody>
                    <a:bodyPr/>
                    <a:lstStyle/>
                    <a:p>
                      <a:r>
                        <a:rPr lang="en-US" altLang="zh-CN" sz="1600" b="0" dirty="0">
                          <a:solidFill>
                            <a:schemeClr val="tx2"/>
                          </a:solidFill>
                        </a:rPr>
                        <a:t>2</a:t>
                      </a:r>
                      <a:r>
                        <a:rPr lang="zh-CN" altLang="en-US" sz="1600" b="0" dirty="0">
                          <a:solidFill>
                            <a:schemeClr val="tx2"/>
                          </a:solidFill>
                        </a:rPr>
                        <a:t> </a:t>
                      </a:r>
                      <a:r>
                        <a:rPr lang="en-US" altLang="zh-CN" sz="1600" b="0" dirty="0">
                          <a:solidFill>
                            <a:schemeClr val="tx2"/>
                          </a:solidFill>
                        </a:rPr>
                        <a:t>Positive-Unlabeled</a:t>
                      </a:r>
                      <a:r>
                        <a:rPr lang="zh-CN" altLang="en-US" sz="1600" b="0" dirty="0">
                          <a:solidFill>
                            <a:schemeClr val="tx2"/>
                          </a:solidFill>
                        </a:rPr>
                        <a:t> </a:t>
                      </a:r>
                      <a:r>
                        <a:rPr lang="en-US" altLang="zh-CN" sz="1600" b="0" dirty="0">
                          <a:solidFill>
                            <a:schemeClr val="tx2"/>
                          </a:solidFill>
                        </a:rPr>
                        <a:t>Methods</a:t>
                      </a:r>
                      <a:endParaRPr lang="en-US" sz="1600" b="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2"/>
                          </a:solidFill>
                        </a:rPr>
                        <a:t>NURD:</a:t>
                      </a:r>
                      <a:r>
                        <a:rPr lang="zh-CN" altLang="en-US" sz="1600" b="0" dirty="0">
                          <a:solidFill>
                            <a:schemeClr val="tx2"/>
                          </a:solidFill>
                        </a:rPr>
                        <a:t> </a:t>
                      </a:r>
                      <a:r>
                        <a:rPr lang="en-US" altLang="zh-CN" sz="1600" b="0" dirty="0">
                          <a:solidFill>
                            <a:schemeClr val="tx2"/>
                          </a:solidFill>
                        </a:rPr>
                        <a:t>GBT</a:t>
                      </a:r>
                      <a:r>
                        <a:rPr lang="zh-CN" altLang="en-US" sz="1600" b="0" dirty="0">
                          <a:solidFill>
                            <a:schemeClr val="tx2"/>
                          </a:solidFill>
                        </a:rPr>
                        <a:t> </a:t>
                      </a:r>
                      <a:r>
                        <a:rPr lang="en-US" altLang="zh-CN" sz="1600" b="0" dirty="0">
                          <a:solidFill>
                            <a:schemeClr val="tx2"/>
                          </a:solidFill>
                        </a:rPr>
                        <a:t>+</a:t>
                      </a:r>
                      <a:r>
                        <a:rPr lang="zh-CN" altLang="en-US" sz="1600" b="0" dirty="0">
                          <a:solidFill>
                            <a:schemeClr val="tx2"/>
                          </a:solidFill>
                        </a:rPr>
                        <a:t> </a:t>
                      </a:r>
                      <a:r>
                        <a:rPr lang="en-US" altLang="zh-CN" sz="1600" b="0" dirty="0">
                          <a:solidFill>
                            <a:schemeClr val="tx2"/>
                          </a:solidFill>
                        </a:rPr>
                        <a:t>Reweighting</a:t>
                      </a:r>
                      <a:endParaRPr lang="en-US" sz="1600" b="0" dirty="0">
                        <a:solidFill>
                          <a:schemeClr val="tx2"/>
                        </a:solidFill>
                      </a:endParaRPr>
                    </a:p>
                  </a:txBody>
                  <a:tcPr/>
                </a:tc>
                <a:extLst>
                  <a:ext uri="{0D108BD9-81ED-4DB2-BD59-A6C34878D82A}">
                    <a16:rowId xmlns:a16="http://schemas.microsoft.com/office/drawing/2014/main" val="3775273531"/>
                  </a:ext>
                </a:extLst>
              </a:tr>
            </a:tbl>
          </a:graphicData>
        </a:graphic>
      </p:graphicFrame>
      <p:sp>
        <p:nvSpPr>
          <p:cNvPr id="31" name="TextBox 30">
            <a:extLst>
              <a:ext uri="{FF2B5EF4-FFF2-40B4-BE49-F238E27FC236}">
                <a16:creationId xmlns:a16="http://schemas.microsoft.com/office/drawing/2014/main" id="{2BA99D89-E021-710B-7ABA-153906B57986}"/>
              </a:ext>
            </a:extLst>
          </p:cNvPr>
          <p:cNvSpPr txBox="1"/>
          <p:nvPr/>
        </p:nvSpPr>
        <p:spPr>
          <a:xfrm>
            <a:off x="4767882" y="4584088"/>
            <a:ext cx="2599283" cy="369332"/>
          </a:xfrm>
          <a:prstGeom prst="rect">
            <a:avLst/>
          </a:prstGeom>
          <a:noFill/>
        </p:spPr>
        <p:txBody>
          <a:bodyPr wrap="square" rtlCol="0">
            <a:spAutoFit/>
          </a:bodyPr>
          <a:lstStyle/>
          <a:p>
            <a:r>
              <a:rPr lang="en-US" altLang="zh-CN" dirty="0">
                <a:solidFill>
                  <a:srgbClr val="2E7AF3"/>
                </a:solidFill>
              </a:rPr>
              <a:t>Points</a:t>
            </a:r>
            <a:r>
              <a:rPr lang="zh-CN" altLang="en-US" dirty="0">
                <a:solidFill>
                  <a:srgbClr val="2E7AF3"/>
                </a:solidFill>
              </a:rPr>
              <a:t> </a:t>
            </a:r>
            <a:r>
              <a:rPr lang="en-US" altLang="zh-CN" dirty="0">
                <a:solidFill>
                  <a:srgbClr val="2E7AF3"/>
                </a:solidFill>
              </a:rPr>
              <a:t>of</a:t>
            </a:r>
            <a:r>
              <a:rPr lang="zh-CN" altLang="en-US" dirty="0">
                <a:solidFill>
                  <a:srgbClr val="2E7AF3"/>
                </a:solidFill>
              </a:rPr>
              <a:t> </a:t>
            </a:r>
            <a:r>
              <a:rPr lang="en-US" altLang="zh-CN" dirty="0">
                <a:solidFill>
                  <a:srgbClr val="2E7AF3"/>
                </a:solidFill>
              </a:rPr>
              <a:t>Comparison</a:t>
            </a:r>
            <a:endParaRPr lang="en-US" dirty="0">
              <a:solidFill>
                <a:srgbClr val="2E7AF3"/>
              </a:solidFill>
            </a:endParaRPr>
          </a:p>
        </p:txBody>
      </p:sp>
      <p:grpSp>
        <p:nvGrpSpPr>
          <p:cNvPr id="14" name="Group 13">
            <a:extLst>
              <a:ext uri="{FF2B5EF4-FFF2-40B4-BE49-F238E27FC236}">
                <a16:creationId xmlns:a16="http://schemas.microsoft.com/office/drawing/2014/main" id="{1F71D7B5-72FD-610D-95B5-09D9E6415042}"/>
              </a:ext>
            </a:extLst>
          </p:cNvPr>
          <p:cNvGrpSpPr/>
          <p:nvPr/>
        </p:nvGrpSpPr>
        <p:grpSpPr>
          <a:xfrm>
            <a:off x="4767882" y="1395085"/>
            <a:ext cx="7182746" cy="2854082"/>
            <a:chOff x="4229837" y="1339392"/>
            <a:chExt cx="7182746" cy="2854082"/>
          </a:xfrm>
        </p:grpSpPr>
        <p:sp>
          <p:nvSpPr>
            <p:cNvPr id="27" name="TextBox 26">
              <a:extLst>
                <a:ext uri="{FF2B5EF4-FFF2-40B4-BE49-F238E27FC236}">
                  <a16:creationId xmlns:a16="http://schemas.microsoft.com/office/drawing/2014/main" id="{5B8794B0-61C5-91D4-C1EE-1303F1626E4C}"/>
                </a:ext>
              </a:extLst>
            </p:cNvPr>
            <p:cNvSpPr txBox="1"/>
            <p:nvPr/>
          </p:nvSpPr>
          <p:spPr>
            <a:xfrm>
              <a:off x="4229837" y="1339392"/>
              <a:ext cx="7182746" cy="369332"/>
            </a:xfrm>
            <a:prstGeom prst="rect">
              <a:avLst/>
            </a:prstGeom>
            <a:noFill/>
          </p:spPr>
          <p:txBody>
            <a:bodyPr wrap="square" rtlCol="0">
              <a:spAutoFit/>
            </a:bodyPr>
            <a:lstStyle/>
            <a:p>
              <a:r>
                <a:rPr lang="en-US" altLang="zh-CN" dirty="0">
                  <a:solidFill>
                    <a:srgbClr val="2E7AF3"/>
                  </a:solidFill>
                </a:rPr>
                <a:t>Integrate</a:t>
              </a:r>
              <a:r>
                <a:rPr lang="zh-CN" altLang="en-US" dirty="0">
                  <a:solidFill>
                    <a:srgbClr val="2E7AF3"/>
                  </a:solidFill>
                </a:rPr>
                <a:t> </a:t>
              </a:r>
              <a:r>
                <a:rPr lang="en-US" altLang="zh-CN" dirty="0">
                  <a:solidFill>
                    <a:srgbClr val="2E7AF3"/>
                  </a:solidFill>
                </a:rPr>
                <a:t>Predictions</a:t>
              </a:r>
              <a:r>
                <a:rPr lang="zh-CN" altLang="en-US" dirty="0">
                  <a:solidFill>
                    <a:srgbClr val="2E7AF3"/>
                  </a:solidFill>
                </a:rPr>
                <a:t> </a:t>
              </a:r>
              <a:r>
                <a:rPr lang="en-US" altLang="zh-CN" dirty="0">
                  <a:solidFill>
                    <a:srgbClr val="2E7AF3"/>
                  </a:solidFill>
                </a:rPr>
                <a:t>with</a:t>
              </a:r>
              <a:r>
                <a:rPr lang="zh-CN" altLang="en-US" dirty="0">
                  <a:solidFill>
                    <a:srgbClr val="2E7AF3"/>
                  </a:solidFill>
                </a:rPr>
                <a:t> </a:t>
              </a:r>
              <a:r>
                <a:rPr lang="en-US" altLang="zh-CN" dirty="0">
                  <a:solidFill>
                    <a:srgbClr val="2E7AF3"/>
                  </a:solidFill>
                </a:rPr>
                <a:t>Speculative</a:t>
              </a:r>
              <a:r>
                <a:rPr lang="zh-CN" altLang="en-US" dirty="0">
                  <a:solidFill>
                    <a:srgbClr val="2E7AF3"/>
                  </a:solidFill>
                </a:rPr>
                <a:t> </a:t>
              </a:r>
              <a:r>
                <a:rPr lang="en-US" altLang="zh-CN" dirty="0">
                  <a:solidFill>
                    <a:srgbClr val="2E7AF3"/>
                  </a:solidFill>
                </a:rPr>
                <a:t>Execution</a:t>
              </a:r>
              <a:r>
                <a:rPr lang="zh-CN" altLang="en-US" dirty="0">
                  <a:solidFill>
                    <a:srgbClr val="2E7AF3"/>
                  </a:solidFill>
                </a:rPr>
                <a:t> </a:t>
              </a:r>
              <a:r>
                <a:rPr lang="en-US" altLang="zh-CN" dirty="0">
                  <a:solidFill>
                    <a:srgbClr val="2E7AF3"/>
                  </a:solidFill>
                </a:rPr>
                <a:t>Scheduler</a:t>
              </a:r>
              <a:endParaRPr lang="en-US" dirty="0">
                <a:solidFill>
                  <a:srgbClr val="2E7AF3"/>
                </a:solidFill>
              </a:endParaRPr>
            </a:p>
          </p:txBody>
        </p:sp>
        <p:grpSp>
          <p:nvGrpSpPr>
            <p:cNvPr id="8" name="Group 7">
              <a:extLst>
                <a:ext uri="{FF2B5EF4-FFF2-40B4-BE49-F238E27FC236}">
                  <a16:creationId xmlns:a16="http://schemas.microsoft.com/office/drawing/2014/main" id="{807D2C9B-6E88-6543-7CEB-4D6E358114B0}"/>
                </a:ext>
              </a:extLst>
            </p:cNvPr>
            <p:cNvGrpSpPr/>
            <p:nvPr/>
          </p:nvGrpSpPr>
          <p:grpSpPr>
            <a:xfrm>
              <a:off x="5480673" y="1825245"/>
              <a:ext cx="3466477" cy="2368229"/>
              <a:chOff x="6781188" y="1928326"/>
              <a:chExt cx="3959371" cy="2617128"/>
            </a:xfrm>
          </p:grpSpPr>
          <p:sp>
            <p:nvSpPr>
              <p:cNvPr id="12" name="TextBox 11">
                <a:extLst>
                  <a:ext uri="{FF2B5EF4-FFF2-40B4-BE49-F238E27FC236}">
                    <a16:creationId xmlns:a16="http://schemas.microsoft.com/office/drawing/2014/main" id="{41B2CCD4-4804-A2C6-B523-51186CAD3769}"/>
                  </a:ext>
                </a:extLst>
              </p:cNvPr>
              <p:cNvSpPr txBox="1"/>
              <p:nvPr/>
            </p:nvSpPr>
            <p:spPr>
              <a:xfrm>
                <a:off x="6781188" y="1928326"/>
                <a:ext cx="1753778" cy="1200329"/>
              </a:xfrm>
              <a:prstGeom prst="rect">
                <a:avLst/>
              </a:prstGeom>
              <a:noFill/>
              <a:ln>
                <a:solidFill>
                  <a:schemeClr val="tx1"/>
                </a:solidFill>
              </a:ln>
            </p:spPr>
            <p:txBody>
              <a:bodyPr wrap="square" rtlCol="0">
                <a:spAutoFit/>
              </a:bodyPr>
              <a:lstStyle/>
              <a:p>
                <a:pPr algn="ctr"/>
                <a:r>
                  <a:rPr lang="en-US" altLang="zh-CN" dirty="0"/>
                  <a:t>Node</a:t>
                </a:r>
                <a:r>
                  <a:rPr lang="zh-CN" altLang="en-US" dirty="0"/>
                  <a:t> </a:t>
                </a:r>
                <a:r>
                  <a:rPr lang="en-US" altLang="zh-CN" dirty="0"/>
                  <a:t>A</a:t>
                </a:r>
              </a:p>
              <a:p>
                <a:pPr algn="ctr"/>
                <a:endParaRPr lang="en-US" dirty="0"/>
              </a:p>
              <a:p>
                <a:endParaRPr lang="en-US" dirty="0"/>
              </a:p>
              <a:p>
                <a:endParaRPr lang="en-US" dirty="0"/>
              </a:p>
            </p:txBody>
          </p:sp>
          <p:sp>
            <p:nvSpPr>
              <p:cNvPr id="24" name="TextBox 23">
                <a:extLst>
                  <a:ext uri="{FF2B5EF4-FFF2-40B4-BE49-F238E27FC236}">
                    <a16:creationId xmlns:a16="http://schemas.microsoft.com/office/drawing/2014/main" id="{569F90D7-9CCA-F73F-ECF3-A511E14E18A2}"/>
                  </a:ext>
                </a:extLst>
              </p:cNvPr>
              <p:cNvSpPr txBox="1"/>
              <p:nvPr/>
            </p:nvSpPr>
            <p:spPr>
              <a:xfrm>
                <a:off x="6885079" y="2370923"/>
                <a:ext cx="1545997" cy="646331"/>
              </a:xfrm>
              <a:prstGeom prst="rect">
                <a:avLst/>
              </a:prstGeom>
              <a:solidFill>
                <a:schemeClr val="accent4">
                  <a:lumMod val="20000"/>
                  <a:lumOff val="80000"/>
                </a:schemeClr>
              </a:solidFill>
              <a:ln cap="rnd">
                <a:solidFill>
                  <a:schemeClr val="tx1"/>
                </a:solidFill>
              </a:ln>
            </p:spPr>
            <p:txBody>
              <a:bodyPr wrap="square" rtlCol="0">
                <a:spAutoFit/>
              </a:bodyPr>
              <a:lstStyle/>
              <a:p>
                <a:pPr algn="ctr"/>
                <a:r>
                  <a:rPr lang="en-US" altLang="zh-CN" dirty="0"/>
                  <a:t>Task</a:t>
                </a:r>
                <a:r>
                  <a:rPr lang="zh-CN" altLang="en-US" dirty="0"/>
                  <a:t> </a:t>
                </a:r>
                <a:endParaRPr lang="en-US" altLang="zh-CN" dirty="0"/>
              </a:p>
              <a:p>
                <a:pPr algn="ctr"/>
                <a:r>
                  <a:rPr lang="en-US" altLang="zh-CN" dirty="0"/>
                  <a:t>(slow)</a:t>
                </a:r>
                <a:endParaRPr lang="en-US" dirty="0"/>
              </a:p>
            </p:txBody>
          </p:sp>
          <p:sp>
            <p:nvSpPr>
              <p:cNvPr id="25" name="TextBox 24">
                <a:extLst>
                  <a:ext uri="{FF2B5EF4-FFF2-40B4-BE49-F238E27FC236}">
                    <a16:creationId xmlns:a16="http://schemas.microsoft.com/office/drawing/2014/main" id="{5F99EA2F-FC8E-FD9D-74F2-3C319E8C34B3}"/>
                  </a:ext>
                </a:extLst>
              </p:cNvPr>
              <p:cNvSpPr txBox="1"/>
              <p:nvPr/>
            </p:nvSpPr>
            <p:spPr>
              <a:xfrm>
                <a:off x="6790422" y="3345125"/>
                <a:ext cx="1753778" cy="1200329"/>
              </a:xfrm>
              <a:prstGeom prst="rect">
                <a:avLst/>
              </a:prstGeom>
              <a:noFill/>
              <a:ln>
                <a:solidFill>
                  <a:schemeClr val="tx1"/>
                </a:solidFill>
              </a:ln>
            </p:spPr>
            <p:txBody>
              <a:bodyPr wrap="square" rtlCol="0">
                <a:spAutoFit/>
              </a:bodyPr>
              <a:lstStyle/>
              <a:p>
                <a:pPr algn="ctr"/>
                <a:r>
                  <a:rPr lang="en-US" altLang="zh-CN" dirty="0"/>
                  <a:t>Node</a:t>
                </a:r>
                <a:r>
                  <a:rPr lang="zh-CN" altLang="en-US" dirty="0"/>
                  <a:t> </a:t>
                </a:r>
                <a:r>
                  <a:rPr lang="en-US" altLang="zh-CN" dirty="0"/>
                  <a:t>B</a:t>
                </a:r>
              </a:p>
              <a:p>
                <a:pPr algn="ctr"/>
                <a:endParaRPr lang="en-US" dirty="0"/>
              </a:p>
              <a:p>
                <a:endParaRPr lang="en-US" dirty="0"/>
              </a:p>
              <a:p>
                <a:endParaRPr lang="en-US" dirty="0"/>
              </a:p>
            </p:txBody>
          </p:sp>
          <p:sp>
            <p:nvSpPr>
              <p:cNvPr id="26" name="TextBox 25">
                <a:extLst>
                  <a:ext uri="{FF2B5EF4-FFF2-40B4-BE49-F238E27FC236}">
                    <a16:creationId xmlns:a16="http://schemas.microsoft.com/office/drawing/2014/main" id="{DC6F1BDE-9EF4-B195-8996-661EBC5D2FA1}"/>
                  </a:ext>
                </a:extLst>
              </p:cNvPr>
              <p:cNvSpPr txBox="1"/>
              <p:nvPr/>
            </p:nvSpPr>
            <p:spPr>
              <a:xfrm>
                <a:off x="6885079" y="3791277"/>
                <a:ext cx="1545997" cy="646331"/>
              </a:xfrm>
              <a:prstGeom prst="rect">
                <a:avLst/>
              </a:prstGeom>
              <a:solidFill>
                <a:schemeClr val="accent4">
                  <a:lumMod val="20000"/>
                  <a:lumOff val="80000"/>
                </a:schemeClr>
              </a:solidFill>
              <a:ln cap="rnd">
                <a:solidFill>
                  <a:schemeClr val="tx1"/>
                </a:solidFill>
              </a:ln>
            </p:spPr>
            <p:txBody>
              <a:bodyPr wrap="square" rtlCol="0">
                <a:spAutoFit/>
              </a:bodyPr>
              <a:lstStyle/>
              <a:p>
                <a:pPr algn="ctr"/>
                <a:r>
                  <a:rPr lang="en-US" altLang="zh-CN" dirty="0"/>
                  <a:t>Task</a:t>
                </a:r>
                <a:r>
                  <a:rPr lang="zh-CN" altLang="en-US" dirty="0"/>
                  <a:t> </a:t>
                </a:r>
                <a:r>
                  <a:rPr lang="en-US" altLang="zh-CN" dirty="0"/>
                  <a:t>(duplicate)</a:t>
                </a:r>
                <a:endParaRPr lang="en-US" dirty="0"/>
              </a:p>
            </p:txBody>
          </p:sp>
          <p:sp>
            <p:nvSpPr>
              <p:cNvPr id="32" name="TextBox 31">
                <a:extLst>
                  <a:ext uri="{FF2B5EF4-FFF2-40B4-BE49-F238E27FC236}">
                    <a16:creationId xmlns:a16="http://schemas.microsoft.com/office/drawing/2014/main" id="{344DFC38-D4D8-4D29-D20F-27530F4FB410}"/>
                  </a:ext>
                </a:extLst>
              </p:cNvPr>
              <p:cNvSpPr txBox="1"/>
              <p:nvPr/>
            </p:nvSpPr>
            <p:spPr>
              <a:xfrm>
                <a:off x="8870858" y="2055955"/>
                <a:ext cx="1167331" cy="584775"/>
              </a:xfrm>
              <a:prstGeom prst="rect">
                <a:avLst/>
              </a:prstGeom>
              <a:noFill/>
            </p:spPr>
            <p:txBody>
              <a:bodyPr wrap="square" rtlCol="0">
                <a:spAutoFit/>
              </a:bodyPr>
              <a:lstStyle/>
              <a:p>
                <a:pPr algn="ctr"/>
                <a:r>
                  <a:rPr lang="en-US" altLang="zh-CN" sz="1600" dirty="0"/>
                  <a:t>Task</a:t>
                </a:r>
                <a:r>
                  <a:rPr lang="zh-CN" altLang="en-US" sz="1600" dirty="0"/>
                  <a:t> </a:t>
                </a:r>
                <a:r>
                  <a:rPr lang="en-US" altLang="zh-CN" sz="1600" dirty="0"/>
                  <a:t>Progress</a:t>
                </a:r>
                <a:endParaRPr lang="en-US" sz="1600" dirty="0"/>
              </a:p>
            </p:txBody>
          </p:sp>
          <p:sp>
            <p:nvSpPr>
              <p:cNvPr id="34" name="TextBox 33">
                <a:extLst>
                  <a:ext uri="{FF2B5EF4-FFF2-40B4-BE49-F238E27FC236}">
                    <a16:creationId xmlns:a16="http://schemas.microsoft.com/office/drawing/2014/main" id="{49DC440D-19E6-A35C-A238-C3218293B1D0}"/>
                  </a:ext>
                </a:extLst>
              </p:cNvPr>
              <p:cNvSpPr txBox="1"/>
              <p:nvPr/>
            </p:nvSpPr>
            <p:spPr>
              <a:xfrm>
                <a:off x="8659866" y="3821742"/>
                <a:ext cx="1906011" cy="646234"/>
              </a:xfrm>
              <a:prstGeom prst="rect">
                <a:avLst/>
              </a:prstGeom>
              <a:noFill/>
            </p:spPr>
            <p:txBody>
              <a:bodyPr wrap="square" rtlCol="0">
                <a:spAutoFit/>
              </a:bodyPr>
              <a:lstStyle/>
              <a:p>
                <a:pPr algn="ctr"/>
                <a:r>
                  <a:rPr lang="en-US" altLang="zh-CN" sz="1600" dirty="0"/>
                  <a:t>Launch</a:t>
                </a:r>
                <a:r>
                  <a:rPr lang="zh-CN" altLang="en-US" sz="1600" dirty="0"/>
                  <a:t> </a:t>
                </a:r>
                <a:r>
                  <a:rPr lang="en-US" altLang="zh-CN" sz="1600" dirty="0"/>
                  <a:t>Speculative</a:t>
                </a:r>
                <a:endParaRPr lang="en-US" sz="1600" dirty="0"/>
              </a:p>
            </p:txBody>
          </p:sp>
          <p:sp>
            <p:nvSpPr>
              <p:cNvPr id="36" name="Rectangle 35">
                <a:extLst>
                  <a:ext uri="{FF2B5EF4-FFF2-40B4-BE49-F238E27FC236}">
                    <a16:creationId xmlns:a16="http://schemas.microsoft.com/office/drawing/2014/main" id="{39A7A26F-8328-8C31-52B8-48A7C19746AF}"/>
                  </a:ext>
                </a:extLst>
              </p:cNvPr>
              <p:cNvSpPr/>
              <p:nvPr/>
            </p:nvSpPr>
            <p:spPr>
              <a:xfrm>
                <a:off x="9223841" y="2949667"/>
                <a:ext cx="1516718" cy="584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Scheduler</a:t>
                </a:r>
                <a:endParaRPr lang="en-US" dirty="0"/>
              </a:p>
            </p:txBody>
          </p:sp>
          <p:cxnSp>
            <p:nvCxnSpPr>
              <p:cNvPr id="37" name="Straight Arrow Connector 36">
                <a:extLst>
                  <a:ext uri="{FF2B5EF4-FFF2-40B4-BE49-F238E27FC236}">
                    <a16:creationId xmlns:a16="http://schemas.microsoft.com/office/drawing/2014/main" id="{6B2D0D6A-F637-9965-90BD-3DF211F69336}"/>
                  </a:ext>
                </a:extLst>
              </p:cNvPr>
              <p:cNvCxnSpPr>
                <a:stCxn id="12" idx="3"/>
                <a:endCxn id="36" idx="0"/>
              </p:cNvCxnSpPr>
              <p:nvPr/>
            </p:nvCxnSpPr>
            <p:spPr>
              <a:xfrm>
                <a:off x="8534966" y="2528491"/>
                <a:ext cx="1447234" cy="42117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1A6E9FA8-A111-3852-37DD-7723B75C8B17}"/>
                  </a:ext>
                </a:extLst>
              </p:cNvPr>
              <p:cNvCxnSpPr>
                <a:stCxn id="36" idx="2"/>
                <a:endCxn id="25" idx="3"/>
              </p:cNvCxnSpPr>
              <p:nvPr/>
            </p:nvCxnSpPr>
            <p:spPr>
              <a:xfrm flipH="1">
                <a:off x="8544200" y="3534069"/>
                <a:ext cx="1438000" cy="41122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0156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B28E5-8C3A-EF3B-436F-7160F94C1444}"/>
              </a:ext>
            </a:extLst>
          </p:cNvPr>
          <p:cNvSpPr>
            <a:spLocks noGrp="1"/>
          </p:cNvSpPr>
          <p:nvPr>
            <p:ph type="sldNum" sz="quarter" idx="12"/>
          </p:nvPr>
        </p:nvSpPr>
        <p:spPr/>
        <p:txBody>
          <a:bodyPr/>
          <a:lstStyle/>
          <a:p>
            <a:fld id="{E19705F5-30C7-4043-8814-377DC0E18AF3}" type="slidenum">
              <a:rPr lang="en-US" smtClean="0"/>
              <a:t>41</a:t>
            </a:fld>
            <a:endParaRPr lang="en-US" dirty="0"/>
          </a:p>
        </p:txBody>
      </p:sp>
      <p:sp>
        <p:nvSpPr>
          <p:cNvPr id="3" name="Title 1">
            <a:extLst>
              <a:ext uri="{FF2B5EF4-FFF2-40B4-BE49-F238E27FC236}">
                <a16:creationId xmlns:a16="http://schemas.microsoft.com/office/drawing/2014/main" id="{7BE1B41E-D637-29BB-858A-F5C46C62E907}"/>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2"/>
                </a:solidFill>
              </a:rPr>
              <a:t>Evaluation Results</a:t>
            </a:r>
            <a:endParaRPr lang="en-US" dirty="0">
              <a:solidFill>
                <a:schemeClr val="tx2"/>
              </a:solidFill>
              <a:latin typeface="+mn-lt"/>
              <a:ea typeface="Segoe UI" charset="0"/>
              <a:cs typeface="Segoe UI" charset="0"/>
            </a:endParaRPr>
          </a:p>
        </p:txBody>
      </p:sp>
      <p:graphicFrame>
        <p:nvGraphicFramePr>
          <p:cNvPr id="6" name="Chart 5">
            <a:extLst>
              <a:ext uri="{FF2B5EF4-FFF2-40B4-BE49-F238E27FC236}">
                <a16:creationId xmlns:a16="http://schemas.microsoft.com/office/drawing/2014/main" id="{3018558E-2522-082E-ABB3-42841695D561}"/>
              </a:ext>
            </a:extLst>
          </p:cNvPr>
          <p:cNvGraphicFramePr/>
          <p:nvPr>
            <p:extLst>
              <p:ext uri="{D42A27DB-BD31-4B8C-83A1-F6EECF244321}">
                <p14:modId xmlns:p14="http://schemas.microsoft.com/office/powerpoint/2010/main" val="219518711"/>
              </p:ext>
            </p:extLst>
          </p:nvPr>
        </p:nvGraphicFramePr>
        <p:xfrm>
          <a:off x="1400974" y="2222118"/>
          <a:ext cx="8949441" cy="413423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A56F5F1-3656-DB60-212F-68922311D669}"/>
              </a:ext>
            </a:extLst>
          </p:cNvPr>
          <p:cNvSpPr txBox="1"/>
          <p:nvPr/>
        </p:nvSpPr>
        <p:spPr>
          <a:xfrm>
            <a:off x="1178350" y="1272619"/>
            <a:ext cx="9935851" cy="646331"/>
          </a:xfrm>
          <a:prstGeom prst="rect">
            <a:avLst/>
          </a:prstGeom>
          <a:noFill/>
        </p:spPr>
        <p:txBody>
          <a:bodyPr wrap="square" rtlCol="0">
            <a:spAutoFit/>
          </a:bodyPr>
          <a:lstStyle/>
          <a:p>
            <a:pPr algn="ctr"/>
            <a:r>
              <a:rPr lang="en-US" dirty="0">
                <a:solidFill>
                  <a:schemeClr val="tx2"/>
                </a:solidFill>
              </a:rPr>
              <a:t>Improvements of NURD over Best Baselines for Each Dataset in F1, Job Completion time, and Task Latency Prediction Accuracy.</a:t>
            </a:r>
          </a:p>
        </p:txBody>
      </p:sp>
      <p:grpSp>
        <p:nvGrpSpPr>
          <p:cNvPr id="16" name="Group 15">
            <a:extLst>
              <a:ext uri="{FF2B5EF4-FFF2-40B4-BE49-F238E27FC236}">
                <a16:creationId xmlns:a16="http://schemas.microsoft.com/office/drawing/2014/main" id="{7D628AAD-E386-BCA2-C26B-2188F280D8B1}"/>
              </a:ext>
            </a:extLst>
          </p:cNvPr>
          <p:cNvGrpSpPr/>
          <p:nvPr/>
        </p:nvGrpSpPr>
        <p:grpSpPr>
          <a:xfrm>
            <a:off x="4449452" y="2264849"/>
            <a:ext cx="5297863" cy="3542062"/>
            <a:chOff x="4449452" y="2264849"/>
            <a:chExt cx="5297863" cy="3542062"/>
          </a:xfrm>
        </p:grpSpPr>
        <p:sp>
          <p:nvSpPr>
            <p:cNvPr id="13" name="Rectangle 12">
              <a:extLst>
                <a:ext uri="{FF2B5EF4-FFF2-40B4-BE49-F238E27FC236}">
                  <a16:creationId xmlns:a16="http://schemas.microsoft.com/office/drawing/2014/main" id="{69BC547B-7F71-C278-6CFD-8120C372CC68}"/>
                </a:ext>
              </a:extLst>
            </p:cNvPr>
            <p:cNvSpPr/>
            <p:nvPr/>
          </p:nvSpPr>
          <p:spPr>
            <a:xfrm>
              <a:off x="5818909" y="2264849"/>
              <a:ext cx="392840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680D0C-EB4A-4FEF-87B0-5A6CF56AD51D}"/>
                </a:ext>
              </a:extLst>
            </p:cNvPr>
            <p:cNvSpPr/>
            <p:nvPr/>
          </p:nvSpPr>
          <p:spPr>
            <a:xfrm>
              <a:off x="4449452" y="5217734"/>
              <a:ext cx="876692" cy="589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69A6A3-015D-88E8-518B-AF9D49B44291}"/>
                </a:ext>
              </a:extLst>
            </p:cNvPr>
            <p:cNvSpPr/>
            <p:nvPr/>
          </p:nvSpPr>
          <p:spPr>
            <a:xfrm>
              <a:off x="8610600" y="5249294"/>
              <a:ext cx="876692" cy="50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ounded Rectangle 4">
            <a:extLst>
              <a:ext uri="{FF2B5EF4-FFF2-40B4-BE49-F238E27FC236}">
                <a16:creationId xmlns:a16="http://schemas.microsoft.com/office/drawing/2014/main" id="{5DA2C8B0-C218-114E-66D0-F5BA731A202D}"/>
              </a:ext>
            </a:extLst>
          </p:cNvPr>
          <p:cNvSpPr/>
          <p:nvPr/>
        </p:nvSpPr>
        <p:spPr>
          <a:xfrm>
            <a:off x="1034186" y="2980765"/>
            <a:ext cx="9683015" cy="160274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Improvements in straggler prediction</a:t>
            </a:r>
            <a:r>
              <a:rPr lang="zh-CN" altLang="en-US" sz="2800" dirty="0"/>
              <a:t> </a:t>
            </a:r>
            <a:r>
              <a:rPr lang="en-US" altLang="zh-CN" sz="2800" dirty="0"/>
              <a:t>and</a:t>
            </a:r>
            <a:r>
              <a:rPr lang="zh-CN" altLang="en-US" sz="2800" dirty="0"/>
              <a:t> </a:t>
            </a:r>
            <a:r>
              <a:rPr lang="en-US" altLang="zh-CN" sz="2800" dirty="0"/>
              <a:t>mitigation</a:t>
            </a:r>
            <a:r>
              <a:rPr lang="en-US" sz="2800" dirty="0"/>
              <a:t>, but decreases in latency prediction accuracy.</a:t>
            </a:r>
          </a:p>
        </p:txBody>
      </p:sp>
      <p:sp>
        <p:nvSpPr>
          <p:cNvPr id="7" name="Up Arrow 6">
            <a:extLst>
              <a:ext uri="{FF2B5EF4-FFF2-40B4-BE49-F238E27FC236}">
                <a16:creationId xmlns:a16="http://schemas.microsoft.com/office/drawing/2014/main" id="{5B110844-669E-2366-96B8-16E330032055}"/>
              </a:ext>
            </a:extLst>
          </p:cNvPr>
          <p:cNvSpPr/>
          <p:nvPr/>
        </p:nvSpPr>
        <p:spPr>
          <a:xfrm>
            <a:off x="10983686" y="3287486"/>
            <a:ext cx="130515" cy="1651565"/>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 name="TextBox 7">
            <a:extLst>
              <a:ext uri="{FF2B5EF4-FFF2-40B4-BE49-F238E27FC236}">
                <a16:creationId xmlns:a16="http://schemas.microsoft.com/office/drawing/2014/main" id="{F9CDBE56-B6B1-52BF-8653-FB6F3A8B624D}"/>
              </a:ext>
            </a:extLst>
          </p:cNvPr>
          <p:cNvSpPr txBox="1"/>
          <p:nvPr/>
        </p:nvSpPr>
        <p:spPr>
          <a:xfrm rot="16200000">
            <a:off x="9699155" y="3906211"/>
            <a:ext cx="3243910" cy="461665"/>
          </a:xfrm>
          <a:prstGeom prst="rect">
            <a:avLst/>
          </a:prstGeom>
          <a:noFill/>
        </p:spPr>
        <p:txBody>
          <a:bodyPr wrap="square" rtlCol="0">
            <a:spAutoFit/>
          </a:bodyPr>
          <a:lstStyle/>
          <a:p>
            <a:pPr algn="ctr"/>
            <a:r>
              <a:rPr lang="en-US" altLang="zh-CN" sz="2400" dirty="0">
                <a:solidFill>
                  <a:srgbClr val="C00000"/>
                </a:solidFill>
              </a:rPr>
              <a:t>Higher</a:t>
            </a:r>
            <a:r>
              <a:rPr lang="zh-CN" altLang="en-US" sz="2400" dirty="0">
                <a:solidFill>
                  <a:srgbClr val="C00000"/>
                </a:solidFill>
              </a:rPr>
              <a:t> </a:t>
            </a:r>
            <a:r>
              <a:rPr lang="en-US" altLang="zh-CN" sz="2400" dirty="0">
                <a:solidFill>
                  <a:srgbClr val="C00000"/>
                </a:solidFill>
              </a:rPr>
              <a:t>is</a:t>
            </a:r>
            <a:r>
              <a:rPr lang="zh-CN" altLang="en-US" sz="2400" dirty="0">
                <a:solidFill>
                  <a:srgbClr val="C00000"/>
                </a:solidFill>
              </a:rPr>
              <a:t> </a:t>
            </a:r>
            <a:r>
              <a:rPr lang="en-US" altLang="zh-CN" sz="2400" dirty="0">
                <a:solidFill>
                  <a:srgbClr val="C00000"/>
                </a:solidFill>
              </a:rPr>
              <a:t>better</a:t>
            </a:r>
            <a:endParaRPr lang="en-US" sz="2400" dirty="0">
              <a:solidFill>
                <a:srgbClr val="C00000"/>
              </a:solidFill>
            </a:endParaRPr>
          </a:p>
        </p:txBody>
      </p:sp>
    </p:spTree>
    <p:extLst>
      <p:ext uri="{BB962C8B-B14F-4D97-AF65-F5344CB8AC3E}">
        <p14:creationId xmlns:p14="http://schemas.microsoft.com/office/powerpoint/2010/main" val="389569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DB214-B4D5-30EF-C9CE-3C115A746A0C}"/>
              </a:ext>
            </a:extLst>
          </p:cNvPr>
          <p:cNvSpPr>
            <a:spLocks noGrp="1"/>
          </p:cNvSpPr>
          <p:nvPr>
            <p:ph type="sldNum" sz="quarter" idx="12"/>
          </p:nvPr>
        </p:nvSpPr>
        <p:spPr/>
        <p:txBody>
          <a:bodyPr/>
          <a:lstStyle/>
          <a:p>
            <a:fld id="{E19705F5-30C7-4043-8814-377DC0E18AF3}" type="slidenum">
              <a:rPr lang="en-US" smtClean="0"/>
              <a:t>42</a:t>
            </a:fld>
            <a:endParaRPr lang="en-US" dirty="0"/>
          </a:p>
        </p:txBody>
      </p:sp>
      <p:sp>
        <p:nvSpPr>
          <p:cNvPr id="3" name="Title 1">
            <a:extLst>
              <a:ext uri="{FF2B5EF4-FFF2-40B4-BE49-F238E27FC236}">
                <a16:creationId xmlns:a16="http://schemas.microsoft.com/office/drawing/2014/main" id="{FDF4BED5-C54B-4571-D06C-25FEEFB4CE35}"/>
              </a:ext>
            </a:extLst>
          </p:cNvPr>
          <p:cNvSpPr txBox="1">
            <a:spLocks/>
          </p:cNvSpPr>
          <p:nvPr/>
        </p:nvSpPr>
        <p:spPr>
          <a:xfrm>
            <a:off x="733697" y="492993"/>
            <a:ext cx="10515600" cy="554065"/>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2"/>
                </a:solidFill>
                <a:latin typeface="+mn-lt"/>
                <a:ea typeface="Segoe UI" charset="0"/>
                <a:cs typeface="Segoe UI" charset="0"/>
              </a:rPr>
              <a:t>Trading Prediction </a:t>
            </a:r>
            <a:r>
              <a:rPr lang="en-US" altLang="zh-CN" dirty="0">
                <a:solidFill>
                  <a:schemeClr val="tx2"/>
                </a:solidFill>
                <a:latin typeface="+mn-lt"/>
                <a:ea typeface="Segoe UI" charset="0"/>
                <a:cs typeface="Segoe UI" charset="0"/>
              </a:rPr>
              <a:t>Accuracy for System Goal</a:t>
            </a:r>
            <a:endParaRPr lang="en-US" dirty="0">
              <a:solidFill>
                <a:schemeClr val="tx2"/>
              </a:solidFill>
              <a:latin typeface="+mn-lt"/>
              <a:ea typeface="Segoe UI" charset="0"/>
              <a:cs typeface="Segoe UI" charset="0"/>
            </a:endParaRPr>
          </a:p>
        </p:txBody>
      </p:sp>
      <p:grpSp>
        <p:nvGrpSpPr>
          <p:cNvPr id="7" name="Group 6">
            <a:extLst>
              <a:ext uri="{FF2B5EF4-FFF2-40B4-BE49-F238E27FC236}">
                <a16:creationId xmlns:a16="http://schemas.microsoft.com/office/drawing/2014/main" id="{211A69E9-D13C-8FE5-8952-D904A623591D}"/>
              </a:ext>
            </a:extLst>
          </p:cNvPr>
          <p:cNvGrpSpPr/>
          <p:nvPr/>
        </p:nvGrpSpPr>
        <p:grpSpPr>
          <a:xfrm>
            <a:off x="7583401" y="3098052"/>
            <a:ext cx="1093704" cy="338554"/>
            <a:chOff x="7379736" y="2724594"/>
            <a:chExt cx="1093704" cy="338554"/>
          </a:xfrm>
        </p:grpSpPr>
        <p:sp>
          <p:nvSpPr>
            <p:cNvPr id="47" name="TextBox 46">
              <a:extLst>
                <a:ext uri="{FF2B5EF4-FFF2-40B4-BE49-F238E27FC236}">
                  <a16:creationId xmlns:a16="http://schemas.microsoft.com/office/drawing/2014/main" id="{D8891D11-023C-F7CF-CEC9-3AF3E3C98C20}"/>
                </a:ext>
              </a:extLst>
            </p:cNvPr>
            <p:cNvSpPr txBox="1"/>
            <p:nvPr/>
          </p:nvSpPr>
          <p:spPr>
            <a:xfrm>
              <a:off x="7509029" y="2724594"/>
              <a:ext cx="802299" cy="338554"/>
            </a:xfrm>
            <a:prstGeom prst="rect">
              <a:avLst/>
            </a:prstGeom>
            <a:noFill/>
          </p:spPr>
          <p:txBody>
            <a:bodyPr wrap="square" rtlCol="0">
              <a:spAutoFit/>
            </a:bodyPr>
            <a:lstStyle/>
            <a:p>
              <a:pPr algn="ctr"/>
              <a:r>
                <a:rPr lang="en-US" sz="1600" dirty="0">
                  <a:solidFill>
                    <a:srgbClr val="00B050"/>
                  </a:solidFill>
                </a:rPr>
                <a:t>0.1</a:t>
              </a:r>
            </a:p>
          </p:txBody>
        </p:sp>
        <p:cxnSp>
          <p:nvCxnSpPr>
            <p:cNvPr id="49" name="Straight Connector 48">
              <a:extLst>
                <a:ext uri="{FF2B5EF4-FFF2-40B4-BE49-F238E27FC236}">
                  <a16:creationId xmlns:a16="http://schemas.microsoft.com/office/drawing/2014/main" id="{ADF38B31-AE19-F433-1243-B5C7275E7A22}"/>
                </a:ext>
              </a:extLst>
            </p:cNvPr>
            <p:cNvCxnSpPr>
              <a:cxnSpLocks/>
            </p:cNvCxnSpPr>
            <p:nvPr/>
          </p:nvCxnSpPr>
          <p:spPr>
            <a:xfrm>
              <a:off x="7379736" y="3014938"/>
              <a:ext cx="1093704" cy="0"/>
            </a:xfrm>
            <a:prstGeom prst="line">
              <a:avLst/>
            </a:prstGeom>
            <a:ln w="19050">
              <a:solidFill>
                <a:srgbClr val="00B05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9C1A7FA-0D82-0A62-ABDD-659FC816569A}"/>
              </a:ext>
            </a:extLst>
          </p:cNvPr>
          <p:cNvGrpSpPr/>
          <p:nvPr/>
        </p:nvGrpSpPr>
        <p:grpSpPr>
          <a:xfrm>
            <a:off x="6846295" y="4019776"/>
            <a:ext cx="727237" cy="338554"/>
            <a:chOff x="6637342" y="3852424"/>
            <a:chExt cx="727237" cy="338554"/>
          </a:xfrm>
        </p:grpSpPr>
        <p:cxnSp>
          <p:nvCxnSpPr>
            <p:cNvPr id="53" name="Straight Connector 52">
              <a:extLst>
                <a:ext uri="{FF2B5EF4-FFF2-40B4-BE49-F238E27FC236}">
                  <a16:creationId xmlns:a16="http://schemas.microsoft.com/office/drawing/2014/main" id="{700F8244-D249-0F56-0911-2572AB33CD8E}"/>
                </a:ext>
              </a:extLst>
            </p:cNvPr>
            <p:cNvCxnSpPr>
              <a:cxnSpLocks/>
            </p:cNvCxnSpPr>
            <p:nvPr/>
          </p:nvCxnSpPr>
          <p:spPr>
            <a:xfrm>
              <a:off x="6637342" y="4183992"/>
              <a:ext cx="727237" cy="0"/>
            </a:xfrm>
            <a:prstGeom prst="line">
              <a:avLst/>
            </a:prstGeom>
            <a:ln w="190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2CF5C06-9F91-E3DC-8EE0-071816B94EDD}"/>
                    </a:ext>
                  </a:extLst>
                </p:cNvPr>
                <p:cNvSpPr txBox="1"/>
                <p:nvPr/>
              </p:nvSpPr>
              <p:spPr>
                <a:xfrm>
                  <a:off x="6817311" y="3852424"/>
                  <a:ext cx="407943"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solidFill>
                              <a:srgbClr val="FF0000"/>
                            </a:solidFill>
                            <a:latin typeface="Cambria Math" panose="02040503050406030204" pitchFamily="18" charset="0"/>
                            <a:ea typeface="Cambria Math" panose="02040503050406030204" pitchFamily="18" charset="0"/>
                          </a:rPr>
                          <m:t>0</m:t>
                        </m:r>
                        <m:r>
                          <a:rPr lang="en-US" sz="1600" b="0" i="1" dirty="0" smtClean="0">
                            <a:solidFill>
                              <a:srgbClr val="FF0000"/>
                            </a:solidFill>
                            <a:latin typeface="Cambria Math" panose="02040503050406030204" pitchFamily="18" charset="0"/>
                            <a:ea typeface="Cambria Math" panose="02040503050406030204" pitchFamily="18" charset="0"/>
                          </a:rPr>
                          <m:t>.06</m:t>
                        </m:r>
                      </m:oMath>
                    </m:oMathPara>
                  </a14:m>
                  <a:endParaRPr lang="en-US" sz="1600" dirty="0">
                    <a:solidFill>
                      <a:srgbClr val="FF0000"/>
                    </a:solidFill>
                  </a:endParaRPr>
                </a:p>
              </p:txBody>
            </p:sp>
          </mc:Choice>
          <mc:Fallback xmlns="">
            <p:sp>
              <p:nvSpPr>
                <p:cNvPr id="56" name="TextBox 55">
                  <a:extLst>
                    <a:ext uri="{FF2B5EF4-FFF2-40B4-BE49-F238E27FC236}">
                      <a16:creationId xmlns:a16="http://schemas.microsoft.com/office/drawing/2014/main" id="{F2CF5C06-9F91-E3DC-8EE0-071816B94EDD}"/>
                    </a:ext>
                  </a:extLst>
                </p:cNvPr>
                <p:cNvSpPr txBox="1">
                  <a:spLocks noRot="1" noChangeAspect="1" noMove="1" noResize="1" noEditPoints="1" noAdjustHandles="1" noChangeArrowheads="1" noChangeShapeType="1" noTextEdit="1"/>
                </p:cNvSpPr>
                <p:nvPr/>
              </p:nvSpPr>
              <p:spPr>
                <a:xfrm>
                  <a:off x="6817311" y="3852424"/>
                  <a:ext cx="407943" cy="338554"/>
                </a:xfrm>
                <a:prstGeom prst="rect">
                  <a:avLst/>
                </a:prstGeom>
                <a:blipFill>
                  <a:blip r:embed="rId3"/>
                  <a:stretch>
                    <a:fillRect l="-25000" r="-9375"/>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66CFE2C8-3072-8184-59D3-25273F986878}"/>
              </a:ext>
            </a:extLst>
          </p:cNvPr>
          <p:cNvGrpSpPr/>
          <p:nvPr/>
        </p:nvGrpSpPr>
        <p:grpSpPr>
          <a:xfrm>
            <a:off x="1759985" y="1471295"/>
            <a:ext cx="8478419" cy="4564911"/>
            <a:chOff x="1562022" y="981101"/>
            <a:chExt cx="8478419" cy="4564911"/>
          </a:xfrm>
        </p:grpSpPr>
        <p:sp>
          <p:nvSpPr>
            <p:cNvPr id="41" name="TextBox 40">
              <a:extLst>
                <a:ext uri="{FF2B5EF4-FFF2-40B4-BE49-F238E27FC236}">
                  <a16:creationId xmlns:a16="http://schemas.microsoft.com/office/drawing/2014/main" id="{D28C5F59-D6CC-D7CA-08CF-E5BCCB4D2EA0}"/>
                </a:ext>
              </a:extLst>
            </p:cNvPr>
            <p:cNvSpPr txBox="1"/>
            <p:nvPr/>
          </p:nvSpPr>
          <p:spPr>
            <a:xfrm>
              <a:off x="1886714" y="2985630"/>
              <a:ext cx="2190825" cy="369332"/>
            </a:xfrm>
            <a:prstGeom prst="rect">
              <a:avLst/>
            </a:prstGeom>
            <a:noFill/>
          </p:spPr>
          <p:txBody>
            <a:bodyPr wrap="square" rtlCol="0">
              <a:spAutoFit/>
            </a:bodyPr>
            <a:lstStyle/>
            <a:p>
              <a:pPr algn="r"/>
              <a:r>
                <a:rPr lang="en-US" dirty="0">
                  <a:solidFill>
                    <a:srgbClr val="00B050"/>
                  </a:solidFill>
                </a:rPr>
                <a:t>NURD Prediction</a:t>
              </a:r>
            </a:p>
          </p:txBody>
        </p:sp>
        <p:sp>
          <p:nvSpPr>
            <p:cNvPr id="42" name="TextBox 41">
              <a:extLst>
                <a:ext uri="{FF2B5EF4-FFF2-40B4-BE49-F238E27FC236}">
                  <a16:creationId xmlns:a16="http://schemas.microsoft.com/office/drawing/2014/main" id="{B2FE0648-92AC-6DC2-731F-0D9285CBC276}"/>
                </a:ext>
              </a:extLst>
            </p:cNvPr>
            <p:cNvSpPr txBox="1"/>
            <p:nvPr/>
          </p:nvSpPr>
          <p:spPr>
            <a:xfrm>
              <a:off x="1562022" y="3758756"/>
              <a:ext cx="2515518" cy="369332"/>
            </a:xfrm>
            <a:prstGeom prst="rect">
              <a:avLst/>
            </a:prstGeom>
            <a:noFill/>
            <a:ln>
              <a:noFill/>
            </a:ln>
          </p:spPr>
          <p:txBody>
            <a:bodyPr wrap="square" rtlCol="0">
              <a:spAutoFit/>
            </a:bodyPr>
            <a:lstStyle/>
            <a:p>
              <a:pPr algn="r"/>
              <a:r>
                <a:rPr lang="en-US" dirty="0">
                  <a:solidFill>
                    <a:srgbClr val="FF0000"/>
                  </a:solidFill>
                </a:rPr>
                <a:t>Baseline Prediction</a:t>
              </a:r>
            </a:p>
          </p:txBody>
        </p:sp>
        <p:cxnSp>
          <p:nvCxnSpPr>
            <p:cNvPr id="5" name="Straight Arrow Connector 4">
              <a:extLst>
                <a:ext uri="{FF2B5EF4-FFF2-40B4-BE49-F238E27FC236}">
                  <a16:creationId xmlns:a16="http://schemas.microsoft.com/office/drawing/2014/main" id="{FEDBCDBE-5888-5C38-2654-6A898E6BA4E7}"/>
                </a:ext>
              </a:extLst>
            </p:cNvPr>
            <p:cNvCxnSpPr>
              <a:cxnSpLocks/>
            </p:cNvCxnSpPr>
            <p:nvPr/>
          </p:nvCxnSpPr>
          <p:spPr>
            <a:xfrm>
              <a:off x="4212985" y="4008490"/>
              <a:ext cx="2442647" cy="0"/>
            </a:xfrm>
            <a:prstGeom prst="straightConnector1">
              <a:avLst/>
            </a:prstGeom>
            <a:ln w="3175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994128FD-3AC5-6E5E-2879-131B99D1630F}"/>
                </a:ext>
              </a:extLst>
            </p:cNvPr>
            <p:cNvCxnSpPr>
              <a:cxnSpLocks/>
            </p:cNvCxnSpPr>
            <p:nvPr/>
          </p:nvCxnSpPr>
          <p:spPr>
            <a:xfrm>
              <a:off x="4212985" y="3220757"/>
              <a:ext cx="4263588" cy="0"/>
            </a:xfrm>
            <a:prstGeom prst="straightConnector1">
              <a:avLst/>
            </a:prstGeom>
            <a:ln w="31750">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95B79340-54D3-1985-A25F-1020CD762DC9}"/>
                </a:ext>
              </a:extLst>
            </p:cNvPr>
            <p:cNvCxnSpPr>
              <a:cxnSpLocks/>
            </p:cNvCxnSpPr>
            <p:nvPr/>
          </p:nvCxnSpPr>
          <p:spPr>
            <a:xfrm>
              <a:off x="4212985" y="1918698"/>
              <a:ext cx="0" cy="2874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ED6548-AE66-CB49-5669-089D71071CAD}"/>
                </a:ext>
              </a:extLst>
            </p:cNvPr>
            <p:cNvCxnSpPr>
              <a:cxnSpLocks/>
            </p:cNvCxnSpPr>
            <p:nvPr/>
          </p:nvCxnSpPr>
          <p:spPr>
            <a:xfrm flipV="1">
              <a:off x="4203841" y="4790632"/>
              <a:ext cx="4903583" cy="9635"/>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DE9802-5ED5-2361-A24C-F7E3BCA43C3F}"/>
                </a:ext>
              </a:extLst>
            </p:cNvPr>
            <p:cNvSpPr txBox="1"/>
            <p:nvPr/>
          </p:nvSpPr>
          <p:spPr>
            <a:xfrm>
              <a:off x="5041974" y="5176680"/>
              <a:ext cx="3193816" cy="369332"/>
            </a:xfrm>
            <a:prstGeom prst="rect">
              <a:avLst/>
            </a:prstGeom>
            <a:noFill/>
          </p:spPr>
          <p:txBody>
            <a:bodyPr wrap="square" rtlCol="0">
              <a:spAutoFit/>
            </a:bodyPr>
            <a:lstStyle/>
            <a:p>
              <a:pPr algn="ctr"/>
              <a:r>
                <a:rPr lang="en-US" dirty="0">
                  <a:solidFill>
                    <a:schemeClr val="tx2"/>
                  </a:solidFill>
                </a:rPr>
                <a:t>Normalized Execution Time</a:t>
              </a:r>
            </a:p>
          </p:txBody>
        </p:sp>
        <p:cxnSp>
          <p:nvCxnSpPr>
            <p:cNvPr id="22" name="Straight Arrow Connector 21">
              <a:extLst>
                <a:ext uri="{FF2B5EF4-FFF2-40B4-BE49-F238E27FC236}">
                  <a16:creationId xmlns:a16="http://schemas.microsoft.com/office/drawing/2014/main" id="{55EC4089-1FA2-DDF8-C38A-2BE51F39B5CD}"/>
                </a:ext>
              </a:extLst>
            </p:cNvPr>
            <p:cNvCxnSpPr>
              <a:cxnSpLocks/>
            </p:cNvCxnSpPr>
            <p:nvPr/>
          </p:nvCxnSpPr>
          <p:spPr>
            <a:xfrm>
              <a:off x="4212985" y="2441358"/>
              <a:ext cx="3169884" cy="0"/>
            </a:xfrm>
            <a:prstGeom prst="straightConnector1">
              <a:avLst/>
            </a:prstGeom>
            <a:ln w="31750">
              <a:solidFill>
                <a:srgbClr val="2E7AF3"/>
              </a:solidFill>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4FF3F7D1-8E76-6467-6122-5CE25B87E15F}"/>
                </a:ext>
              </a:extLst>
            </p:cNvPr>
            <p:cNvSpPr txBox="1"/>
            <p:nvPr/>
          </p:nvSpPr>
          <p:spPr>
            <a:xfrm>
              <a:off x="2233447" y="981101"/>
              <a:ext cx="7806994" cy="461665"/>
            </a:xfrm>
            <a:prstGeom prst="rect">
              <a:avLst/>
            </a:prstGeom>
            <a:noFill/>
          </p:spPr>
          <p:txBody>
            <a:bodyPr wrap="square" rtlCol="0">
              <a:spAutoFit/>
            </a:bodyPr>
            <a:lstStyle/>
            <a:p>
              <a:pPr algn="ctr"/>
              <a:r>
                <a:rPr lang="en-US" sz="2400" dirty="0">
                  <a:solidFill>
                    <a:schemeClr val="tx2"/>
                  </a:solidFill>
                </a:rPr>
                <a:t>Latency Prediction</a:t>
              </a:r>
              <a:r>
                <a:rPr lang="en-US" altLang="zh-CN" sz="2400" dirty="0">
                  <a:solidFill>
                    <a:schemeClr val="tx2"/>
                  </a:solidFill>
                </a:rPr>
                <a:t>s</a:t>
              </a:r>
              <a:r>
                <a:rPr lang="en-US" sz="2400" dirty="0">
                  <a:solidFill>
                    <a:schemeClr val="tx2"/>
                  </a:solidFill>
                </a:rPr>
                <a:t> for a Straggler in Google Trace</a:t>
              </a:r>
            </a:p>
          </p:txBody>
        </p:sp>
        <p:sp>
          <p:nvSpPr>
            <p:cNvPr id="40" name="TextBox 39">
              <a:extLst>
                <a:ext uri="{FF2B5EF4-FFF2-40B4-BE49-F238E27FC236}">
                  <a16:creationId xmlns:a16="http://schemas.microsoft.com/office/drawing/2014/main" id="{98CA8FD2-51F1-1D25-F236-7BBC0DC5A169}"/>
                </a:ext>
              </a:extLst>
            </p:cNvPr>
            <p:cNvSpPr txBox="1"/>
            <p:nvPr/>
          </p:nvSpPr>
          <p:spPr>
            <a:xfrm>
              <a:off x="2444656" y="2260637"/>
              <a:ext cx="1632883" cy="369332"/>
            </a:xfrm>
            <a:prstGeom prst="rect">
              <a:avLst/>
            </a:prstGeom>
            <a:noFill/>
          </p:spPr>
          <p:txBody>
            <a:bodyPr wrap="square" rtlCol="0">
              <a:spAutoFit/>
            </a:bodyPr>
            <a:lstStyle/>
            <a:p>
              <a:pPr algn="r"/>
              <a:r>
                <a:rPr lang="en-US" dirty="0">
                  <a:solidFill>
                    <a:srgbClr val="2E7AF3"/>
                  </a:solidFill>
                </a:rPr>
                <a:t>True Latency</a:t>
              </a:r>
            </a:p>
          </p:txBody>
        </p:sp>
        <p:cxnSp>
          <p:nvCxnSpPr>
            <p:cNvPr id="45" name="Straight Connector 44">
              <a:extLst>
                <a:ext uri="{FF2B5EF4-FFF2-40B4-BE49-F238E27FC236}">
                  <a16:creationId xmlns:a16="http://schemas.microsoft.com/office/drawing/2014/main" id="{10D66A80-B9F6-7D87-6BD5-15479F63F3FA}"/>
                </a:ext>
              </a:extLst>
            </p:cNvPr>
            <p:cNvCxnSpPr>
              <a:cxnSpLocks/>
            </p:cNvCxnSpPr>
            <p:nvPr/>
          </p:nvCxnSpPr>
          <p:spPr>
            <a:xfrm>
              <a:off x="7382869" y="1939829"/>
              <a:ext cx="0" cy="2850803"/>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A60C8F4-641B-1325-4107-94F2BE58B7A7}"/>
                </a:ext>
              </a:extLst>
            </p:cNvPr>
            <p:cNvCxnSpPr>
              <a:cxnSpLocks/>
            </p:cNvCxnSpPr>
            <p:nvPr/>
          </p:nvCxnSpPr>
          <p:spPr>
            <a:xfrm>
              <a:off x="8470305" y="1912397"/>
              <a:ext cx="17675" cy="2881569"/>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94BF858-447D-3E1A-F446-0EAFAD430D80}"/>
                </a:ext>
              </a:extLst>
            </p:cNvPr>
            <p:cNvCxnSpPr>
              <a:cxnSpLocks/>
            </p:cNvCxnSpPr>
            <p:nvPr/>
          </p:nvCxnSpPr>
          <p:spPr>
            <a:xfrm>
              <a:off x="6638882" y="1931150"/>
              <a:ext cx="9450" cy="284406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8DF296C-42FD-6BAA-FA7E-3E8E32ECD4B2}"/>
                </a:ext>
              </a:extLst>
            </p:cNvPr>
            <p:cNvSpPr txBox="1"/>
            <p:nvPr/>
          </p:nvSpPr>
          <p:spPr>
            <a:xfrm>
              <a:off x="5321808" y="2096045"/>
              <a:ext cx="966216" cy="369332"/>
            </a:xfrm>
            <a:prstGeom prst="rect">
              <a:avLst/>
            </a:prstGeom>
            <a:noFill/>
          </p:spPr>
          <p:txBody>
            <a:bodyPr wrap="square" rtlCol="0">
              <a:spAutoFit/>
            </a:bodyPr>
            <a:lstStyle/>
            <a:p>
              <a:r>
                <a:rPr lang="en-US" dirty="0">
                  <a:solidFill>
                    <a:srgbClr val="2E7AF3"/>
                  </a:solidFill>
                </a:rPr>
                <a:t>0.78</a:t>
              </a:r>
            </a:p>
          </p:txBody>
        </p:sp>
        <p:sp>
          <p:nvSpPr>
            <p:cNvPr id="65" name="TextBox 64">
              <a:extLst>
                <a:ext uri="{FF2B5EF4-FFF2-40B4-BE49-F238E27FC236}">
                  <a16:creationId xmlns:a16="http://schemas.microsoft.com/office/drawing/2014/main" id="{D345D218-1EF4-39CB-7E05-1E76DDE3F4B6}"/>
                </a:ext>
              </a:extLst>
            </p:cNvPr>
            <p:cNvSpPr txBox="1"/>
            <p:nvPr/>
          </p:nvSpPr>
          <p:spPr>
            <a:xfrm>
              <a:off x="5315893" y="2858411"/>
              <a:ext cx="966216" cy="369332"/>
            </a:xfrm>
            <a:prstGeom prst="rect">
              <a:avLst/>
            </a:prstGeom>
            <a:noFill/>
          </p:spPr>
          <p:txBody>
            <a:bodyPr wrap="square" rtlCol="0">
              <a:spAutoFit/>
            </a:bodyPr>
            <a:lstStyle/>
            <a:p>
              <a:r>
                <a:rPr lang="en-US" dirty="0">
                  <a:solidFill>
                    <a:srgbClr val="00B050"/>
                  </a:solidFill>
                </a:rPr>
                <a:t>0.88</a:t>
              </a:r>
            </a:p>
          </p:txBody>
        </p:sp>
        <p:sp>
          <p:nvSpPr>
            <p:cNvPr id="66" name="TextBox 65">
              <a:extLst>
                <a:ext uri="{FF2B5EF4-FFF2-40B4-BE49-F238E27FC236}">
                  <a16:creationId xmlns:a16="http://schemas.microsoft.com/office/drawing/2014/main" id="{7BA17B2C-0B4B-2761-5EB7-EEBEA95B5B56}"/>
                </a:ext>
              </a:extLst>
            </p:cNvPr>
            <p:cNvSpPr txBox="1"/>
            <p:nvPr/>
          </p:nvSpPr>
          <p:spPr>
            <a:xfrm>
              <a:off x="5318070" y="3613791"/>
              <a:ext cx="966216" cy="369332"/>
            </a:xfrm>
            <a:prstGeom prst="rect">
              <a:avLst/>
            </a:prstGeom>
            <a:noFill/>
          </p:spPr>
          <p:txBody>
            <a:bodyPr wrap="square" rtlCol="0">
              <a:spAutoFit/>
            </a:bodyPr>
            <a:lstStyle/>
            <a:p>
              <a:r>
                <a:rPr lang="en-US" dirty="0">
                  <a:solidFill>
                    <a:srgbClr val="FF0000"/>
                  </a:solidFill>
                </a:rPr>
                <a:t>0.72</a:t>
              </a:r>
            </a:p>
          </p:txBody>
        </p:sp>
        <p:cxnSp>
          <p:nvCxnSpPr>
            <p:cNvPr id="75" name="Straight Connector 74">
              <a:extLst>
                <a:ext uri="{FF2B5EF4-FFF2-40B4-BE49-F238E27FC236}">
                  <a16:creationId xmlns:a16="http://schemas.microsoft.com/office/drawing/2014/main" id="{66FFA53D-0814-491F-1DC6-359FC11BC1B9}"/>
                </a:ext>
              </a:extLst>
            </p:cNvPr>
            <p:cNvCxnSpPr>
              <a:cxnSpLocks/>
            </p:cNvCxnSpPr>
            <p:nvPr/>
          </p:nvCxnSpPr>
          <p:spPr>
            <a:xfrm>
              <a:off x="7039572" y="1909063"/>
              <a:ext cx="17675" cy="2881569"/>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46F163-B1E8-B1F8-1FA2-5DA82F45EFDD}"/>
                </a:ext>
              </a:extLst>
            </p:cNvPr>
            <p:cNvSpPr txBox="1"/>
            <p:nvPr/>
          </p:nvSpPr>
          <p:spPr>
            <a:xfrm>
              <a:off x="6136944" y="4803992"/>
              <a:ext cx="1764611" cy="338554"/>
            </a:xfrm>
            <a:prstGeom prst="rect">
              <a:avLst/>
            </a:prstGeom>
            <a:noFill/>
          </p:spPr>
          <p:txBody>
            <a:bodyPr wrap="square" rtlCol="0">
              <a:spAutoFit/>
            </a:bodyPr>
            <a:lstStyle/>
            <a:p>
              <a:pPr algn="ctr"/>
              <a:r>
                <a:rPr lang="en-US" sz="1600" dirty="0">
                  <a:solidFill>
                    <a:schemeClr val="accent2"/>
                  </a:solidFill>
                </a:rPr>
                <a:t>Threshold: 0.75</a:t>
              </a:r>
            </a:p>
          </p:txBody>
        </p:sp>
      </p:grpSp>
    </p:spTree>
    <p:extLst>
      <p:ext uri="{BB962C8B-B14F-4D97-AF65-F5344CB8AC3E}">
        <p14:creationId xmlns:p14="http://schemas.microsoft.com/office/powerpoint/2010/main" val="210614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16321-865D-51B2-9D41-D87C5E60561D}"/>
              </a:ext>
            </a:extLst>
          </p:cNvPr>
          <p:cNvSpPr>
            <a:spLocks noGrp="1"/>
          </p:cNvSpPr>
          <p:nvPr>
            <p:ph type="sldNum" sz="quarter" idx="12"/>
          </p:nvPr>
        </p:nvSpPr>
        <p:spPr/>
        <p:txBody>
          <a:bodyPr/>
          <a:lstStyle/>
          <a:p>
            <a:fld id="{E19705F5-30C7-4043-8814-377DC0E18AF3}" type="slidenum">
              <a:rPr lang="en-US" smtClean="0"/>
              <a:t>43</a:t>
            </a:fld>
            <a:endParaRPr lang="en-US"/>
          </a:p>
        </p:txBody>
      </p:sp>
      <p:graphicFrame>
        <p:nvGraphicFramePr>
          <p:cNvPr id="3" name="Diagram 2">
            <a:extLst>
              <a:ext uri="{FF2B5EF4-FFF2-40B4-BE49-F238E27FC236}">
                <a16:creationId xmlns:a16="http://schemas.microsoft.com/office/drawing/2014/main" id="{CF201A71-2BBF-E38B-3DF1-33876C5D5695}"/>
              </a:ext>
            </a:extLst>
          </p:cNvPr>
          <p:cNvGraphicFramePr/>
          <p:nvPr>
            <p:extLst>
              <p:ext uri="{D42A27DB-BD31-4B8C-83A1-F6EECF244321}">
                <p14:modId xmlns:p14="http://schemas.microsoft.com/office/powerpoint/2010/main" val="3754741169"/>
              </p:ext>
            </p:extLst>
          </p:nvPr>
        </p:nvGraphicFramePr>
        <p:xfrm>
          <a:off x="548640" y="109728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3A543186-020A-5FD1-0FD2-762DC39995AB}"/>
              </a:ext>
            </a:extLst>
          </p:cNvPr>
          <p:cNvSpPr txBox="1">
            <a:spLocks/>
          </p:cNvSpPr>
          <p:nvPr/>
        </p:nvSpPr>
        <p:spPr>
          <a:xfrm>
            <a:off x="146757" y="218340"/>
            <a:ext cx="12045243"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dirty="0">
                <a:solidFill>
                  <a:schemeClr val="tx2"/>
                </a:solidFill>
              </a:rPr>
              <a:t>Cost</a:t>
            </a:r>
            <a:r>
              <a:rPr lang="zh-CN" altLang="en-US" dirty="0">
                <a:solidFill>
                  <a:schemeClr val="tx2"/>
                </a:solidFill>
              </a:rPr>
              <a:t> </a:t>
            </a:r>
            <a:r>
              <a:rPr lang="en-US" altLang="zh-CN" dirty="0">
                <a:solidFill>
                  <a:schemeClr val="tx2"/>
                </a:solidFill>
              </a:rPr>
              <a:t>Structure</a:t>
            </a:r>
            <a:r>
              <a:rPr lang="zh-CN" altLang="en-US" dirty="0">
                <a:solidFill>
                  <a:schemeClr val="tx2"/>
                </a:solidFill>
              </a:rPr>
              <a:t> </a:t>
            </a:r>
            <a:r>
              <a:rPr lang="en-US" altLang="zh-CN" dirty="0">
                <a:solidFill>
                  <a:schemeClr val="tx2"/>
                </a:solidFill>
              </a:rPr>
              <a:t>and</a:t>
            </a:r>
            <a:r>
              <a:rPr lang="zh-CN" altLang="en-US" dirty="0">
                <a:solidFill>
                  <a:schemeClr val="tx2"/>
                </a:solidFill>
              </a:rPr>
              <a:t> </a:t>
            </a:r>
            <a:r>
              <a:rPr lang="en-US" altLang="zh-CN" dirty="0">
                <a:solidFill>
                  <a:schemeClr val="tx2"/>
                </a:solidFill>
              </a:rPr>
              <a:t>Tradeoffs</a:t>
            </a:r>
            <a:endParaRPr lang="en-US" dirty="0">
              <a:solidFill>
                <a:schemeClr val="tx2"/>
              </a:solidFill>
            </a:endParaRPr>
          </a:p>
        </p:txBody>
      </p:sp>
      <p:grpSp>
        <p:nvGrpSpPr>
          <p:cNvPr id="15" name="Group 14">
            <a:extLst>
              <a:ext uri="{FF2B5EF4-FFF2-40B4-BE49-F238E27FC236}">
                <a16:creationId xmlns:a16="http://schemas.microsoft.com/office/drawing/2014/main" id="{B34ACF45-9B61-C2A1-A555-20E512E6F762}"/>
              </a:ext>
            </a:extLst>
          </p:cNvPr>
          <p:cNvGrpSpPr/>
          <p:nvPr/>
        </p:nvGrpSpPr>
        <p:grpSpPr>
          <a:xfrm>
            <a:off x="6429022" y="3025856"/>
            <a:ext cx="5428088" cy="1225419"/>
            <a:chOff x="4888089" y="1682044"/>
            <a:chExt cx="5428088" cy="1225419"/>
          </a:xfrm>
        </p:grpSpPr>
        <p:sp>
          <p:nvSpPr>
            <p:cNvPr id="16" name="Right Bracket 15">
              <a:extLst>
                <a:ext uri="{FF2B5EF4-FFF2-40B4-BE49-F238E27FC236}">
                  <a16:creationId xmlns:a16="http://schemas.microsoft.com/office/drawing/2014/main" id="{690EBB94-7457-AB8B-AAEC-6FD38BD81EA2}"/>
                </a:ext>
              </a:extLst>
            </p:cNvPr>
            <p:cNvSpPr/>
            <p:nvPr/>
          </p:nvSpPr>
          <p:spPr>
            <a:xfrm>
              <a:off x="4888089" y="1682044"/>
              <a:ext cx="225778" cy="1208778"/>
            </a:xfrm>
            <a:prstGeom prst="rightBracket">
              <a:avLst/>
            </a:prstGeom>
            <a:ln w="50800">
              <a:solidFill>
                <a:schemeClr val="tx2"/>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BAAAF34-597F-F3D2-4A15-4E8666D810A0}"/>
                </a:ext>
              </a:extLst>
            </p:cNvPr>
            <p:cNvSpPr txBox="1"/>
            <p:nvPr/>
          </p:nvSpPr>
          <p:spPr>
            <a:xfrm>
              <a:off x="5113867" y="1707134"/>
              <a:ext cx="5202310" cy="1200329"/>
            </a:xfrm>
            <a:prstGeom prst="rect">
              <a:avLst/>
            </a:prstGeom>
            <a:noFill/>
          </p:spPr>
          <p:txBody>
            <a:bodyPr wrap="square" rtlCol="0">
              <a:spAutoFit/>
            </a:bodyPr>
            <a:lstStyle/>
            <a:p>
              <a:r>
                <a:rPr lang="en-US" altLang="zh-CN" sz="2400" dirty="0">
                  <a:solidFill>
                    <a:schemeClr val="tx2"/>
                  </a:solidFill>
                </a:rPr>
                <a:t>Trade</a:t>
              </a:r>
              <a:r>
                <a:rPr lang="zh-CN" altLang="en-US" sz="2400" dirty="0">
                  <a:solidFill>
                    <a:schemeClr val="tx2"/>
                  </a:solidFill>
                </a:rPr>
                <a:t> </a:t>
              </a:r>
              <a:r>
                <a:rPr lang="en-US" altLang="zh-CN" sz="2400" dirty="0">
                  <a:solidFill>
                    <a:schemeClr val="tx2"/>
                  </a:solidFill>
                </a:rPr>
                <a:t>task</a:t>
              </a:r>
              <a:r>
                <a:rPr lang="zh-CN" altLang="en-US" sz="2400" dirty="0">
                  <a:solidFill>
                    <a:schemeClr val="tx2"/>
                  </a:solidFill>
                </a:rPr>
                <a:t> </a:t>
              </a:r>
              <a:r>
                <a:rPr lang="en-US" altLang="zh-CN" sz="2400" dirty="0">
                  <a:solidFill>
                    <a:schemeClr val="tx2"/>
                  </a:solidFill>
                </a:rPr>
                <a:t>latency</a:t>
              </a:r>
              <a:r>
                <a:rPr lang="zh-CN" altLang="en-US" sz="2400" dirty="0">
                  <a:solidFill>
                    <a:schemeClr val="tx2"/>
                  </a:solidFill>
                </a:rPr>
                <a:t> </a:t>
              </a:r>
              <a:r>
                <a:rPr lang="en-US" altLang="zh-CN" sz="2400" dirty="0">
                  <a:solidFill>
                    <a:schemeClr val="tx2"/>
                  </a:solidFill>
                </a:rPr>
                <a:t>prediction</a:t>
              </a:r>
              <a:r>
                <a:rPr lang="zh-CN" altLang="en-US" sz="2400" dirty="0">
                  <a:solidFill>
                    <a:schemeClr val="tx2"/>
                  </a:solidFill>
                </a:rPr>
                <a:t> </a:t>
              </a:r>
              <a:r>
                <a:rPr lang="en-US" altLang="zh-CN" sz="2400" dirty="0">
                  <a:solidFill>
                    <a:schemeClr val="tx2"/>
                  </a:solidFill>
                </a:rPr>
                <a:t>accuracy</a:t>
              </a:r>
              <a:r>
                <a:rPr lang="zh-CN" altLang="en-US" sz="2400" dirty="0">
                  <a:solidFill>
                    <a:schemeClr val="tx2"/>
                  </a:solidFill>
                </a:rPr>
                <a:t> </a:t>
              </a:r>
              <a:r>
                <a:rPr lang="en-US" altLang="zh-CN" sz="2400" dirty="0">
                  <a:solidFill>
                    <a:schemeClr val="tx2"/>
                  </a:solidFill>
                </a:rPr>
                <a:t>for</a:t>
              </a:r>
              <a:r>
                <a:rPr lang="zh-CN" altLang="en-US" sz="2400" dirty="0">
                  <a:solidFill>
                    <a:schemeClr val="tx2"/>
                  </a:solidFill>
                </a:rPr>
                <a:t> </a:t>
              </a:r>
              <a:r>
                <a:rPr lang="en-US" altLang="zh-CN" sz="2400" dirty="0">
                  <a:solidFill>
                    <a:schemeClr val="tx2"/>
                  </a:solidFill>
                </a:rPr>
                <a:t>improved</a:t>
              </a:r>
              <a:r>
                <a:rPr lang="zh-CN" altLang="en-US" sz="2400" dirty="0">
                  <a:solidFill>
                    <a:schemeClr val="tx2"/>
                  </a:solidFill>
                </a:rPr>
                <a:t> </a:t>
              </a:r>
              <a:r>
                <a:rPr lang="en-US" altLang="zh-CN" sz="2400" dirty="0">
                  <a:solidFill>
                    <a:schemeClr val="tx2"/>
                  </a:solidFill>
                </a:rPr>
                <a:t>straggler</a:t>
              </a:r>
              <a:r>
                <a:rPr lang="zh-CN" altLang="en-US" sz="2400" dirty="0">
                  <a:solidFill>
                    <a:schemeClr val="tx2"/>
                  </a:solidFill>
                </a:rPr>
                <a:t> </a:t>
              </a:r>
              <a:r>
                <a:rPr lang="en-US" altLang="zh-CN" sz="2400" dirty="0">
                  <a:solidFill>
                    <a:schemeClr val="tx2"/>
                  </a:solidFill>
                </a:rPr>
                <a:t>prediction</a:t>
              </a:r>
              <a:r>
                <a:rPr lang="zh-CN" altLang="en-US" sz="2400" dirty="0">
                  <a:solidFill>
                    <a:schemeClr val="tx2"/>
                  </a:solidFill>
                </a:rPr>
                <a:t> </a:t>
              </a:r>
              <a:r>
                <a:rPr lang="en-US" altLang="zh-CN" sz="2400" dirty="0">
                  <a:solidFill>
                    <a:schemeClr val="tx2"/>
                  </a:solidFill>
                </a:rPr>
                <a:t>and</a:t>
              </a:r>
              <a:r>
                <a:rPr lang="zh-CN" altLang="en-US" sz="2400" dirty="0">
                  <a:solidFill>
                    <a:schemeClr val="tx2"/>
                  </a:solidFill>
                </a:rPr>
                <a:t> </a:t>
              </a:r>
              <a:r>
                <a:rPr lang="en-US" altLang="zh-CN" sz="2400" dirty="0">
                  <a:solidFill>
                    <a:schemeClr val="tx2"/>
                  </a:solidFill>
                </a:rPr>
                <a:t>mitigation</a:t>
              </a:r>
              <a:r>
                <a:rPr lang="zh-CN" altLang="en-US" sz="2400" dirty="0">
                  <a:solidFill>
                    <a:schemeClr val="tx2"/>
                  </a:solidFill>
                </a:rPr>
                <a:t> </a:t>
              </a:r>
              <a:r>
                <a:rPr lang="en-US" altLang="zh-CN" sz="2400" dirty="0">
                  <a:solidFill>
                    <a:schemeClr val="tx2"/>
                  </a:solidFill>
                </a:rPr>
                <a:t>results</a:t>
              </a:r>
              <a:endParaRPr lang="en-US" sz="2400" dirty="0">
                <a:solidFill>
                  <a:schemeClr val="tx2"/>
                </a:solidFill>
              </a:endParaRPr>
            </a:p>
          </p:txBody>
        </p:sp>
      </p:grpSp>
      <p:grpSp>
        <p:nvGrpSpPr>
          <p:cNvPr id="5" name="Group 4">
            <a:extLst>
              <a:ext uri="{FF2B5EF4-FFF2-40B4-BE49-F238E27FC236}">
                <a16:creationId xmlns:a16="http://schemas.microsoft.com/office/drawing/2014/main" id="{7F4EA474-6665-7BBE-4B9D-90F943C50626}"/>
              </a:ext>
            </a:extLst>
          </p:cNvPr>
          <p:cNvGrpSpPr/>
          <p:nvPr/>
        </p:nvGrpSpPr>
        <p:grpSpPr>
          <a:xfrm>
            <a:off x="4888089" y="1682044"/>
            <a:ext cx="6969020" cy="1208778"/>
            <a:chOff x="4888089" y="1682044"/>
            <a:chExt cx="6969020" cy="1208778"/>
          </a:xfrm>
        </p:grpSpPr>
        <p:sp>
          <p:nvSpPr>
            <p:cNvPr id="6" name="Right Bracket 5">
              <a:extLst>
                <a:ext uri="{FF2B5EF4-FFF2-40B4-BE49-F238E27FC236}">
                  <a16:creationId xmlns:a16="http://schemas.microsoft.com/office/drawing/2014/main" id="{B8C02E73-2F49-B958-CC7D-15DFC9DD5A45}"/>
                </a:ext>
              </a:extLst>
            </p:cNvPr>
            <p:cNvSpPr/>
            <p:nvPr/>
          </p:nvSpPr>
          <p:spPr>
            <a:xfrm>
              <a:off x="4888089" y="1682044"/>
              <a:ext cx="225778" cy="1208778"/>
            </a:xfrm>
            <a:prstGeom prst="rightBracket">
              <a:avLst/>
            </a:prstGeom>
            <a:ln w="50800">
              <a:solidFill>
                <a:schemeClr val="tx2"/>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schemeClr val="tx2"/>
                </a:solidFill>
              </a:endParaRPr>
            </a:p>
          </p:txBody>
        </p:sp>
        <p:sp>
          <p:nvSpPr>
            <p:cNvPr id="7" name="TextBox 6">
              <a:extLst>
                <a:ext uri="{FF2B5EF4-FFF2-40B4-BE49-F238E27FC236}">
                  <a16:creationId xmlns:a16="http://schemas.microsoft.com/office/drawing/2014/main" id="{0AD0C9AC-1C7E-0BB8-54FE-739C37BC1F80}"/>
                </a:ext>
              </a:extLst>
            </p:cNvPr>
            <p:cNvSpPr txBox="1"/>
            <p:nvPr/>
          </p:nvSpPr>
          <p:spPr>
            <a:xfrm>
              <a:off x="5113866" y="1870934"/>
              <a:ext cx="6743243" cy="830997"/>
            </a:xfrm>
            <a:prstGeom prst="rect">
              <a:avLst/>
            </a:prstGeom>
            <a:noFill/>
          </p:spPr>
          <p:txBody>
            <a:bodyPr wrap="square" rtlCol="0">
              <a:spAutoFit/>
            </a:bodyPr>
            <a:lstStyle/>
            <a:p>
              <a:r>
                <a:rPr lang="en-US" altLang="zh-CN" sz="2400" dirty="0">
                  <a:solidFill>
                    <a:schemeClr val="tx2"/>
                  </a:solidFill>
                </a:rPr>
                <a:t>Trade</a:t>
              </a:r>
              <a:r>
                <a:rPr lang="zh-CN" altLang="en-US" sz="2400" dirty="0">
                  <a:solidFill>
                    <a:schemeClr val="tx2"/>
                  </a:solidFill>
                </a:rPr>
                <a:t> </a:t>
              </a:r>
              <a:r>
                <a:rPr lang="en-US" altLang="zh-CN" sz="2400" dirty="0">
                  <a:solidFill>
                    <a:schemeClr val="tx2"/>
                  </a:solidFill>
                </a:rPr>
                <a:t>model</a:t>
              </a:r>
              <a:r>
                <a:rPr lang="zh-CN" altLang="en-US" sz="2400" dirty="0">
                  <a:solidFill>
                    <a:schemeClr val="tx2"/>
                  </a:solidFill>
                </a:rPr>
                <a:t> </a:t>
              </a:r>
              <a:r>
                <a:rPr lang="en-US" altLang="zh-CN" sz="2400" dirty="0">
                  <a:solidFill>
                    <a:schemeClr val="tx2"/>
                  </a:solidFill>
                </a:rPr>
                <a:t>architecture</a:t>
              </a:r>
              <a:r>
                <a:rPr lang="zh-CN" altLang="en-US" sz="2400" dirty="0">
                  <a:solidFill>
                    <a:schemeClr val="tx2"/>
                  </a:solidFill>
                </a:rPr>
                <a:t> </a:t>
              </a:r>
              <a:r>
                <a:rPr lang="en-US" altLang="zh-CN" sz="2400" dirty="0">
                  <a:solidFill>
                    <a:schemeClr val="tx2"/>
                  </a:solidFill>
                </a:rPr>
                <a:t>for</a:t>
              </a:r>
              <a:r>
                <a:rPr lang="zh-CN" altLang="en-US" sz="2400" dirty="0">
                  <a:solidFill>
                    <a:schemeClr val="tx2"/>
                  </a:solidFill>
                </a:rPr>
                <a:t> </a:t>
              </a:r>
              <a:r>
                <a:rPr lang="en-US" altLang="zh-CN" sz="2400" dirty="0">
                  <a:solidFill>
                    <a:schemeClr val="tx2"/>
                  </a:solidFill>
                </a:rPr>
                <a:t>reduced</a:t>
              </a:r>
              <a:r>
                <a:rPr lang="zh-CN" altLang="en-US" sz="2400" dirty="0">
                  <a:solidFill>
                    <a:schemeClr val="tx2"/>
                  </a:solidFill>
                </a:rPr>
                <a:t> </a:t>
              </a:r>
              <a:r>
                <a:rPr lang="en-US" altLang="zh-CN" sz="2400" dirty="0">
                  <a:solidFill>
                    <a:schemeClr val="tx2"/>
                  </a:solidFill>
                </a:rPr>
                <a:t>data</a:t>
              </a:r>
              <a:r>
                <a:rPr lang="zh-CN" altLang="en-US" sz="2400" dirty="0">
                  <a:solidFill>
                    <a:schemeClr val="tx2"/>
                  </a:solidFill>
                </a:rPr>
                <a:t> </a:t>
              </a:r>
              <a:r>
                <a:rPr lang="en-US" altLang="zh-CN" sz="2400" dirty="0">
                  <a:solidFill>
                    <a:schemeClr val="tx2"/>
                  </a:solidFill>
                </a:rPr>
                <a:t>collection</a:t>
              </a:r>
              <a:r>
                <a:rPr lang="zh-CN" altLang="en-US" sz="2400" dirty="0">
                  <a:solidFill>
                    <a:schemeClr val="tx2"/>
                  </a:solidFill>
                </a:rPr>
                <a:t> </a:t>
              </a:r>
              <a:r>
                <a:rPr lang="en-US" altLang="zh-CN" sz="2400" dirty="0">
                  <a:solidFill>
                    <a:schemeClr val="tx2"/>
                  </a:solidFill>
                </a:rPr>
                <a:t>and</a:t>
              </a:r>
              <a:r>
                <a:rPr lang="zh-CN" altLang="en-US" sz="2400" dirty="0">
                  <a:solidFill>
                    <a:schemeClr val="tx2"/>
                  </a:solidFill>
                </a:rPr>
                <a:t> </a:t>
              </a:r>
              <a:r>
                <a:rPr lang="en-US" altLang="zh-CN" sz="2400" dirty="0">
                  <a:solidFill>
                    <a:schemeClr val="tx2"/>
                  </a:solidFill>
                </a:rPr>
                <a:t>generalizability</a:t>
              </a:r>
              <a:endParaRPr lang="en-US" sz="2400" dirty="0">
                <a:solidFill>
                  <a:schemeClr val="tx2"/>
                </a:solidFill>
              </a:endParaRPr>
            </a:p>
          </p:txBody>
        </p:sp>
      </p:grpSp>
      <p:sp>
        <p:nvSpPr>
          <p:cNvPr id="8" name="TextBox 7">
            <a:extLst>
              <a:ext uri="{FF2B5EF4-FFF2-40B4-BE49-F238E27FC236}">
                <a16:creationId xmlns:a16="http://schemas.microsoft.com/office/drawing/2014/main" id="{59DF2752-0008-6D25-6BF5-552E2FC67E34}"/>
              </a:ext>
            </a:extLst>
          </p:cNvPr>
          <p:cNvSpPr txBox="1"/>
          <p:nvPr/>
        </p:nvSpPr>
        <p:spPr>
          <a:xfrm>
            <a:off x="548640" y="6056395"/>
            <a:ext cx="10805160" cy="461665"/>
          </a:xfrm>
          <a:prstGeom prst="rect">
            <a:avLst/>
          </a:prstGeom>
          <a:noFill/>
        </p:spPr>
        <p:txBody>
          <a:bodyPr wrap="square" rtlCol="0">
            <a:spAutoFit/>
          </a:bodyPr>
          <a:lstStyle/>
          <a:p>
            <a:r>
              <a:rPr lang="en-US" altLang="zh-CN" sz="2400" dirty="0">
                <a:solidFill>
                  <a:srgbClr val="2E7AF3"/>
                </a:solidFill>
              </a:rPr>
              <a:t>Cost</a:t>
            </a:r>
            <a:r>
              <a:rPr lang="zh-CN" altLang="en-US" sz="2400" dirty="0">
                <a:solidFill>
                  <a:srgbClr val="2E7AF3"/>
                </a:solidFill>
              </a:rPr>
              <a:t> </a:t>
            </a:r>
            <a:r>
              <a:rPr lang="en-US" altLang="zh-CN" sz="2400" dirty="0">
                <a:solidFill>
                  <a:srgbClr val="2E7AF3"/>
                </a:solidFill>
              </a:rPr>
              <a:t>Structure:</a:t>
            </a:r>
            <a:r>
              <a:rPr lang="zh-CN" altLang="en-US" sz="2400" dirty="0">
                <a:solidFill>
                  <a:srgbClr val="2E7AF3"/>
                </a:solidFill>
              </a:rPr>
              <a:t> </a:t>
            </a:r>
            <a:r>
              <a:rPr lang="en-US" altLang="zh-CN" sz="2400" dirty="0">
                <a:solidFill>
                  <a:srgbClr val="2E7AF3"/>
                </a:solidFill>
              </a:rPr>
              <a:t>Asymmetric</a:t>
            </a:r>
            <a:r>
              <a:rPr lang="zh-CN" altLang="en-US" sz="2400" dirty="0">
                <a:solidFill>
                  <a:srgbClr val="2E7AF3"/>
                </a:solidFill>
              </a:rPr>
              <a:t> </a:t>
            </a:r>
            <a:r>
              <a:rPr lang="en-US" altLang="zh-CN" sz="2400" dirty="0">
                <a:solidFill>
                  <a:srgbClr val="2E7AF3"/>
                </a:solidFill>
              </a:rPr>
              <a:t>Costs</a:t>
            </a:r>
            <a:r>
              <a:rPr lang="zh-CN" altLang="en-US" sz="2400" dirty="0">
                <a:solidFill>
                  <a:srgbClr val="2E7AF3"/>
                </a:solidFill>
              </a:rPr>
              <a:t> </a:t>
            </a:r>
            <a:r>
              <a:rPr lang="en-US" altLang="zh-CN" sz="2400" dirty="0">
                <a:solidFill>
                  <a:srgbClr val="2E7AF3"/>
                </a:solidFill>
              </a:rPr>
              <a:t>between</a:t>
            </a:r>
            <a:r>
              <a:rPr lang="zh-CN" altLang="en-US" sz="2400" dirty="0">
                <a:solidFill>
                  <a:srgbClr val="2E7AF3"/>
                </a:solidFill>
              </a:rPr>
              <a:t> </a:t>
            </a:r>
            <a:r>
              <a:rPr lang="en-US" altLang="zh-CN" sz="2400" dirty="0">
                <a:solidFill>
                  <a:srgbClr val="2E7AF3"/>
                </a:solidFill>
              </a:rPr>
              <a:t>Under-</a:t>
            </a:r>
            <a:r>
              <a:rPr lang="zh-CN" altLang="en-US" sz="2400" dirty="0">
                <a:solidFill>
                  <a:srgbClr val="2E7AF3"/>
                </a:solidFill>
              </a:rPr>
              <a:t> </a:t>
            </a:r>
            <a:r>
              <a:rPr lang="en-US" altLang="zh-CN" sz="2400" dirty="0">
                <a:solidFill>
                  <a:srgbClr val="2E7AF3"/>
                </a:solidFill>
              </a:rPr>
              <a:t>and</a:t>
            </a:r>
            <a:r>
              <a:rPr lang="zh-CN" altLang="en-US" sz="2400" dirty="0">
                <a:solidFill>
                  <a:srgbClr val="2E7AF3"/>
                </a:solidFill>
              </a:rPr>
              <a:t> </a:t>
            </a:r>
            <a:r>
              <a:rPr lang="en-US" altLang="zh-CN" sz="2400" dirty="0">
                <a:solidFill>
                  <a:srgbClr val="2E7AF3"/>
                </a:solidFill>
              </a:rPr>
              <a:t>Overprediction</a:t>
            </a:r>
            <a:endParaRPr lang="en-US" sz="2400" dirty="0">
              <a:solidFill>
                <a:srgbClr val="2E7AF3"/>
              </a:solidFill>
            </a:endParaRPr>
          </a:p>
        </p:txBody>
      </p:sp>
    </p:spTree>
    <p:extLst>
      <p:ext uri="{BB962C8B-B14F-4D97-AF65-F5344CB8AC3E}">
        <p14:creationId xmlns:p14="http://schemas.microsoft.com/office/powerpoint/2010/main" val="112897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802213-2028-FE65-1DE3-F0CD9DDE6750}"/>
              </a:ext>
            </a:extLst>
          </p:cNvPr>
          <p:cNvSpPr>
            <a:spLocks noGrp="1"/>
          </p:cNvSpPr>
          <p:nvPr>
            <p:ph type="sldNum" sz="quarter" idx="12"/>
          </p:nvPr>
        </p:nvSpPr>
        <p:spPr>
          <a:xfrm>
            <a:off x="8013914" y="6380437"/>
            <a:ext cx="2743200" cy="365125"/>
          </a:xfrm>
        </p:spPr>
        <p:txBody>
          <a:bodyPr/>
          <a:lstStyle/>
          <a:p>
            <a:fld id="{E19705F5-30C7-4043-8814-377DC0E18AF3}" type="slidenum">
              <a:rPr lang="en-US" smtClean="0">
                <a:solidFill>
                  <a:schemeClr val="tx2"/>
                </a:solidFill>
              </a:rPr>
              <a:t>44</a:t>
            </a:fld>
            <a:endParaRPr lang="en-US">
              <a:solidFill>
                <a:schemeClr val="tx2"/>
              </a:solidFill>
            </a:endParaRPr>
          </a:p>
        </p:txBody>
      </p:sp>
      <p:sp>
        <p:nvSpPr>
          <p:cNvPr id="62" name="Title 1">
            <a:extLst>
              <a:ext uri="{FF2B5EF4-FFF2-40B4-BE49-F238E27FC236}">
                <a16:creationId xmlns:a16="http://schemas.microsoft.com/office/drawing/2014/main" id="{1C864F28-7559-C07C-016D-8285E0C9E959}"/>
              </a:ext>
            </a:extLst>
          </p:cNvPr>
          <p:cNvSpPr txBox="1">
            <a:spLocks/>
          </p:cNvSpPr>
          <p:nvPr/>
        </p:nvSpPr>
        <p:spPr>
          <a:xfrm>
            <a:off x="133803" y="137536"/>
            <a:ext cx="10216535"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4800" dirty="0">
                <a:solidFill>
                  <a:schemeClr val="tx2"/>
                </a:solidFill>
              </a:rPr>
              <a:t>My</a:t>
            </a:r>
            <a:r>
              <a:rPr lang="zh-CN" altLang="en-US" sz="4800" dirty="0">
                <a:solidFill>
                  <a:schemeClr val="tx2"/>
                </a:solidFill>
              </a:rPr>
              <a:t> </a:t>
            </a:r>
            <a:r>
              <a:rPr lang="en-US" altLang="zh-CN" sz="4800" dirty="0">
                <a:solidFill>
                  <a:schemeClr val="tx2"/>
                </a:solidFill>
              </a:rPr>
              <a:t>Research</a:t>
            </a:r>
            <a:endParaRPr lang="en-US" sz="4800" dirty="0">
              <a:solidFill>
                <a:schemeClr val="tx2"/>
              </a:solidFill>
            </a:endParaRPr>
          </a:p>
        </p:txBody>
      </p:sp>
      <p:grpSp>
        <p:nvGrpSpPr>
          <p:cNvPr id="9" name="Group 8">
            <a:extLst>
              <a:ext uri="{FF2B5EF4-FFF2-40B4-BE49-F238E27FC236}">
                <a16:creationId xmlns:a16="http://schemas.microsoft.com/office/drawing/2014/main" id="{93FE5EF8-8F2B-E5F2-5CE9-A3FE2787C0F3}"/>
              </a:ext>
            </a:extLst>
          </p:cNvPr>
          <p:cNvGrpSpPr/>
          <p:nvPr/>
        </p:nvGrpSpPr>
        <p:grpSpPr>
          <a:xfrm>
            <a:off x="238975" y="679029"/>
            <a:ext cx="11672677" cy="4581270"/>
            <a:chOff x="-3209" y="1143318"/>
            <a:chExt cx="11672677" cy="4581270"/>
          </a:xfrm>
        </p:grpSpPr>
        <p:sp>
          <p:nvSpPr>
            <p:cNvPr id="18" name="Notched Right Arrow 17">
              <a:extLst>
                <a:ext uri="{FF2B5EF4-FFF2-40B4-BE49-F238E27FC236}">
                  <a16:creationId xmlns:a16="http://schemas.microsoft.com/office/drawing/2014/main" id="{6029C936-1FA1-8DE4-406F-23C9D255FD62}"/>
                </a:ext>
              </a:extLst>
            </p:cNvPr>
            <p:cNvSpPr/>
            <p:nvPr/>
          </p:nvSpPr>
          <p:spPr>
            <a:xfrm>
              <a:off x="3554188" y="1425674"/>
              <a:ext cx="4166417"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19" name="Rectangle 18">
              <a:extLst>
                <a:ext uri="{FF2B5EF4-FFF2-40B4-BE49-F238E27FC236}">
                  <a16:creationId xmlns:a16="http://schemas.microsoft.com/office/drawing/2014/main" id="{FF014C9E-5F0D-D69F-FF73-C14ED642FAA0}"/>
                </a:ext>
              </a:extLst>
            </p:cNvPr>
            <p:cNvSpPr/>
            <p:nvPr/>
          </p:nvSpPr>
          <p:spPr>
            <a:xfrm rot="19669927">
              <a:off x="1759366" y="2218997"/>
              <a:ext cx="2115741"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5" name="Notched Right Arrow 4">
              <a:extLst>
                <a:ext uri="{FF2B5EF4-FFF2-40B4-BE49-F238E27FC236}">
                  <a16:creationId xmlns:a16="http://schemas.microsoft.com/office/drawing/2014/main" id="{EBDAB865-A08F-EFA4-522C-FE021A55DD40}"/>
                </a:ext>
              </a:extLst>
            </p:cNvPr>
            <p:cNvSpPr/>
            <p:nvPr/>
          </p:nvSpPr>
          <p:spPr>
            <a:xfrm>
              <a:off x="-3209" y="2492390"/>
              <a:ext cx="11672677" cy="1097280"/>
            </a:xfrm>
            <a:prstGeom prst="notched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22" name="Group 21">
              <a:extLst>
                <a:ext uri="{FF2B5EF4-FFF2-40B4-BE49-F238E27FC236}">
                  <a16:creationId xmlns:a16="http://schemas.microsoft.com/office/drawing/2014/main" id="{9D7D912A-1501-2650-73CE-B3DA9AFED55E}"/>
                </a:ext>
              </a:extLst>
            </p:cNvPr>
            <p:cNvGrpSpPr/>
            <p:nvPr/>
          </p:nvGrpSpPr>
          <p:grpSpPr>
            <a:xfrm>
              <a:off x="6927094" y="2202622"/>
              <a:ext cx="1587022" cy="1066199"/>
              <a:chOff x="4005408" y="1985317"/>
              <a:chExt cx="1587022" cy="1066199"/>
            </a:xfrm>
          </p:grpSpPr>
          <p:sp>
            <p:nvSpPr>
              <p:cNvPr id="6" name="Freeform 5">
                <a:extLst>
                  <a:ext uri="{FF2B5EF4-FFF2-40B4-BE49-F238E27FC236}">
                    <a16:creationId xmlns:a16="http://schemas.microsoft.com/office/drawing/2014/main" id="{9E5D0748-83A1-D166-9D00-F3600F0AEA93}"/>
                  </a:ext>
                </a:extLst>
              </p:cNvPr>
              <p:cNvSpPr/>
              <p:nvPr/>
            </p:nvSpPr>
            <p:spPr>
              <a:xfrm>
                <a:off x="4005408" y="1985317"/>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b="1" kern="1200" dirty="0">
                    <a:solidFill>
                      <a:schemeClr val="tx2"/>
                    </a:solidFill>
                  </a:rPr>
                  <a:t>NURD</a:t>
                </a:r>
              </a:p>
              <a:p>
                <a:pPr marL="0" lvl="0" indent="0" algn="ctr" defTabSz="889000">
                  <a:lnSpc>
                    <a:spcPct val="90000"/>
                  </a:lnSpc>
                  <a:spcBef>
                    <a:spcPct val="0"/>
                  </a:spcBef>
                  <a:spcAft>
                    <a:spcPct val="35000"/>
                  </a:spcAft>
                  <a:buNone/>
                </a:pPr>
                <a:r>
                  <a:rPr lang="en-US" sz="1600" b="1" dirty="0">
                    <a:solidFill>
                      <a:schemeClr val="tx2"/>
                    </a:solidFill>
                  </a:rPr>
                  <a:t>[MLSys’22]</a:t>
                </a:r>
                <a:endParaRPr lang="en-US" sz="1600" b="1" kern="1200" dirty="0">
                  <a:solidFill>
                    <a:schemeClr val="tx2"/>
                  </a:solidFill>
                </a:endParaRPr>
              </a:p>
            </p:txBody>
          </p:sp>
          <p:sp>
            <p:nvSpPr>
              <p:cNvPr id="7" name="Oval 6">
                <a:extLst>
                  <a:ext uri="{FF2B5EF4-FFF2-40B4-BE49-F238E27FC236}">
                    <a16:creationId xmlns:a16="http://schemas.microsoft.com/office/drawing/2014/main" id="{380AF3F7-B930-2319-46A6-1E896D13A7A5}"/>
                  </a:ext>
                </a:extLst>
              </p:cNvPr>
              <p:cNvSpPr/>
              <p:nvPr/>
            </p:nvSpPr>
            <p:spPr>
              <a:xfrm>
                <a:off x="4593423" y="2594316"/>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8" name="Freeform 7">
              <a:extLst>
                <a:ext uri="{FF2B5EF4-FFF2-40B4-BE49-F238E27FC236}">
                  <a16:creationId xmlns:a16="http://schemas.microsoft.com/office/drawing/2014/main" id="{F2CB8D89-A3CB-5130-D18D-FB1397DE4499}"/>
                </a:ext>
              </a:extLst>
            </p:cNvPr>
            <p:cNvSpPr/>
            <p:nvPr/>
          </p:nvSpPr>
          <p:spPr>
            <a:xfrm>
              <a:off x="4114800" y="2847137"/>
              <a:ext cx="2008640"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b="1" kern="1200" dirty="0">
                  <a:solidFill>
                    <a:schemeClr val="tx2"/>
                  </a:solidFill>
                </a:rPr>
                <a:t>Performance</a:t>
              </a:r>
            </a:p>
          </p:txBody>
        </p:sp>
        <p:sp>
          <p:nvSpPr>
            <p:cNvPr id="12" name="Freeform 11">
              <a:extLst>
                <a:ext uri="{FF2B5EF4-FFF2-40B4-BE49-F238E27FC236}">
                  <a16:creationId xmlns:a16="http://schemas.microsoft.com/office/drawing/2014/main" id="{D526AEEA-9D74-95A4-26BF-FC30A852735D}"/>
                </a:ext>
              </a:extLst>
            </p:cNvPr>
            <p:cNvSpPr/>
            <p:nvPr/>
          </p:nvSpPr>
          <p:spPr>
            <a:xfrm>
              <a:off x="6490662" y="3082180"/>
              <a:ext cx="1587022" cy="786384"/>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endParaRPr lang="en-US" sz="2800" kern="1200">
                <a:solidFill>
                  <a:schemeClr val="tx2"/>
                </a:solidFill>
              </a:endParaRPr>
            </a:p>
          </p:txBody>
        </p:sp>
        <p:sp>
          <p:nvSpPr>
            <p:cNvPr id="14" name="Freeform 13">
              <a:extLst>
                <a:ext uri="{FF2B5EF4-FFF2-40B4-BE49-F238E27FC236}">
                  <a16:creationId xmlns:a16="http://schemas.microsoft.com/office/drawing/2014/main" id="{D318242D-A455-0865-35A4-BF7022B5E0C4}"/>
                </a:ext>
              </a:extLst>
            </p:cNvPr>
            <p:cNvSpPr/>
            <p:nvPr/>
          </p:nvSpPr>
          <p:spPr>
            <a:xfrm>
              <a:off x="8157036" y="1902604"/>
              <a:ext cx="1587022" cy="786384"/>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136" tIns="199136" rIns="199136" bIns="199136" numCol="1" spcCol="1270" anchor="b" anchorCtr="0">
              <a:noAutofit/>
            </a:bodyPr>
            <a:lstStyle/>
            <a:p>
              <a:pPr marL="0" lvl="0" indent="0" algn="ctr" defTabSz="1244600">
                <a:lnSpc>
                  <a:spcPct val="90000"/>
                </a:lnSpc>
                <a:spcBef>
                  <a:spcPct val="0"/>
                </a:spcBef>
                <a:spcAft>
                  <a:spcPct val="35000"/>
                </a:spcAft>
                <a:buNone/>
              </a:pPr>
              <a:endParaRPr lang="en-US" sz="2800" kern="1200">
                <a:solidFill>
                  <a:schemeClr val="tx2"/>
                </a:solidFill>
              </a:endParaRPr>
            </a:p>
          </p:txBody>
        </p:sp>
        <p:grpSp>
          <p:nvGrpSpPr>
            <p:cNvPr id="23" name="Group 22">
              <a:extLst>
                <a:ext uri="{FF2B5EF4-FFF2-40B4-BE49-F238E27FC236}">
                  <a16:creationId xmlns:a16="http://schemas.microsoft.com/office/drawing/2014/main" id="{00AF6956-6B5A-85D3-650C-7F5BEB076F99}"/>
                </a:ext>
              </a:extLst>
            </p:cNvPr>
            <p:cNvGrpSpPr/>
            <p:nvPr/>
          </p:nvGrpSpPr>
          <p:grpSpPr>
            <a:xfrm>
              <a:off x="9694162" y="2194390"/>
              <a:ext cx="1587022" cy="1066199"/>
              <a:chOff x="4005408" y="1985317"/>
              <a:chExt cx="1587022" cy="1066199"/>
            </a:xfrm>
          </p:grpSpPr>
          <p:sp>
            <p:nvSpPr>
              <p:cNvPr id="24" name="Freeform 23">
                <a:extLst>
                  <a:ext uri="{FF2B5EF4-FFF2-40B4-BE49-F238E27FC236}">
                    <a16:creationId xmlns:a16="http://schemas.microsoft.com/office/drawing/2014/main" id="{FCB1BAF3-5CC3-91D2-3FD6-A96AD5AF1990}"/>
                  </a:ext>
                </a:extLst>
              </p:cNvPr>
              <p:cNvSpPr/>
              <p:nvPr/>
            </p:nvSpPr>
            <p:spPr>
              <a:xfrm>
                <a:off x="4005408" y="1985317"/>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CAFQA</a:t>
                </a:r>
              </a:p>
              <a:p>
                <a:pPr marL="0" lvl="0" indent="0" algn="ctr" defTabSz="889000">
                  <a:lnSpc>
                    <a:spcPct val="90000"/>
                  </a:lnSpc>
                  <a:spcBef>
                    <a:spcPct val="0"/>
                  </a:spcBef>
                  <a:spcAft>
                    <a:spcPct val="35000"/>
                  </a:spcAft>
                  <a:buNone/>
                </a:pPr>
                <a:r>
                  <a:rPr lang="en-US" sz="1600" dirty="0">
                    <a:solidFill>
                      <a:schemeClr val="tx2"/>
                    </a:solidFill>
                  </a:rPr>
                  <a:t>[ASPLOS’23]</a:t>
                </a:r>
                <a:endParaRPr lang="en-US" sz="1600" kern="1200" dirty="0">
                  <a:solidFill>
                    <a:schemeClr val="tx2"/>
                  </a:solidFill>
                </a:endParaRPr>
              </a:p>
            </p:txBody>
          </p:sp>
          <p:sp>
            <p:nvSpPr>
              <p:cNvPr id="25" name="Oval 24">
                <a:extLst>
                  <a:ext uri="{FF2B5EF4-FFF2-40B4-BE49-F238E27FC236}">
                    <a16:creationId xmlns:a16="http://schemas.microsoft.com/office/drawing/2014/main" id="{5C98FEFE-826E-4129-F773-0514C7BE770D}"/>
                  </a:ext>
                </a:extLst>
              </p:cNvPr>
              <p:cNvSpPr/>
              <p:nvPr/>
            </p:nvSpPr>
            <p:spPr>
              <a:xfrm>
                <a:off x="4593423" y="2594316"/>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nvGrpSpPr>
            <p:cNvPr id="26" name="Group 25">
              <a:extLst>
                <a:ext uri="{FF2B5EF4-FFF2-40B4-BE49-F238E27FC236}">
                  <a16:creationId xmlns:a16="http://schemas.microsoft.com/office/drawing/2014/main" id="{75C6D5E7-D753-D909-A84A-073CF49F1BF5}"/>
                </a:ext>
              </a:extLst>
            </p:cNvPr>
            <p:cNvGrpSpPr/>
            <p:nvPr/>
          </p:nvGrpSpPr>
          <p:grpSpPr>
            <a:xfrm>
              <a:off x="5043275" y="2217415"/>
              <a:ext cx="2299142" cy="1054373"/>
              <a:chOff x="3584348" y="1997143"/>
              <a:chExt cx="2299142" cy="1054373"/>
            </a:xfrm>
          </p:grpSpPr>
          <p:sp>
            <p:nvSpPr>
              <p:cNvPr id="27" name="Freeform 26">
                <a:extLst>
                  <a:ext uri="{FF2B5EF4-FFF2-40B4-BE49-F238E27FC236}">
                    <a16:creationId xmlns:a16="http://schemas.microsoft.com/office/drawing/2014/main" id="{AAD0EDD3-0374-60E7-6212-1CAD76D5D9F2}"/>
                  </a:ext>
                </a:extLst>
              </p:cNvPr>
              <p:cNvSpPr/>
              <p:nvPr/>
            </p:nvSpPr>
            <p:spPr>
              <a:xfrm>
                <a:off x="3584348" y="1997143"/>
                <a:ext cx="229914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Neural Surrogates</a:t>
                </a:r>
              </a:p>
              <a:p>
                <a:pPr marL="0" lvl="0" indent="0" algn="ctr" defTabSz="889000">
                  <a:lnSpc>
                    <a:spcPct val="90000"/>
                  </a:lnSpc>
                  <a:spcBef>
                    <a:spcPct val="0"/>
                  </a:spcBef>
                  <a:spcAft>
                    <a:spcPct val="35000"/>
                  </a:spcAft>
                  <a:buNone/>
                </a:pPr>
                <a:r>
                  <a:rPr lang="en-US" sz="1600" dirty="0">
                    <a:solidFill>
                      <a:schemeClr val="tx2"/>
                    </a:solidFill>
                  </a:rPr>
                  <a:t>[Onward’21]</a:t>
                </a:r>
                <a:endParaRPr lang="en-US" sz="1600" kern="1200" dirty="0">
                  <a:solidFill>
                    <a:schemeClr val="tx2"/>
                  </a:solidFill>
                </a:endParaRPr>
              </a:p>
            </p:txBody>
          </p:sp>
          <p:sp>
            <p:nvSpPr>
              <p:cNvPr id="28" name="Oval 27">
                <a:extLst>
                  <a:ext uri="{FF2B5EF4-FFF2-40B4-BE49-F238E27FC236}">
                    <a16:creationId xmlns:a16="http://schemas.microsoft.com/office/drawing/2014/main" id="{333E4267-1823-2C56-A7E7-5C0BF4DE52C1}"/>
                  </a:ext>
                </a:extLst>
              </p:cNvPr>
              <p:cNvSpPr/>
              <p:nvPr/>
            </p:nvSpPr>
            <p:spPr>
              <a:xfrm>
                <a:off x="4593423" y="2594316"/>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29" name="Freeform 28">
              <a:extLst>
                <a:ext uri="{FF2B5EF4-FFF2-40B4-BE49-F238E27FC236}">
                  <a16:creationId xmlns:a16="http://schemas.microsoft.com/office/drawing/2014/main" id="{DA378F55-7DC4-7979-F6CD-3FABC67EAA14}"/>
                </a:ext>
              </a:extLst>
            </p:cNvPr>
            <p:cNvSpPr/>
            <p:nvPr/>
          </p:nvSpPr>
          <p:spPr>
            <a:xfrm>
              <a:off x="4111963" y="1739962"/>
              <a:ext cx="1222248"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b="1" kern="1200" dirty="0">
                  <a:solidFill>
                    <a:schemeClr val="tx2"/>
                  </a:solidFill>
                </a:rPr>
                <a:t>Energy</a:t>
              </a:r>
            </a:p>
          </p:txBody>
        </p:sp>
        <p:grpSp>
          <p:nvGrpSpPr>
            <p:cNvPr id="30" name="Group 29">
              <a:extLst>
                <a:ext uri="{FF2B5EF4-FFF2-40B4-BE49-F238E27FC236}">
                  <a16:creationId xmlns:a16="http://schemas.microsoft.com/office/drawing/2014/main" id="{6E14AD3B-9F7A-719B-5D70-5B06076F06F5}"/>
                </a:ext>
              </a:extLst>
            </p:cNvPr>
            <p:cNvGrpSpPr/>
            <p:nvPr/>
          </p:nvGrpSpPr>
          <p:grpSpPr>
            <a:xfrm>
              <a:off x="4581745" y="1143318"/>
              <a:ext cx="2635920" cy="1060083"/>
              <a:chOff x="3683440" y="2026945"/>
              <a:chExt cx="2635920" cy="1060083"/>
            </a:xfrm>
          </p:grpSpPr>
          <p:sp>
            <p:nvSpPr>
              <p:cNvPr id="31" name="Freeform 30">
                <a:extLst>
                  <a:ext uri="{FF2B5EF4-FFF2-40B4-BE49-F238E27FC236}">
                    <a16:creationId xmlns:a16="http://schemas.microsoft.com/office/drawing/2014/main" id="{F202465D-B066-5DC5-9A4B-7746E0215B70}"/>
                  </a:ext>
                </a:extLst>
              </p:cNvPr>
              <p:cNvSpPr/>
              <p:nvPr/>
            </p:nvSpPr>
            <p:spPr>
              <a:xfrm>
                <a:off x="3683440" y="2026945"/>
                <a:ext cx="2635920"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b="1" kern="1200" dirty="0">
                    <a:solidFill>
                      <a:schemeClr val="tx2"/>
                    </a:solidFill>
                  </a:rPr>
                  <a:t>Multi-phase Sampling</a:t>
                </a:r>
              </a:p>
              <a:p>
                <a:pPr marL="0" lvl="0" indent="0" algn="ctr" defTabSz="889000">
                  <a:lnSpc>
                    <a:spcPct val="90000"/>
                  </a:lnSpc>
                  <a:spcBef>
                    <a:spcPct val="0"/>
                  </a:spcBef>
                  <a:spcAft>
                    <a:spcPct val="35000"/>
                  </a:spcAft>
                  <a:buNone/>
                </a:pPr>
                <a:r>
                  <a:rPr lang="en-US" sz="1600" b="1" dirty="0">
                    <a:solidFill>
                      <a:schemeClr val="tx2"/>
                    </a:solidFill>
                  </a:rPr>
                  <a:t>[ISCA’19]</a:t>
                </a:r>
                <a:endParaRPr lang="en-US" sz="1600" b="1" kern="1200" dirty="0">
                  <a:solidFill>
                    <a:schemeClr val="tx2"/>
                  </a:solidFill>
                </a:endParaRPr>
              </a:p>
            </p:txBody>
          </p:sp>
          <p:sp>
            <p:nvSpPr>
              <p:cNvPr id="32" name="Oval 31">
                <a:extLst>
                  <a:ext uri="{FF2B5EF4-FFF2-40B4-BE49-F238E27FC236}">
                    <a16:creationId xmlns:a16="http://schemas.microsoft.com/office/drawing/2014/main" id="{5C9F761D-7D15-E401-23C7-2799D1349AC1}"/>
                  </a:ext>
                </a:extLst>
              </p:cNvPr>
              <p:cNvSpPr/>
              <p:nvPr/>
            </p:nvSpPr>
            <p:spPr>
              <a:xfrm>
                <a:off x="4835142" y="2629828"/>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grpSp>
        <p:grpSp>
          <p:nvGrpSpPr>
            <p:cNvPr id="41" name="Group 40">
              <a:extLst>
                <a:ext uri="{FF2B5EF4-FFF2-40B4-BE49-F238E27FC236}">
                  <a16:creationId xmlns:a16="http://schemas.microsoft.com/office/drawing/2014/main" id="{6FFAF56F-DFAB-8E99-B8D8-E3EED3A7AAEF}"/>
                </a:ext>
              </a:extLst>
            </p:cNvPr>
            <p:cNvGrpSpPr/>
            <p:nvPr/>
          </p:nvGrpSpPr>
          <p:grpSpPr>
            <a:xfrm>
              <a:off x="1775709" y="3213189"/>
              <a:ext cx="6883163" cy="1384375"/>
              <a:chOff x="1727437" y="3133699"/>
              <a:chExt cx="6883163" cy="1384375"/>
            </a:xfrm>
          </p:grpSpPr>
          <p:sp>
            <p:nvSpPr>
              <p:cNvPr id="34" name="Notched Right Arrow 17">
                <a:extLst>
                  <a:ext uri="{FF2B5EF4-FFF2-40B4-BE49-F238E27FC236}">
                    <a16:creationId xmlns:a16="http://schemas.microsoft.com/office/drawing/2014/main" id="{A297C175-B586-0F6F-CD41-C471255DFF71}"/>
                  </a:ext>
                </a:extLst>
              </p:cNvPr>
              <p:cNvSpPr/>
              <p:nvPr/>
            </p:nvSpPr>
            <p:spPr>
              <a:xfrm>
                <a:off x="3956182" y="3420794"/>
                <a:ext cx="4654418"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35" name="Rectangle 34">
                <a:extLst>
                  <a:ext uri="{FF2B5EF4-FFF2-40B4-BE49-F238E27FC236}">
                    <a16:creationId xmlns:a16="http://schemas.microsoft.com/office/drawing/2014/main" id="{C9DBD670-61D0-BB35-0F34-42CAD74085B5}"/>
                  </a:ext>
                </a:extLst>
              </p:cNvPr>
              <p:cNvSpPr/>
              <p:nvPr/>
            </p:nvSpPr>
            <p:spPr>
              <a:xfrm rot="1695908">
                <a:off x="1727437" y="3133699"/>
                <a:ext cx="2506606"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grpSp>
        <p:sp>
          <p:nvSpPr>
            <p:cNvPr id="36" name="Freeform 35">
              <a:extLst>
                <a:ext uri="{FF2B5EF4-FFF2-40B4-BE49-F238E27FC236}">
                  <a16:creationId xmlns:a16="http://schemas.microsoft.com/office/drawing/2014/main" id="{46DC8362-C6A1-F316-2838-1EAF29548406}"/>
                </a:ext>
              </a:extLst>
            </p:cNvPr>
            <p:cNvSpPr/>
            <p:nvPr/>
          </p:nvSpPr>
          <p:spPr>
            <a:xfrm>
              <a:off x="4118872" y="3841600"/>
              <a:ext cx="2238232"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kern="1200" dirty="0">
                  <a:solidFill>
                    <a:schemeClr val="tx2"/>
                  </a:solidFill>
                </a:rPr>
                <a:t>Interpretability</a:t>
              </a:r>
            </a:p>
          </p:txBody>
        </p:sp>
        <p:grpSp>
          <p:nvGrpSpPr>
            <p:cNvPr id="37" name="Group 36">
              <a:extLst>
                <a:ext uri="{FF2B5EF4-FFF2-40B4-BE49-F238E27FC236}">
                  <a16:creationId xmlns:a16="http://schemas.microsoft.com/office/drawing/2014/main" id="{225082AD-ED49-8193-F204-33D0836A8214}"/>
                </a:ext>
              </a:extLst>
            </p:cNvPr>
            <p:cNvGrpSpPr/>
            <p:nvPr/>
          </p:nvGrpSpPr>
          <p:grpSpPr>
            <a:xfrm>
              <a:off x="6001894" y="3260589"/>
              <a:ext cx="1778458" cy="1014984"/>
              <a:chOff x="4119550" y="1870238"/>
              <a:chExt cx="1778458" cy="1014984"/>
            </a:xfrm>
          </p:grpSpPr>
          <p:sp>
            <p:nvSpPr>
              <p:cNvPr id="38" name="Freeform 37">
                <a:extLst>
                  <a:ext uri="{FF2B5EF4-FFF2-40B4-BE49-F238E27FC236}">
                    <a16:creationId xmlns:a16="http://schemas.microsoft.com/office/drawing/2014/main" id="{36C78655-CEB2-408D-F5DC-F713C424DFCE}"/>
                  </a:ext>
                </a:extLst>
              </p:cNvPr>
              <p:cNvSpPr/>
              <p:nvPr/>
            </p:nvSpPr>
            <p:spPr>
              <a:xfrm>
                <a:off x="4119550" y="187023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GIL+</a:t>
                </a:r>
              </a:p>
              <a:p>
                <a:pPr marL="0" lvl="0" indent="0" algn="ctr" defTabSz="889000">
                  <a:lnSpc>
                    <a:spcPct val="90000"/>
                  </a:lnSpc>
                  <a:spcBef>
                    <a:spcPct val="0"/>
                  </a:spcBef>
                  <a:spcAft>
                    <a:spcPct val="35000"/>
                  </a:spcAft>
                  <a:buNone/>
                </a:pPr>
                <a:r>
                  <a:rPr lang="en-US" sz="1600" dirty="0">
                    <a:solidFill>
                      <a:schemeClr val="tx2"/>
                    </a:solidFill>
                  </a:rPr>
                  <a:t>[ESEC/FSE’21]</a:t>
                </a:r>
                <a:endParaRPr lang="en-US" sz="1600" kern="1200" dirty="0">
                  <a:solidFill>
                    <a:schemeClr val="tx2"/>
                  </a:solidFill>
                </a:endParaRPr>
              </a:p>
            </p:txBody>
          </p:sp>
          <p:sp>
            <p:nvSpPr>
              <p:cNvPr id="39" name="Oval 38">
                <a:extLst>
                  <a:ext uri="{FF2B5EF4-FFF2-40B4-BE49-F238E27FC236}">
                    <a16:creationId xmlns:a16="http://schemas.microsoft.com/office/drawing/2014/main" id="{E1CAAADD-478F-DA8A-1DD0-24C307D7A680}"/>
                  </a:ext>
                </a:extLst>
              </p:cNvPr>
              <p:cNvSpPr/>
              <p:nvPr/>
            </p:nvSpPr>
            <p:spPr>
              <a:xfrm>
                <a:off x="4779079" y="2428022"/>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44" name="Notched Right Arrow 17">
              <a:extLst>
                <a:ext uri="{FF2B5EF4-FFF2-40B4-BE49-F238E27FC236}">
                  <a16:creationId xmlns:a16="http://schemas.microsoft.com/office/drawing/2014/main" id="{6607E00A-BA4A-A307-53F4-B1119056480C}"/>
                </a:ext>
              </a:extLst>
            </p:cNvPr>
            <p:cNvSpPr/>
            <p:nvPr/>
          </p:nvSpPr>
          <p:spPr>
            <a:xfrm>
              <a:off x="3780759" y="4627308"/>
              <a:ext cx="5508728" cy="1097280"/>
            </a:xfrm>
            <a:custGeom>
              <a:avLst/>
              <a:gdLst>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4320 w 5964780"/>
                <a:gd name="connsiteY7" fmla="*/ 548640 h 1097280"/>
                <a:gd name="connsiteX8" fmla="*/ 0 w 5964780"/>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18288 w 5964780"/>
                <a:gd name="connsiteY7" fmla="*/ 539496 h 1097280"/>
                <a:gd name="connsiteX8" fmla="*/ 0 w 5964780"/>
                <a:gd name="connsiteY8" fmla="*/ 274320 h 1097280"/>
                <a:gd name="connsiteX0" fmla="*/ 18707 w 5983487"/>
                <a:gd name="connsiteY0" fmla="*/ 274320 h 1097280"/>
                <a:gd name="connsiteX1" fmla="*/ 5434847 w 5983487"/>
                <a:gd name="connsiteY1" fmla="*/ 274320 h 1097280"/>
                <a:gd name="connsiteX2" fmla="*/ 5434847 w 5983487"/>
                <a:gd name="connsiteY2" fmla="*/ 0 h 1097280"/>
                <a:gd name="connsiteX3" fmla="*/ 5983487 w 5983487"/>
                <a:gd name="connsiteY3" fmla="*/ 548640 h 1097280"/>
                <a:gd name="connsiteX4" fmla="*/ 5434847 w 5983487"/>
                <a:gd name="connsiteY4" fmla="*/ 1097280 h 1097280"/>
                <a:gd name="connsiteX5" fmla="*/ 5434847 w 5983487"/>
                <a:gd name="connsiteY5" fmla="*/ 822960 h 1097280"/>
                <a:gd name="connsiteX6" fmla="*/ 18707 w 5983487"/>
                <a:gd name="connsiteY6" fmla="*/ 822960 h 1097280"/>
                <a:gd name="connsiteX7" fmla="*/ 0 w 5983487"/>
                <a:gd name="connsiteY7" fmla="*/ 548640 h 1097280"/>
                <a:gd name="connsiteX8" fmla="*/ 18707 w 5983487"/>
                <a:gd name="connsiteY8" fmla="*/ 274320 h 1097280"/>
                <a:gd name="connsiteX0" fmla="*/ 0 w 5964780"/>
                <a:gd name="connsiteY0" fmla="*/ 274320 h 1097280"/>
                <a:gd name="connsiteX1" fmla="*/ 5416140 w 5964780"/>
                <a:gd name="connsiteY1" fmla="*/ 274320 h 1097280"/>
                <a:gd name="connsiteX2" fmla="*/ 5416140 w 5964780"/>
                <a:gd name="connsiteY2" fmla="*/ 0 h 1097280"/>
                <a:gd name="connsiteX3" fmla="*/ 5964780 w 5964780"/>
                <a:gd name="connsiteY3" fmla="*/ 548640 h 1097280"/>
                <a:gd name="connsiteX4" fmla="*/ 5416140 w 5964780"/>
                <a:gd name="connsiteY4" fmla="*/ 1097280 h 1097280"/>
                <a:gd name="connsiteX5" fmla="*/ 5416140 w 5964780"/>
                <a:gd name="connsiteY5" fmla="*/ 822960 h 1097280"/>
                <a:gd name="connsiteX6" fmla="*/ 0 w 5964780"/>
                <a:gd name="connsiteY6" fmla="*/ 822960 h 1097280"/>
                <a:gd name="connsiteX7" fmla="*/ 27537 w 5964780"/>
                <a:gd name="connsiteY7" fmla="*/ 557784 h 1097280"/>
                <a:gd name="connsiteX8" fmla="*/ 0 w 5964780"/>
                <a:gd name="connsiteY8" fmla="*/ 27432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4780" h="1097280">
                  <a:moveTo>
                    <a:pt x="0" y="274320"/>
                  </a:moveTo>
                  <a:lnTo>
                    <a:pt x="5416140" y="274320"/>
                  </a:lnTo>
                  <a:lnTo>
                    <a:pt x="5416140" y="0"/>
                  </a:lnTo>
                  <a:lnTo>
                    <a:pt x="5964780" y="548640"/>
                  </a:lnTo>
                  <a:lnTo>
                    <a:pt x="5416140" y="1097280"/>
                  </a:lnTo>
                  <a:lnTo>
                    <a:pt x="5416140" y="822960"/>
                  </a:lnTo>
                  <a:lnTo>
                    <a:pt x="0" y="822960"/>
                  </a:lnTo>
                  <a:lnTo>
                    <a:pt x="27537" y="557784"/>
                  </a:lnTo>
                  <a:lnTo>
                    <a:pt x="0" y="27432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45" name="Rectangle 44">
              <a:extLst>
                <a:ext uri="{FF2B5EF4-FFF2-40B4-BE49-F238E27FC236}">
                  <a16:creationId xmlns:a16="http://schemas.microsoft.com/office/drawing/2014/main" id="{DD5DD5E9-D377-9B06-45CA-18D25677D625}"/>
                </a:ext>
              </a:extLst>
            </p:cNvPr>
            <p:cNvSpPr/>
            <p:nvPr/>
          </p:nvSpPr>
          <p:spPr>
            <a:xfrm rot="2951490">
              <a:off x="1558877" y="3886458"/>
              <a:ext cx="2944463" cy="548640"/>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tx2"/>
                </a:solidFill>
              </a:endParaRPr>
            </a:p>
          </p:txBody>
        </p:sp>
        <p:sp>
          <p:nvSpPr>
            <p:cNvPr id="46" name="Freeform 45">
              <a:extLst>
                <a:ext uri="{FF2B5EF4-FFF2-40B4-BE49-F238E27FC236}">
                  <a16:creationId xmlns:a16="http://schemas.microsoft.com/office/drawing/2014/main" id="{E0219059-750B-4C93-0744-D75F1B79A789}"/>
                </a:ext>
              </a:extLst>
            </p:cNvPr>
            <p:cNvSpPr/>
            <p:nvPr/>
          </p:nvSpPr>
          <p:spPr>
            <a:xfrm>
              <a:off x="4082378" y="4974567"/>
              <a:ext cx="1542473"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b="1" dirty="0">
                  <a:solidFill>
                    <a:schemeClr val="tx2"/>
                  </a:solidFill>
                </a:rPr>
                <a:t>Reliability</a:t>
              </a:r>
              <a:endParaRPr lang="en-US" sz="2000" b="1" kern="1200" dirty="0">
                <a:solidFill>
                  <a:schemeClr val="tx2"/>
                </a:solidFill>
              </a:endParaRPr>
            </a:p>
          </p:txBody>
        </p:sp>
        <p:grpSp>
          <p:nvGrpSpPr>
            <p:cNvPr id="47" name="Group 46">
              <a:extLst>
                <a:ext uri="{FF2B5EF4-FFF2-40B4-BE49-F238E27FC236}">
                  <a16:creationId xmlns:a16="http://schemas.microsoft.com/office/drawing/2014/main" id="{3150789E-32C9-E29D-BAC7-1BE666CF4838}"/>
                </a:ext>
              </a:extLst>
            </p:cNvPr>
            <p:cNvGrpSpPr/>
            <p:nvPr/>
          </p:nvGrpSpPr>
          <p:grpSpPr>
            <a:xfrm>
              <a:off x="5148636" y="4359962"/>
              <a:ext cx="1778458" cy="1048148"/>
              <a:chOff x="4016170" y="2013628"/>
              <a:chExt cx="1778458" cy="1048148"/>
            </a:xfrm>
          </p:grpSpPr>
          <p:sp>
            <p:nvSpPr>
              <p:cNvPr id="48" name="Freeform 47">
                <a:extLst>
                  <a:ext uri="{FF2B5EF4-FFF2-40B4-BE49-F238E27FC236}">
                    <a16:creationId xmlns:a16="http://schemas.microsoft.com/office/drawing/2014/main" id="{64BC22E5-32A8-1EE0-AA4D-1EDC5138F34C}"/>
                  </a:ext>
                </a:extLst>
              </p:cNvPr>
              <p:cNvSpPr/>
              <p:nvPr/>
            </p:nvSpPr>
            <p:spPr>
              <a:xfrm>
                <a:off x="4016170" y="201362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Saxon</a:t>
                </a:r>
              </a:p>
              <a:p>
                <a:pPr marL="0" lvl="0" indent="0" algn="ctr" defTabSz="889000">
                  <a:lnSpc>
                    <a:spcPct val="90000"/>
                  </a:lnSpc>
                  <a:spcBef>
                    <a:spcPct val="0"/>
                  </a:spcBef>
                  <a:spcAft>
                    <a:spcPct val="35000"/>
                  </a:spcAft>
                  <a:buNone/>
                </a:pPr>
                <a:r>
                  <a:rPr lang="en-US" sz="1600" dirty="0">
                    <a:solidFill>
                      <a:schemeClr val="tx2"/>
                    </a:solidFill>
                  </a:rPr>
                  <a:t>[Arxiv’22]</a:t>
                </a:r>
                <a:endParaRPr lang="en-US" sz="1600" kern="1200" dirty="0">
                  <a:solidFill>
                    <a:schemeClr val="tx2"/>
                  </a:solidFill>
                </a:endParaRPr>
              </a:p>
            </p:txBody>
          </p:sp>
          <p:sp>
            <p:nvSpPr>
              <p:cNvPr id="49" name="Oval 48">
                <a:extLst>
                  <a:ext uri="{FF2B5EF4-FFF2-40B4-BE49-F238E27FC236}">
                    <a16:creationId xmlns:a16="http://schemas.microsoft.com/office/drawing/2014/main" id="{6E2B08A6-CC8B-4D3E-81EF-81D6172DDAC5}"/>
                  </a:ext>
                </a:extLst>
              </p:cNvPr>
              <p:cNvSpPr/>
              <p:nvPr/>
            </p:nvSpPr>
            <p:spPr>
              <a:xfrm>
                <a:off x="4721925" y="260457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nvGrpSpPr>
            <p:cNvPr id="50" name="Group 49">
              <a:extLst>
                <a:ext uri="{FF2B5EF4-FFF2-40B4-BE49-F238E27FC236}">
                  <a16:creationId xmlns:a16="http://schemas.microsoft.com/office/drawing/2014/main" id="{979191C2-8AFA-82C4-8A73-2E0908700F10}"/>
                </a:ext>
              </a:extLst>
            </p:cNvPr>
            <p:cNvGrpSpPr/>
            <p:nvPr/>
          </p:nvGrpSpPr>
          <p:grpSpPr>
            <a:xfrm>
              <a:off x="6394944" y="4365690"/>
              <a:ext cx="1778458" cy="1040568"/>
              <a:chOff x="4007593" y="2021208"/>
              <a:chExt cx="1778458" cy="1040568"/>
            </a:xfrm>
          </p:grpSpPr>
          <p:sp>
            <p:nvSpPr>
              <p:cNvPr id="51" name="Freeform 50">
                <a:extLst>
                  <a:ext uri="{FF2B5EF4-FFF2-40B4-BE49-F238E27FC236}">
                    <a16:creationId xmlns:a16="http://schemas.microsoft.com/office/drawing/2014/main" id="{F5DD2F1C-0914-3341-FE6F-252BA0B1E2F1}"/>
                  </a:ext>
                </a:extLst>
              </p:cNvPr>
              <p:cNvSpPr/>
              <p:nvPr/>
            </p:nvSpPr>
            <p:spPr>
              <a:xfrm>
                <a:off x="4007593" y="202120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b="1" kern="1200" dirty="0">
                    <a:solidFill>
                      <a:schemeClr val="tx2"/>
                    </a:solidFill>
                  </a:rPr>
                  <a:t>Acela</a:t>
                </a:r>
              </a:p>
              <a:p>
                <a:pPr marL="0" lvl="0" indent="0" algn="ctr" defTabSz="889000">
                  <a:lnSpc>
                    <a:spcPct val="90000"/>
                  </a:lnSpc>
                  <a:spcBef>
                    <a:spcPct val="0"/>
                  </a:spcBef>
                  <a:spcAft>
                    <a:spcPct val="35000"/>
                  </a:spcAft>
                  <a:buNone/>
                </a:pPr>
                <a:r>
                  <a:rPr lang="en-US" sz="1600" b="1" dirty="0">
                    <a:solidFill>
                      <a:schemeClr val="tx2"/>
                    </a:solidFill>
                  </a:rPr>
                  <a:t>[Arxiv’22]</a:t>
                </a:r>
                <a:endParaRPr lang="en-US" sz="1600" b="1" kern="1200" dirty="0">
                  <a:solidFill>
                    <a:schemeClr val="tx2"/>
                  </a:solidFill>
                </a:endParaRPr>
              </a:p>
            </p:txBody>
          </p:sp>
          <p:sp>
            <p:nvSpPr>
              <p:cNvPr id="52" name="Oval 51">
                <a:extLst>
                  <a:ext uri="{FF2B5EF4-FFF2-40B4-BE49-F238E27FC236}">
                    <a16:creationId xmlns:a16="http://schemas.microsoft.com/office/drawing/2014/main" id="{38C06893-E631-F8CA-B774-437A0EB01B93}"/>
                  </a:ext>
                </a:extLst>
              </p:cNvPr>
              <p:cNvSpPr/>
              <p:nvPr/>
            </p:nvSpPr>
            <p:spPr>
              <a:xfrm>
                <a:off x="4721925" y="2604576"/>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sp>
          <p:nvSpPr>
            <p:cNvPr id="54" name="Freeform 53">
              <a:extLst>
                <a:ext uri="{FF2B5EF4-FFF2-40B4-BE49-F238E27FC236}">
                  <a16:creationId xmlns:a16="http://schemas.microsoft.com/office/drawing/2014/main" id="{BCDC5B17-D0F4-6909-2144-4B9071D45808}"/>
                </a:ext>
              </a:extLst>
            </p:cNvPr>
            <p:cNvSpPr/>
            <p:nvPr/>
          </p:nvSpPr>
          <p:spPr>
            <a:xfrm>
              <a:off x="272599" y="2847137"/>
              <a:ext cx="2810228"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2000" kern="1200" dirty="0">
                  <a:solidFill>
                    <a:schemeClr val="tx2"/>
                  </a:solidFill>
                </a:rPr>
                <a:t>Meet System Goals</a:t>
              </a:r>
            </a:p>
          </p:txBody>
        </p:sp>
        <p:grpSp>
          <p:nvGrpSpPr>
            <p:cNvPr id="63" name="Group 62">
              <a:extLst>
                <a:ext uri="{FF2B5EF4-FFF2-40B4-BE49-F238E27FC236}">
                  <a16:creationId xmlns:a16="http://schemas.microsoft.com/office/drawing/2014/main" id="{4DC12435-0698-64D9-C242-800587B086FA}"/>
                </a:ext>
              </a:extLst>
            </p:cNvPr>
            <p:cNvGrpSpPr/>
            <p:nvPr/>
          </p:nvGrpSpPr>
          <p:grpSpPr>
            <a:xfrm>
              <a:off x="8315945" y="2203487"/>
              <a:ext cx="1587022" cy="1075077"/>
              <a:chOff x="4005408" y="1976439"/>
              <a:chExt cx="1587022" cy="1075077"/>
            </a:xfrm>
          </p:grpSpPr>
          <p:sp>
            <p:nvSpPr>
              <p:cNvPr id="64" name="Freeform 63">
                <a:extLst>
                  <a:ext uri="{FF2B5EF4-FFF2-40B4-BE49-F238E27FC236}">
                    <a16:creationId xmlns:a16="http://schemas.microsoft.com/office/drawing/2014/main" id="{B0F073E9-BA51-99DB-26E7-6115EFEE11F0}"/>
                  </a:ext>
                </a:extLst>
              </p:cNvPr>
              <p:cNvSpPr/>
              <p:nvPr/>
            </p:nvSpPr>
            <p:spPr>
              <a:xfrm>
                <a:off x="4005408" y="1976439"/>
                <a:ext cx="1587022"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Cello</a:t>
                </a:r>
              </a:p>
              <a:p>
                <a:pPr marL="0" lvl="0" indent="0" algn="ctr" defTabSz="889000">
                  <a:lnSpc>
                    <a:spcPct val="90000"/>
                  </a:lnSpc>
                  <a:spcBef>
                    <a:spcPct val="0"/>
                  </a:spcBef>
                  <a:spcAft>
                    <a:spcPct val="35000"/>
                  </a:spcAft>
                  <a:buNone/>
                </a:pPr>
                <a:r>
                  <a:rPr lang="en-US" sz="1600" dirty="0">
                    <a:solidFill>
                      <a:schemeClr val="tx2"/>
                    </a:solidFill>
                  </a:rPr>
                  <a:t>[Arxiv’22]</a:t>
                </a:r>
                <a:endParaRPr lang="en-US" sz="1600" kern="1200" dirty="0">
                  <a:solidFill>
                    <a:schemeClr val="tx2"/>
                  </a:solidFill>
                </a:endParaRPr>
              </a:p>
            </p:txBody>
          </p:sp>
          <p:sp>
            <p:nvSpPr>
              <p:cNvPr id="65" name="Oval 64">
                <a:extLst>
                  <a:ext uri="{FF2B5EF4-FFF2-40B4-BE49-F238E27FC236}">
                    <a16:creationId xmlns:a16="http://schemas.microsoft.com/office/drawing/2014/main" id="{42FD7288-8AFC-53D8-84D9-B63CAAD46A6B}"/>
                  </a:ext>
                </a:extLst>
              </p:cNvPr>
              <p:cNvSpPr/>
              <p:nvPr/>
            </p:nvSpPr>
            <p:spPr>
              <a:xfrm>
                <a:off x="4593423" y="259431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sp>
        <p:nvSpPr>
          <p:cNvPr id="10" name="Freeform 9">
            <a:extLst>
              <a:ext uri="{FF2B5EF4-FFF2-40B4-BE49-F238E27FC236}">
                <a16:creationId xmlns:a16="http://schemas.microsoft.com/office/drawing/2014/main" id="{052741B5-CC35-9012-4DA1-B922FFE91A54}"/>
              </a:ext>
            </a:extLst>
          </p:cNvPr>
          <p:cNvSpPr/>
          <p:nvPr/>
        </p:nvSpPr>
        <p:spPr>
          <a:xfrm>
            <a:off x="62477" y="1310087"/>
            <a:ext cx="3657633" cy="429768"/>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altLang="zh-CN" sz="2400" u="sng" kern="1200" dirty="0">
                <a:solidFill>
                  <a:schemeClr val="tx2"/>
                </a:solidFill>
              </a:rPr>
              <a:t>ML</a:t>
            </a:r>
            <a:r>
              <a:rPr lang="zh-CN" altLang="en-US" sz="2400" u="sng" kern="1200" dirty="0">
                <a:solidFill>
                  <a:schemeClr val="tx2"/>
                </a:solidFill>
              </a:rPr>
              <a:t> </a:t>
            </a:r>
            <a:r>
              <a:rPr lang="en-US" altLang="zh-CN" sz="2400" u="sng" kern="1200" dirty="0">
                <a:solidFill>
                  <a:schemeClr val="tx2"/>
                </a:solidFill>
              </a:rPr>
              <a:t>for</a:t>
            </a:r>
            <a:r>
              <a:rPr lang="zh-CN" altLang="en-US" sz="2400" u="sng" kern="1200" dirty="0">
                <a:solidFill>
                  <a:schemeClr val="tx2"/>
                </a:solidFill>
              </a:rPr>
              <a:t> </a:t>
            </a:r>
            <a:r>
              <a:rPr lang="en-US" altLang="zh-CN" sz="2400" u="sng" kern="1200" dirty="0">
                <a:solidFill>
                  <a:schemeClr val="tx2"/>
                </a:solidFill>
              </a:rPr>
              <a:t>Systems</a:t>
            </a:r>
            <a:r>
              <a:rPr lang="zh-CN" altLang="en-US" sz="2400" u="sng" kern="1200" dirty="0">
                <a:solidFill>
                  <a:schemeClr val="tx2"/>
                </a:solidFill>
              </a:rPr>
              <a:t> </a:t>
            </a:r>
            <a:r>
              <a:rPr lang="en-US" altLang="zh-CN" sz="2400" u="sng" kern="1200" dirty="0">
                <a:solidFill>
                  <a:schemeClr val="tx2"/>
                </a:solidFill>
              </a:rPr>
              <a:t>Thrust</a:t>
            </a:r>
            <a:endParaRPr lang="en-US" sz="2400" u="sng" kern="1200" dirty="0">
              <a:solidFill>
                <a:schemeClr val="tx2"/>
              </a:solidFill>
            </a:endParaRPr>
          </a:p>
        </p:txBody>
      </p:sp>
      <p:sp>
        <p:nvSpPr>
          <p:cNvPr id="11" name="Freeform 10">
            <a:extLst>
              <a:ext uri="{FF2B5EF4-FFF2-40B4-BE49-F238E27FC236}">
                <a16:creationId xmlns:a16="http://schemas.microsoft.com/office/drawing/2014/main" id="{90FBB357-95F9-211E-F72D-8B2796AB5833}"/>
              </a:ext>
            </a:extLst>
          </p:cNvPr>
          <p:cNvSpPr/>
          <p:nvPr/>
        </p:nvSpPr>
        <p:spPr>
          <a:xfrm>
            <a:off x="138220" y="4906585"/>
            <a:ext cx="3903963" cy="428245"/>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altLang="zh-CN" sz="2400" u="sng" kern="1200" dirty="0">
                <a:solidFill>
                  <a:schemeClr val="tx2"/>
                </a:solidFill>
              </a:rPr>
              <a:t>Fundamental</a:t>
            </a:r>
            <a:r>
              <a:rPr lang="zh-CN" altLang="en-US" sz="2400" u="sng" kern="1200" dirty="0">
                <a:solidFill>
                  <a:schemeClr val="tx2"/>
                </a:solidFill>
              </a:rPr>
              <a:t> </a:t>
            </a:r>
            <a:r>
              <a:rPr lang="en-US" altLang="zh-CN" sz="2400" u="sng" kern="1200" dirty="0">
                <a:solidFill>
                  <a:schemeClr val="tx2"/>
                </a:solidFill>
              </a:rPr>
              <a:t>ML</a:t>
            </a:r>
            <a:r>
              <a:rPr lang="zh-CN" altLang="en-US" sz="2400" u="sng" kern="1200" dirty="0">
                <a:solidFill>
                  <a:schemeClr val="tx2"/>
                </a:solidFill>
              </a:rPr>
              <a:t> </a:t>
            </a:r>
            <a:r>
              <a:rPr lang="en-US" altLang="zh-CN" sz="2400" u="sng" kern="1200" dirty="0">
                <a:solidFill>
                  <a:schemeClr val="tx2"/>
                </a:solidFill>
              </a:rPr>
              <a:t>Thrust</a:t>
            </a:r>
            <a:endParaRPr lang="en-US" sz="2400" u="sng" kern="1200" dirty="0">
              <a:solidFill>
                <a:schemeClr val="tx2"/>
              </a:solidFill>
            </a:endParaRPr>
          </a:p>
        </p:txBody>
      </p:sp>
      <p:grpSp>
        <p:nvGrpSpPr>
          <p:cNvPr id="81" name="Group 80">
            <a:extLst>
              <a:ext uri="{FF2B5EF4-FFF2-40B4-BE49-F238E27FC236}">
                <a16:creationId xmlns:a16="http://schemas.microsoft.com/office/drawing/2014/main" id="{CC93C2ED-5414-E95A-ECAB-CEF8433B577B}"/>
              </a:ext>
            </a:extLst>
          </p:cNvPr>
          <p:cNvGrpSpPr/>
          <p:nvPr/>
        </p:nvGrpSpPr>
        <p:grpSpPr>
          <a:xfrm>
            <a:off x="345194" y="5310492"/>
            <a:ext cx="11672677" cy="1390139"/>
            <a:chOff x="345195" y="5213920"/>
            <a:chExt cx="11672677" cy="1390139"/>
          </a:xfrm>
        </p:grpSpPr>
        <p:sp>
          <p:nvSpPr>
            <p:cNvPr id="3" name="Notched Right Arrow 2">
              <a:extLst>
                <a:ext uri="{FF2B5EF4-FFF2-40B4-BE49-F238E27FC236}">
                  <a16:creationId xmlns:a16="http://schemas.microsoft.com/office/drawing/2014/main" id="{0508DDCB-E2B8-973C-C2BD-CEB810D4AB8E}"/>
                </a:ext>
              </a:extLst>
            </p:cNvPr>
            <p:cNvSpPr/>
            <p:nvPr/>
          </p:nvSpPr>
          <p:spPr>
            <a:xfrm>
              <a:off x="345195" y="5506779"/>
              <a:ext cx="11672677" cy="1097280"/>
            </a:xfrm>
            <a:prstGeom prst="notched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43" name="Group 42">
              <a:extLst>
                <a:ext uri="{FF2B5EF4-FFF2-40B4-BE49-F238E27FC236}">
                  <a16:creationId xmlns:a16="http://schemas.microsoft.com/office/drawing/2014/main" id="{01F8D54E-B1A8-22A8-E4AE-B2A3A4F40D57}"/>
                </a:ext>
              </a:extLst>
            </p:cNvPr>
            <p:cNvGrpSpPr/>
            <p:nvPr/>
          </p:nvGrpSpPr>
          <p:grpSpPr>
            <a:xfrm>
              <a:off x="745733" y="5235320"/>
              <a:ext cx="1778458" cy="1062028"/>
              <a:chOff x="-12631" y="5221991"/>
              <a:chExt cx="1778458" cy="1062028"/>
            </a:xfrm>
          </p:grpSpPr>
          <p:sp>
            <p:nvSpPr>
              <p:cNvPr id="13" name="Oval 12">
                <a:extLst>
                  <a:ext uri="{FF2B5EF4-FFF2-40B4-BE49-F238E27FC236}">
                    <a16:creationId xmlns:a16="http://schemas.microsoft.com/office/drawing/2014/main" id="{834CCE00-19AB-BAC9-42E3-226AA9017C57}"/>
                  </a:ext>
                </a:extLst>
              </p:cNvPr>
              <p:cNvSpPr/>
              <p:nvPr/>
            </p:nvSpPr>
            <p:spPr>
              <a:xfrm>
                <a:off x="647369" y="5826819"/>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0" name="Freeform 39">
                <a:extLst>
                  <a:ext uri="{FF2B5EF4-FFF2-40B4-BE49-F238E27FC236}">
                    <a16:creationId xmlns:a16="http://schemas.microsoft.com/office/drawing/2014/main" id="{F5DBFA16-E60E-DB87-C54C-A3B4B1E78BFF}"/>
                  </a:ext>
                </a:extLst>
              </p:cNvPr>
              <p:cNvSpPr/>
              <p:nvPr/>
            </p:nvSpPr>
            <p:spPr>
              <a:xfrm>
                <a:off x="-12631" y="5221991"/>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SDCA</a:t>
                </a:r>
              </a:p>
              <a:p>
                <a:pPr marL="0" lvl="0" indent="0" algn="ctr" defTabSz="889000">
                  <a:lnSpc>
                    <a:spcPct val="90000"/>
                  </a:lnSpc>
                  <a:spcBef>
                    <a:spcPct val="0"/>
                  </a:spcBef>
                  <a:spcAft>
                    <a:spcPct val="35000"/>
                  </a:spcAft>
                  <a:buNone/>
                </a:pPr>
                <a:r>
                  <a:rPr lang="en-US" sz="1600" dirty="0">
                    <a:solidFill>
                      <a:schemeClr val="tx2"/>
                    </a:solidFill>
                  </a:rPr>
                  <a:t>[</a:t>
                </a:r>
                <a:r>
                  <a:rPr lang="en-US" altLang="zh-CN" sz="1600" dirty="0">
                    <a:solidFill>
                      <a:schemeClr val="tx2"/>
                    </a:solidFill>
                  </a:rPr>
                  <a:t>AAAI</a:t>
                </a:r>
                <a:r>
                  <a:rPr lang="en-US" sz="1600" dirty="0">
                    <a:solidFill>
                      <a:schemeClr val="tx2"/>
                    </a:solidFill>
                  </a:rPr>
                  <a:t>’14]</a:t>
                </a:r>
                <a:endParaRPr lang="en-US" sz="1600" kern="1200" dirty="0">
                  <a:solidFill>
                    <a:schemeClr val="tx2"/>
                  </a:solidFill>
                </a:endParaRPr>
              </a:p>
            </p:txBody>
          </p:sp>
        </p:grpSp>
        <p:grpSp>
          <p:nvGrpSpPr>
            <p:cNvPr id="59" name="Group 58">
              <a:extLst>
                <a:ext uri="{FF2B5EF4-FFF2-40B4-BE49-F238E27FC236}">
                  <a16:creationId xmlns:a16="http://schemas.microsoft.com/office/drawing/2014/main" id="{C27B3F8B-ABD5-027F-947E-57C2703E2907}"/>
                </a:ext>
              </a:extLst>
            </p:cNvPr>
            <p:cNvGrpSpPr/>
            <p:nvPr/>
          </p:nvGrpSpPr>
          <p:grpSpPr>
            <a:xfrm>
              <a:off x="2054646" y="5237149"/>
              <a:ext cx="1778458" cy="1068946"/>
              <a:chOff x="1101222" y="5213920"/>
              <a:chExt cx="1778458" cy="1068946"/>
            </a:xfrm>
          </p:grpSpPr>
          <p:sp>
            <p:nvSpPr>
              <p:cNvPr id="15" name="Oval 14">
                <a:extLst>
                  <a:ext uri="{FF2B5EF4-FFF2-40B4-BE49-F238E27FC236}">
                    <a16:creationId xmlns:a16="http://schemas.microsoft.com/office/drawing/2014/main" id="{208772C5-CFF4-CC9F-588D-50DAD3B17FBC}"/>
                  </a:ext>
                </a:extLst>
              </p:cNvPr>
              <p:cNvSpPr/>
              <p:nvPr/>
            </p:nvSpPr>
            <p:spPr>
              <a:xfrm>
                <a:off x="1788193" y="582566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5" name="Freeform 54">
                <a:extLst>
                  <a:ext uri="{FF2B5EF4-FFF2-40B4-BE49-F238E27FC236}">
                    <a16:creationId xmlns:a16="http://schemas.microsoft.com/office/drawing/2014/main" id="{A1EBE623-BEED-8BAB-84E6-DD99F4495CF4}"/>
                  </a:ext>
                </a:extLst>
              </p:cNvPr>
              <p:cNvSpPr/>
              <p:nvPr/>
            </p:nvSpPr>
            <p:spPr>
              <a:xfrm>
                <a:off x="1101222" y="5213920"/>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AdaOAM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a:t>
                </a:r>
                <a:r>
                  <a:rPr lang="en-US" altLang="zh-CN" sz="1600" dirty="0">
                    <a:solidFill>
                      <a:schemeClr val="tx2"/>
                    </a:solidFill>
                  </a:rPr>
                  <a:t>AAAI</a:t>
                </a:r>
                <a:r>
                  <a:rPr lang="en-US" sz="1600" dirty="0">
                    <a:solidFill>
                      <a:schemeClr val="tx2"/>
                    </a:solidFill>
                  </a:rPr>
                  <a:t>’15]</a:t>
                </a:r>
                <a:endParaRPr lang="en-US" sz="1600" kern="1200" dirty="0">
                  <a:solidFill>
                    <a:schemeClr val="tx2"/>
                  </a:solidFill>
                </a:endParaRPr>
              </a:p>
            </p:txBody>
          </p:sp>
        </p:grpSp>
        <p:grpSp>
          <p:nvGrpSpPr>
            <p:cNvPr id="71" name="Group 70">
              <a:extLst>
                <a:ext uri="{FF2B5EF4-FFF2-40B4-BE49-F238E27FC236}">
                  <a16:creationId xmlns:a16="http://schemas.microsoft.com/office/drawing/2014/main" id="{BC30435A-80F1-54D6-A696-72F8E98CD32B}"/>
                </a:ext>
              </a:extLst>
            </p:cNvPr>
            <p:cNvGrpSpPr/>
            <p:nvPr/>
          </p:nvGrpSpPr>
          <p:grpSpPr>
            <a:xfrm>
              <a:off x="3643265" y="5227354"/>
              <a:ext cx="1778458" cy="1068946"/>
              <a:chOff x="2322490" y="5213920"/>
              <a:chExt cx="1778458" cy="1068946"/>
            </a:xfrm>
          </p:grpSpPr>
          <p:sp>
            <p:nvSpPr>
              <p:cNvPr id="16" name="Oval 15">
                <a:extLst>
                  <a:ext uri="{FF2B5EF4-FFF2-40B4-BE49-F238E27FC236}">
                    <a16:creationId xmlns:a16="http://schemas.microsoft.com/office/drawing/2014/main" id="{29DCC938-07F8-96CA-E702-4D73C610435E}"/>
                  </a:ext>
                </a:extLst>
              </p:cNvPr>
              <p:cNvSpPr/>
              <p:nvPr/>
            </p:nvSpPr>
            <p:spPr>
              <a:xfrm>
                <a:off x="2995984" y="5825666"/>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6" name="Freeform 65">
                <a:extLst>
                  <a:ext uri="{FF2B5EF4-FFF2-40B4-BE49-F238E27FC236}">
                    <a16:creationId xmlns:a16="http://schemas.microsoft.com/office/drawing/2014/main" id="{917BEE9D-81E2-9BC7-C00A-B8D05F1DCF5C}"/>
                  </a:ext>
                </a:extLst>
              </p:cNvPr>
              <p:cNvSpPr/>
              <p:nvPr/>
            </p:nvSpPr>
            <p:spPr>
              <a:xfrm>
                <a:off x="2322490" y="5213920"/>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Kernel </a:t>
                </a:r>
                <a:r>
                  <a:rPr lang="en-US" sz="1600" dirty="0">
                    <a:solidFill>
                      <a:schemeClr val="tx2"/>
                    </a:solidFill>
                  </a:rPr>
                  <a:t>OAM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[ICDM’17]</a:t>
                </a:r>
                <a:endParaRPr lang="en-US" sz="1600" kern="1200" dirty="0">
                  <a:solidFill>
                    <a:schemeClr val="tx2"/>
                  </a:solidFill>
                </a:endParaRPr>
              </a:p>
            </p:txBody>
          </p:sp>
        </p:grpSp>
        <p:grpSp>
          <p:nvGrpSpPr>
            <p:cNvPr id="80" name="Group 79">
              <a:extLst>
                <a:ext uri="{FF2B5EF4-FFF2-40B4-BE49-F238E27FC236}">
                  <a16:creationId xmlns:a16="http://schemas.microsoft.com/office/drawing/2014/main" id="{610BBA33-CC3A-BA26-2AA3-CEB7C94FED69}"/>
                </a:ext>
              </a:extLst>
            </p:cNvPr>
            <p:cNvGrpSpPr/>
            <p:nvPr/>
          </p:nvGrpSpPr>
          <p:grpSpPr>
            <a:xfrm>
              <a:off x="5141696" y="5227354"/>
              <a:ext cx="1778458" cy="1081345"/>
              <a:chOff x="3432265" y="5200368"/>
              <a:chExt cx="1778458" cy="1081345"/>
            </a:xfrm>
          </p:grpSpPr>
          <p:sp>
            <p:nvSpPr>
              <p:cNvPr id="17" name="Oval 16">
                <a:extLst>
                  <a:ext uri="{FF2B5EF4-FFF2-40B4-BE49-F238E27FC236}">
                    <a16:creationId xmlns:a16="http://schemas.microsoft.com/office/drawing/2014/main" id="{D5DF6276-B583-DA98-E7BA-05653FFEB4F9}"/>
                  </a:ext>
                </a:extLst>
              </p:cNvPr>
              <p:cNvSpPr/>
              <p:nvPr/>
            </p:nvSpPr>
            <p:spPr>
              <a:xfrm>
                <a:off x="4131356" y="5824513"/>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3" name="Freeform 72">
                <a:extLst>
                  <a:ext uri="{FF2B5EF4-FFF2-40B4-BE49-F238E27FC236}">
                    <a16:creationId xmlns:a16="http://schemas.microsoft.com/office/drawing/2014/main" id="{22AC7FA8-8F52-4EFD-45C2-121ABAF517BA}"/>
                  </a:ext>
                </a:extLst>
              </p:cNvPr>
              <p:cNvSpPr/>
              <p:nvPr/>
            </p:nvSpPr>
            <p:spPr>
              <a:xfrm>
                <a:off x="3432265" y="520036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MKA</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[NeurIPS’17]</a:t>
                </a:r>
                <a:endParaRPr lang="en-US" sz="1600" kern="1200" dirty="0">
                  <a:solidFill>
                    <a:schemeClr val="tx2"/>
                  </a:solidFill>
                </a:endParaRPr>
              </a:p>
            </p:txBody>
          </p:sp>
        </p:grpSp>
        <p:grpSp>
          <p:nvGrpSpPr>
            <p:cNvPr id="75" name="Group 74">
              <a:extLst>
                <a:ext uri="{FF2B5EF4-FFF2-40B4-BE49-F238E27FC236}">
                  <a16:creationId xmlns:a16="http://schemas.microsoft.com/office/drawing/2014/main" id="{4FCAF412-AA6E-69ED-D556-64392F774FEA}"/>
                </a:ext>
              </a:extLst>
            </p:cNvPr>
            <p:cNvGrpSpPr/>
            <p:nvPr/>
          </p:nvGrpSpPr>
          <p:grpSpPr>
            <a:xfrm>
              <a:off x="6738369" y="5224070"/>
              <a:ext cx="1778458" cy="1080192"/>
              <a:chOff x="4799115" y="5200368"/>
              <a:chExt cx="1778458" cy="1080192"/>
            </a:xfrm>
          </p:grpSpPr>
          <p:sp>
            <p:nvSpPr>
              <p:cNvPr id="20" name="Oval 19">
                <a:extLst>
                  <a:ext uri="{FF2B5EF4-FFF2-40B4-BE49-F238E27FC236}">
                    <a16:creationId xmlns:a16="http://schemas.microsoft.com/office/drawing/2014/main" id="{3CBCE9D3-1927-ADF7-5C43-6C9000171DFE}"/>
                  </a:ext>
                </a:extLst>
              </p:cNvPr>
              <p:cNvSpPr/>
              <p:nvPr/>
            </p:nvSpPr>
            <p:spPr>
              <a:xfrm>
                <a:off x="5520596" y="5823360"/>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4" name="Freeform 73">
                <a:extLst>
                  <a:ext uri="{FF2B5EF4-FFF2-40B4-BE49-F238E27FC236}">
                    <a16:creationId xmlns:a16="http://schemas.microsoft.com/office/drawing/2014/main" id="{0FB478BA-21D9-4AB1-595F-57B96D392150}"/>
                  </a:ext>
                </a:extLst>
              </p:cNvPr>
              <p:cNvSpPr/>
              <p:nvPr/>
            </p:nvSpPr>
            <p:spPr>
              <a:xfrm>
                <a:off x="4799115" y="5200368"/>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CCM+SCM</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[AISTATS’20]</a:t>
                </a:r>
                <a:endParaRPr lang="en-US" sz="1600" kern="1200" dirty="0">
                  <a:solidFill>
                    <a:schemeClr val="tx2"/>
                  </a:solidFill>
                </a:endParaRPr>
              </a:p>
            </p:txBody>
          </p:sp>
        </p:grpSp>
        <p:grpSp>
          <p:nvGrpSpPr>
            <p:cNvPr id="77" name="Group 76">
              <a:extLst>
                <a:ext uri="{FF2B5EF4-FFF2-40B4-BE49-F238E27FC236}">
                  <a16:creationId xmlns:a16="http://schemas.microsoft.com/office/drawing/2014/main" id="{BE03CB67-305C-E42A-6980-AA3AD448841E}"/>
                </a:ext>
              </a:extLst>
            </p:cNvPr>
            <p:cNvGrpSpPr/>
            <p:nvPr/>
          </p:nvGrpSpPr>
          <p:grpSpPr>
            <a:xfrm>
              <a:off x="8221852" y="5224562"/>
              <a:ext cx="1778458" cy="1073379"/>
              <a:chOff x="6122550" y="5201112"/>
              <a:chExt cx="1778458" cy="1073379"/>
            </a:xfrm>
          </p:grpSpPr>
          <p:sp>
            <p:nvSpPr>
              <p:cNvPr id="21" name="Oval 20">
                <a:extLst>
                  <a:ext uri="{FF2B5EF4-FFF2-40B4-BE49-F238E27FC236}">
                    <a16:creationId xmlns:a16="http://schemas.microsoft.com/office/drawing/2014/main" id="{D84D0B9E-AEA5-ED32-2656-61DBEF433A04}"/>
                  </a:ext>
                </a:extLst>
              </p:cNvPr>
              <p:cNvSpPr/>
              <p:nvPr/>
            </p:nvSpPr>
            <p:spPr>
              <a:xfrm>
                <a:off x="6805765" y="5817291"/>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6" name="Freeform 75">
                <a:extLst>
                  <a:ext uri="{FF2B5EF4-FFF2-40B4-BE49-F238E27FC236}">
                    <a16:creationId xmlns:a16="http://schemas.microsoft.com/office/drawing/2014/main" id="{8EAA0ADF-1645-963C-7DAB-85CF80397B63}"/>
                  </a:ext>
                </a:extLst>
              </p:cNvPr>
              <p:cNvSpPr/>
              <p:nvPr/>
            </p:nvSpPr>
            <p:spPr>
              <a:xfrm>
                <a:off x="6122550" y="5201112"/>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dirty="0">
                    <a:solidFill>
                      <a:schemeClr val="tx2"/>
                    </a:solidFill>
                  </a:rPr>
                  <a:t>NPVAR</a:t>
                </a:r>
                <a:endParaRPr lang="en-US" sz="1600" kern="1200" dirty="0">
                  <a:solidFill>
                    <a:schemeClr val="tx2"/>
                  </a:solidFill>
                </a:endParaRPr>
              </a:p>
              <a:p>
                <a:pPr marL="0" lvl="0" indent="0" algn="ctr" defTabSz="889000">
                  <a:lnSpc>
                    <a:spcPct val="90000"/>
                  </a:lnSpc>
                  <a:spcBef>
                    <a:spcPct val="0"/>
                  </a:spcBef>
                  <a:spcAft>
                    <a:spcPct val="35000"/>
                  </a:spcAft>
                  <a:buNone/>
                </a:pPr>
                <a:r>
                  <a:rPr lang="en-US" sz="1600" dirty="0">
                    <a:solidFill>
                      <a:schemeClr val="tx2"/>
                    </a:solidFill>
                  </a:rPr>
                  <a:t>[NeurIPS’20]</a:t>
                </a:r>
                <a:endParaRPr lang="en-US" sz="1600" kern="1200" dirty="0">
                  <a:solidFill>
                    <a:schemeClr val="tx2"/>
                  </a:solidFill>
                </a:endParaRPr>
              </a:p>
            </p:txBody>
          </p:sp>
        </p:grpSp>
        <p:grpSp>
          <p:nvGrpSpPr>
            <p:cNvPr id="79" name="Group 78">
              <a:extLst>
                <a:ext uri="{FF2B5EF4-FFF2-40B4-BE49-F238E27FC236}">
                  <a16:creationId xmlns:a16="http://schemas.microsoft.com/office/drawing/2014/main" id="{B89245A6-B635-DC38-1330-1C2F85690CA3}"/>
                </a:ext>
              </a:extLst>
            </p:cNvPr>
            <p:cNvGrpSpPr/>
            <p:nvPr/>
          </p:nvGrpSpPr>
          <p:grpSpPr>
            <a:xfrm>
              <a:off x="9840628" y="5213920"/>
              <a:ext cx="1778458" cy="1072452"/>
              <a:chOff x="7525702" y="5202613"/>
              <a:chExt cx="1778458" cy="1072452"/>
            </a:xfrm>
          </p:grpSpPr>
          <p:sp>
            <p:nvSpPr>
              <p:cNvPr id="33" name="Oval 32">
                <a:extLst>
                  <a:ext uri="{FF2B5EF4-FFF2-40B4-BE49-F238E27FC236}">
                    <a16:creationId xmlns:a16="http://schemas.microsoft.com/office/drawing/2014/main" id="{B925908D-02F5-EC44-D724-842F93643D9F}"/>
                  </a:ext>
                </a:extLst>
              </p:cNvPr>
              <p:cNvSpPr/>
              <p:nvPr/>
            </p:nvSpPr>
            <p:spPr>
              <a:xfrm>
                <a:off x="8195147" y="5817865"/>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8" name="Freeform 77">
                <a:extLst>
                  <a:ext uri="{FF2B5EF4-FFF2-40B4-BE49-F238E27FC236}">
                    <a16:creationId xmlns:a16="http://schemas.microsoft.com/office/drawing/2014/main" id="{E7555DA0-2C95-4552-0694-85381F1F654D}"/>
                  </a:ext>
                </a:extLst>
              </p:cNvPr>
              <p:cNvSpPr/>
              <p:nvPr/>
            </p:nvSpPr>
            <p:spPr>
              <a:xfrm>
                <a:off x="7525702" y="5202613"/>
                <a:ext cx="1778458"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Minimax</a:t>
                </a:r>
              </a:p>
              <a:p>
                <a:pPr marL="0" lvl="0" indent="0" algn="ctr" defTabSz="889000">
                  <a:lnSpc>
                    <a:spcPct val="90000"/>
                  </a:lnSpc>
                  <a:spcBef>
                    <a:spcPct val="0"/>
                  </a:spcBef>
                  <a:spcAft>
                    <a:spcPct val="35000"/>
                  </a:spcAft>
                  <a:buNone/>
                </a:pPr>
                <a:r>
                  <a:rPr lang="en-US" sz="1600" dirty="0">
                    <a:solidFill>
                      <a:schemeClr val="tx2"/>
                    </a:solidFill>
                  </a:rPr>
                  <a:t>[Biometrika’22]</a:t>
                </a:r>
                <a:endParaRPr lang="en-US" sz="1600" kern="1200" dirty="0">
                  <a:solidFill>
                    <a:schemeClr val="tx2"/>
                  </a:solidFill>
                </a:endParaRPr>
              </a:p>
            </p:txBody>
          </p:sp>
        </p:grpSp>
      </p:grpSp>
      <p:grpSp>
        <p:nvGrpSpPr>
          <p:cNvPr id="82" name="Group 81">
            <a:extLst>
              <a:ext uri="{FF2B5EF4-FFF2-40B4-BE49-F238E27FC236}">
                <a16:creationId xmlns:a16="http://schemas.microsoft.com/office/drawing/2014/main" id="{925AD3B1-0A5D-B232-12AA-77A9E0C6BFF4}"/>
              </a:ext>
            </a:extLst>
          </p:cNvPr>
          <p:cNvGrpSpPr/>
          <p:nvPr/>
        </p:nvGrpSpPr>
        <p:grpSpPr>
          <a:xfrm>
            <a:off x="8855074" y="1074"/>
            <a:ext cx="2777916" cy="1056461"/>
            <a:chOff x="884264" y="830783"/>
            <a:chExt cx="2777916" cy="1056461"/>
          </a:xfrm>
        </p:grpSpPr>
        <p:sp>
          <p:nvSpPr>
            <p:cNvPr id="83" name="Oval 82">
              <a:extLst>
                <a:ext uri="{FF2B5EF4-FFF2-40B4-BE49-F238E27FC236}">
                  <a16:creationId xmlns:a16="http://schemas.microsoft.com/office/drawing/2014/main" id="{8C0D252F-88FF-D7AD-3ED1-C48BC7B01175}"/>
                </a:ext>
              </a:extLst>
            </p:cNvPr>
            <p:cNvSpPr/>
            <p:nvPr/>
          </p:nvSpPr>
          <p:spPr>
            <a:xfrm>
              <a:off x="884265" y="883854"/>
              <a:ext cx="459399" cy="4572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4" name="Oval 83">
              <a:extLst>
                <a:ext uri="{FF2B5EF4-FFF2-40B4-BE49-F238E27FC236}">
                  <a16:creationId xmlns:a16="http://schemas.microsoft.com/office/drawing/2014/main" id="{C8D6E2E7-62B7-279E-2158-8F9F69D95B98}"/>
                </a:ext>
              </a:extLst>
            </p:cNvPr>
            <p:cNvSpPr/>
            <p:nvPr/>
          </p:nvSpPr>
          <p:spPr>
            <a:xfrm>
              <a:off x="884264" y="1397573"/>
              <a:ext cx="459399" cy="457200"/>
            </a:xfrm>
            <a:prstGeom prst="ellipse">
              <a:avLst/>
            </a:prstGeom>
            <a:pattFill prst="wdUpDiag">
              <a:fgClr>
                <a:schemeClr val="accent2">
                  <a:hueOff val="0"/>
                  <a:satOff val="0"/>
                  <a:lumOff val="0"/>
                </a:schemeClr>
              </a:fgClr>
              <a:bgClr>
                <a:schemeClr val="bg1"/>
              </a:bgClr>
            </a:patt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5" name="Freeform 84">
              <a:extLst>
                <a:ext uri="{FF2B5EF4-FFF2-40B4-BE49-F238E27FC236}">
                  <a16:creationId xmlns:a16="http://schemas.microsoft.com/office/drawing/2014/main" id="{B7AE45A7-C771-5A04-16EC-2264A2EC3DB6}"/>
                </a:ext>
              </a:extLst>
            </p:cNvPr>
            <p:cNvSpPr/>
            <p:nvPr/>
          </p:nvSpPr>
          <p:spPr>
            <a:xfrm>
              <a:off x="1243336" y="830783"/>
              <a:ext cx="2418844"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1600" kern="1200" dirty="0">
                  <a:solidFill>
                    <a:schemeClr val="tx2"/>
                  </a:solidFill>
                </a:rPr>
                <a:t>First-authored </a:t>
              </a:r>
              <a:r>
                <a:rPr lang="en-US" altLang="zh-CN" sz="1600" kern="1200" dirty="0">
                  <a:solidFill>
                    <a:schemeClr val="tx2"/>
                  </a:solidFill>
                </a:rPr>
                <a:t>P</a:t>
              </a:r>
              <a:r>
                <a:rPr lang="en-US" sz="1600" kern="1200" dirty="0">
                  <a:solidFill>
                    <a:schemeClr val="tx2"/>
                  </a:solidFill>
                </a:rPr>
                <a:t>apers</a:t>
              </a:r>
            </a:p>
          </p:txBody>
        </p:sp>
        <p:sp>
          <p:nvSpPr>
            <p:cNvPr id="86" name="Freeform 85">
              <a:extLst>
                <a:ext uri="{FF2B5EF4-FFF2-40B4-BE49-F238E27FC236}">
                  <a16:creationId xmlns:a16="http://schemas.microsoft.com/office/drawing/2014/main" id="{17A56F3B-3F06-C45E-4A32-87FA78F87BD1}"/>
                </a:ext>
              </a:extLst>
            </p:cNvPr>
            <p:cNvSpPr/>
            <p:nvPr/>
          </p:nvSpPr>
          <p:spPr>
            <a:xfrm>
              <a:off x="1243336" y="1319735"/>
              <a:ext cx="2418844"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sz="1600" kern="1200" dirty="0">
                  <a:solidFill>
                    <a:schemeClr val="tx2"/>
                  </a:solidFill>
                </a:rPr>
                <a:t>Co-authored </a:t>
              </a:r>
              <a:r>
                <a:rPr lang="en-US" altLang="zh-CN" sz="1600" kern="1200" dirty="0">
                  <a:solidFill>
                    <a:schemeClr val="tx2"/>
                  </a:solidFill>
                </a:rPr>
                <a:t>P</a:t>
              </a:r>
              <a:r>
                <a:rPr lang="en-US" sz="1600" kern="1200" dirty="0">
                  <a:solidFill>
                    <a:schemeClr val="tx2"/>
                  </a:solidFill>
                </a:rPr>
                <a:t>apers</a:t>
              </a:r>
            </a:p>
          </p:txBody>
        </p:sp>
      </p:grpSp>
      <p:sp>
        <p:nvSpPr>
          <p:cNvPr id="4" name="Oval 3">
            <a:extLst>
              <a:ext uri="{FF2B5EF4-FFF2-40B4-BE49-F238E27FC236}">
                <a16:creationId xmlns:a16="http://schemas.microsoft.com/office/drawing/2014/main" id="{169FA214-6B51-BE26-67A5-08745081D3FC}"/>
              </a:ext>
            </a:extLst>
          </p:cNvPr>
          <p:cNvSpPr/>
          <p:nvPr/>
        </p:nvSpPr>
        <p:spPr>
          <a:xfrm>
            <a:off x="8867332" y="1073165"/>
            <a:ext cx="459399" cy="457200"/>
          </a:xfrm>
          <a:prstGeom prst="ellipse">
            <a:avLst/>
          </a:pr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2" name="Freeform 41">
            <a:extLst>
              <a:ext uri="{FF2B5EF4-FFF2-40B4-BE49-F238E27FC236}">
                <a16:creationId xmlns:a16="http://schemas.microsoft.com/office/drawing/2014/main" id="{FCB97EBF-BEB7-74BB-5B87-1206DB9518F1}"/>
              </a:ext>
            </a:extLst>
          </p:cNvPr>
          <p:cNvSpPr/>
          <p:nvPr/>
        </p:nvSpPr>
        <p:spPr>
          <a:xfrm>
            <a:off x="9226403" y="1020094"/>
            <a:ext cx="2418844" cy="567509"/>
          </a:xfrm>
          <a:custGeom>
            <a:avLst/>
            <a:gdLst>
              <a:gd name="connsiteX0" fmla="*/ 0 w 1587022"/>
              <a:gd name="connsiteY0" fmla="*/ 0 h 786384"/>
              <a:gd name="connsiteX1" fmla="*/ 1587022 w 1587022"/>
              <a:gd name="connsiteY1" fmla="*/ 0 h 786384"/>
              <a:gd name="connsiteX2" fmla="*/ 1587022 w 1587022"/>
              <a:gd name="connsiteY2" fmla="*/ 786384 h 786384"/>
              <a:gd name="connsiteX3" fmla="*/ 0 w 1587022"/>
              <a:gd name="connsiteY3" fmla="*/ 786384 h 786384"/>
              <a:gd name="connsiteX4" fmla="*/ 0 w 1587022"/>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022" h="786384">
                <a:moveTo>
                  <a:pt x="0" y="0"/>
                </a:moveTo>
                <a:lnTo>
                  <a:pt x="1587022" y="0"/>
                </a:lnTo>
                <a:lnTo>
                  <a:pt x="1587022" y="786384"/>
                </a:lnTo>
                <a:lnTo>
                  <a:pt x="0" y="7863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defTabSz="889000">
              <a:lnSpc>
                <a:spcPct val="90000"/>
              </a:lnSpc>
              <a:spcBef>
                <a:spcPct val="0"/>
              </a:spcBef>
              <a:spcAft>
                <a:spcPct val="35000"/>
              </a:spcAft>
              <a:buNone/>
            </a:pPr>
            <a:r>
              <a:rPr lang="en-US" altLang="zh-CN" sz="1600" kern="1200" dirty="0">
                <a:solidFill>
                  <a:schemeClr val="tx2"/>
                </a:solidFill>
              </a:rPr>
              <a:t>Today’s</a:t>
            </a:r>
            <a:r>
              <a:rPr lang="zh-CN" altLang="en-US" sz="1600" kern="1200" dirty="0">
                <a:solidFill>
                  <a:schemeClr val="tx2"/>
                </a:solidFill>
              </a:rPr>
              <a:t> </a:t>
            </a:r>
            <a:r>
              <a:rPr lang="en-US" altLang="zh-CN" sz="1600" kern="1200" dirty="0">
                <a:solidFill>
                  <a:schemeClr val="tx2"/>
                </a:solidFill>
              </a:rPr>
              <a:t>Talk</a:t>
            </a:r>
            <a:endParaRPr lang="en-US" sz="1600" kern="1200" dirty="0">
              <a:solidFill>
                <a:schemeClr val="tx2"/>
              </a:solidFill>
            </a:endParaRPr>
          </a:p>
        </p:txBody>
      </p:sp>
      <p:grpSp>
        <p:nvGrpSpPr>
          <p:cNvPr id="60" name="Group 59">
            <a:extLst>
              <a:ext uri="{FF2B5EF4-FFF2-40B4-BE49-F238E27FC236}">
                <a16:creationId xmlns:a16="http://schemas.microsoft.com/office/drawing/2014/main" id="{66A49D01-9B94-CD64-7F58-93F5D6F14026}"/>
              </a:ext>
            </a:extLst>
          </p:cNvPr>
          <p:cNvGrpSpPr/>
          <p:nvPr/>
        </p:nvGrpSpPr>
        <p:grpSpPr>
          <a:xfrm>
            <a:off x="6963685" y="3844562"/>
            <a:ext cx="4725526" cy="1210725"/>
            <a:chOff x="6963685" y="3844562"/>
            <a:chExt cx="4725526" cy="1210725"/>
          </a:xfrm>
        </p:grpSpPr>
        <p:grpSp>
          <p:nvGrpSpPr>
            <p:cNvPr id="57" name="Group 56">
              <a:extLst>
                <a:ext uri="{FF2B5EF4-FFF2-40B4-BE49-F238E27FC236}">
                  <a16:creationId xmlns:a16="http://schemas.microsoft.com/office/drawing/2014/main" id="{7EA8ACAE-85D9-A35C-2674-D8C6B7029599}"/>
                </a:ext>
              </a:extLst>
            </p:cNvPr>
            <p:cNvGrpSpPr/>
            <p:nvPr/>
          </p:nvGrpSpPr>
          <p:grpSpPr>
            <a:xfrm>
              <a:off x="7785248" y="4188438"/>
              <a:ext cx="3903963" cy="866849"/>
              <a:chOff x="7785248" y="4188438"/>
              <a:chExt cx="3903963" cy="866849"/>
            </a:xfrm>
          </p:grpSpPr>
          <p:sp>
            <p:nvSpPr>
              <p:cNvPr id="53" name="TextBox 52">
                <a:extLst>
                  <a:ext uri="{FF2B5EF4-FFF2-40B4-BE49-F238E27FC236}">
                    <a16:creationId xmlns:a16="http://schemas.microsoft.com/office/drawing/2014/main" id="{76FB624D-316A-8799-6500-176B571865E1}"/>
                  </a:ext>
                </a:extLst>
              </p:cNvPr>
              <p:cNvSpPr txBox="1"/>
              <p:nvPr/>
            </p:nvSpPr>
            <p:spPr>
              <a:xfrm>
                <a:off x="7785248" y="4470512"/>
                <a:ext cx="3903963" cy="584775"/>
              </a:xfrm>
              <a:prstGeom prst="rect">
                <a:avLst/>
              </a:prstGeom>
              <a:noFill/>
            </p:spPr>
            <p:txBody>
              <a:bodyPr wrap="square" rtlCol="0">
                <a:spAutoFit/>
              </a:bodyPr>
              <a:lstStyle/>
              <a:p>
                <a:r>
                  <a:rPr lang="en-US" sz="1600" b="1" dirty="0">
                    <a:solidFill>
                      <a:srgbClr val="2E7AF3"/>
                    </a:solidFill>
                  </a:rPr>
                  <a:t>🏆 Meta Research Award</a:t>
                </a:r>
              </a:p>
              <a:p>
                <a:r>
                  <a:rPr lang="en-US" sz="1600" b="1" dirty="0">
                    <a:solidFill>
                      <a:srgbClr val="2E7AF3"/>
                    </a:solidFill>
                  </a:rPr>
                  <a:t>🚄 Production in Meta Datacenters</a:t>
                </a:r>
              </a:p>
            </p:txBody>
          </p:sp>
          <p:pic>
            <p:nvPicPr>
              <p:cNvPr id="56" name="Picture 8" descr="Meta Logo and symbol, meaning, history, PNG">
                <a:extLst>
                  <a:ext uri="{FF2B5EF4-FFF2-40B4-BE49-F238E27FC236}">
                    <a16:creationId xmlns:a16="http://schemas.microsoft.com/office/drawing/2014/main" id="{7B0A64C2-7FF2-0C83-4850-9D756CDCB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338" y="4188438"/>
                <a:ext cx="930171" cy="523221"/>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Rounded Rectangle 57">
              <a:extLst>
                <a:ext uri="{FF2B5EF4-FFF2-40B4-BE49-F238E27FC236}">
                  <a16:creationId xmlns:a16="http://schemas.microsoft.com/office/drawing/2014/main" id="{1B1A5CAC-88B2-4531-BBEB-5929BA93E32F}"/>
                </a:ext>
              </a:extLst>
            </p:cNvPr>
            <p:cNvSpPr/>
            <p:nvPr/>
          </p:nvSpPr>
          <p:spPr>
            <a:xfrm>
              <a:off x="6963685" y="3844562"/>
              <a:ext cx="4655400" cy="1200998"/>
            </a:xfrm>
            <a:prstGeom prst="roundRect">
              <a:avLst/>
            </a:prstGeom>
            <a:noFill/>
            <a:ln w="38100">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35087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726634-3E37-7B72-C97C-BEAC20331103}"/>
              </a:ext>
            </a:extLst>
          </p:cNvPr>
          <p:cNvSpPr>
            <a:spLocks noGrp="1"/>
          </p:cNvSpPr>
          <p:nvPr>
            <p:ph type="sldNum" sz="quarter" idx="12"/>
          </p:nvPr>
        </p:nvSpPr>
        <p:spPr/>
        <p:txBody>
          <a:bodyPr/>
          <a:lstStyle/>
          <a:p>
            <a:fld id="{E19705F5-30C7-4043-8814-377DC0E18AF3}" type="slidenum">
              <a:rPr lang="en-US" smtClean="0"/>
              <a:t>45</a:t>
            </a:fld>
            <a:endParaRPr lang="en-US"/>
          </a:p>
        </p:txBody>
      </p:sp>
      <p:sp>
        <p:nvSpPr>
          <p:cNvPr id="3" name="TextBox 2">
            <a:extLst>
              <a:ext uri="{FF2B5EF4-FFF2-40B4-BE49-F238E27FC236}">
                <a16:creationId xmlns:a16="http://schemas.microsoft.com/office/drawing/2014/main" id="{D9D621E3-2D98-5DCC-24ED-7C8BC868B1E3}"/>
              </a:ext>
            </a:extLst>
          </p:cNvPr>
          <p:cNvSpPr txBox="1"/>
          <p:nvPr/>
        </p:nvSpPr>
        <p:spPr>
          <a:xfrm>
            <a:off x="428263" y="4186097"/>
            <a:ext cx="10925537" cy="1200329"/>
          </a:xfrm>
          <a:prstGeom prst="rect">
            <a:avLst/>
          </a:prstGeom>
          <a:noFill/>
        </p:spPr>
        <p:txBody>
          <a:bodyPr wrap="square" rtlCol="0">
            <a:spAutoFit/>
          </a:bodyPr>
          <a:lstStyle/>
          <a:p>
            <a:r>
              <a:rPr lang="en-US" altLang="zh-CN" sz="3600" dirty="0">
                <a:solidFill>
                  <a:schemeClr val="tx2"/>
                </a:solidFill>
              </a:rPr>
              <a:t>What</a:t>
            </a:r>
            <a:r>
              <a:rPr lang="zh-CN" altLang="en-US" sz="3600" dirty="0">
                <a:solidFill>
                  <a:schemeClr val="tx2"/>
                </a:solidFill>
              </a:rPr>
              <a:t> </a:t>
            </a:r>
            <a:r>
              <a:rPr lang="en-US" altLang="zh-CN" sz="3600" dirty="0">
                <a:solidFill>
                  <a:schemeClr val="tx2"/>
                </a:solidFill>
              </a:rPr>
              <a:t>are</a:t>
            </a:r>
            <a:r>
              <a:rPr lang="zh-CN" altLang="en-US" sz="3600" dirty="0">
                <a:solidFill>
                  <a:schemeClr val="tx2"/>
                </a:solidFill>
              </a:rPr>
              <a:t> </a:t>
            </a:r>
            <a:r>
              <a:rPr lang="en-US" altLang="zh-CN" sz="3600" dirty="0">
                <a:solidFill>
                  <a:schemeClr val="tx2"/>
                </a:solidFill>
              </a:rPr>
              <a:t>the</a:t>
            </a:r>
            <a:r>
              <a:rPr lang="zh-CN" altLang="en-US" sz="3600" dirty="0">
                <a:solidFill>
                  <a:schemeClr val="tx2"/>
                </a:solidFill>
              </a:rPr>
              <a:t> </a:t>
            </a:r>
            <a:r>
              <a:rPr lang="en-US" altLang="zh-CN" sz="3600" dirty="0">
                <a:solidFill>
                  <a:schemeClr val="tx2"/>
                </a:solidFill>
              </a:rPr>
              <a:t>fundamental</a:t>
            </a:r>
            <a:r>
              <a:rPr lang="zh-CN" altLang="en-US" sz="3600" dirty="0">
                <a:solidFill>
                  <a:schemeClr val="tx2"/>
                </a:solidFill>
              </a:rPr>
              <a:t> </a:t>
            </a:r>
            <a:r>
              <a:rPr lang="en-US" altLang="zh-CN" sz="3600" dirty="0">
                <a:solidFill>
                  <a:schemeClr val="tx2"/>
                </a:solidFill>
              </a:rPr>
              <a:t>challenges</a:t>
            </a:r>
            <a:r>
              <a:rPr lang="zh-CN" altLang="en-US" sz="3600" dirty="0">
                <a:solidFill>
                  <a:schemeClr val="tx2"/>
                </a:solidFill>
              </a:rPr>
              <a:t> </a:t>
            </a:r>
            <a:r>
              <a:rPr lang="en-US" altLang="zh-CN" sz="3600" dirty="0">
                <a:solidFill>
                  <a:schemeClr val="tx2"/>
                </a:solidFill>
              </a:rPr>
              <a:t>in</a:t>
            </a:r>
            <a:r>
              <a:rPr lang="zh-CN" altLang="en-US" sz="3600" dirty="0">
                <a:solidFill>
                  <a:schemeClr val="tx2"/>
                </a:solidFill>
              </a:rPr>
              <a:t> </a:t>
            </a:r>
            <a:r>
              <a:rPr lang="en-US" altLang="zh-CN" sz="3600" dirty="0">
                <a:solidFill>
                  <a:schemeClr val="tx2"/>
                </a:solidFill>
              </a:rPr>
              <a:t>ML</a:t>
            </a:r>
            <a:r>
              <a:rPr lang="zh-CN" altLang="en-US" sz="3600" dirty="0">
                <a:solidFill>
                  <a:schemeClr val="tx2"/>
                </a:solidFill>
              </a:rPr>
              <a:t> </a:t>
            </a:r>
            <a:r>
              <a:rPr lang="en-US" altLang="zh-CN" sz="3600" dirty="0">
                <a:solidFill>
                  <a:schemeClr val="tx2"/>
                </a:solidFill>
              </a:rPr>
              <a:t>for</a:t>
            </a:r>
            <a:r>
              <a:rPr lang="zh-CN" altLang="en-US" sz="3600" dirty="0">
                <a:solidFill>
                  <a:schemeClr val="tx2"/>
                </a:solidFill>
              </a:rPr>
              <a:t> </a:t>
            </a:r>
            <a:r>
              <a:rPr lang="en-US" altLang="zh-CN" sz="3600" dirty="0">
                <a:solidFill>
                  <a:schemeClr val="tx2"/>
                </a:solidFill>
              </a:rPr>
              <a:t>Systems?</a:t>
            </a:r>
          </a:p>
        </p:txBody>
      </p:sp>
    </p:spTree>
    <p:extLst>
      <p:ext uri="{BB962C8B-B14F-4D97-AF65-F5344CB8AC3E}">
        <p14:creationId xmlns:p14="http://schemas.microsoft.com/office/powerpoint/2010/main" val="3564454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EF13E-C465-7CCA-E6E6-65F6D1C07993}"/>
              </a:ext>
            </a:extLst>
          </p:cNvPr>
          <p:cNvSpPr>
            <a:spLocks noGrp="1"/>
          </p:cNvSpPr>
          <p:nvPr>
            <p:ph type="sldNum" sz="quarter" idx="12"/>
          </p:nvPr>
        </p:nvSpPr>
        <p:spPr/>
        <p:txBody>
          <a:bodyPr/>
          <a:lstStyle/>
          <a:p>
            <a:fld id="{E19705F5-30C7-4043-8814-377DC0E18AF3}" type="slidenum">
              <a:rPr lang="en-US" smtClean="0"/>
              <a:t>46</a:t>
            </a:fld>
            <a:endParaRPr lang="en-US" dirty="0"/>
          </a:p>
        </p:txBody>
      </p:sp>
      <p:sp>
        <p:nvSpPr>
          <p:cNvPr id="3" name="Title 1">
            <a:extLst>
              <a:ext uri="{FF2B5EF4-FFF2-40B4-BE49-F238E27FC236}">
                <a16:creationId xmlns:a16="http://schemas.microsoft.com/office/drawing/2014/main" id="{48CEE7F3-A2F3-AC59-4B10-A6FA42CAD73A}"/>
              </a:ext>
            </a:extLst>
          </p:cNvPr>
          <p:cNvSpPr txBox="1">
            <a:spLocks/>
          </p:cNvSpPr>
          <p:nvPr/>
        </p:nvSpPr>
        <p:spPr>
          <a:xfrm>
            <a:off x="440825" y="506519"/>
            <a:ext cx="11310350" cy="5540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2"/>
                </a:solidFill>
              </a:rPr>
              <a:t>Future</a:t>
            </a:r>
            <a:r>
              <a:rPr lang="zh-CN" altLang="en-US" sz="2400" dirty="0">
                <a:solidFill>
                  <a:schemeClr val="tx2"/>
                </a:solidFill>
              </a:rPr>
              <a:t> </a:t>
            </a:r>
            <a:r>
              <a:rPr lang="en-US" altLang="zh-CN" sz="2400" dirty="0">
                <a:solidFill>
                  <a:schemeClr val="tx2"/>
                </a:solidFill>
              </a:rPr>
              <a:t>Directions: Rethinking</a:t>
            </a:r>
            <a:r>
              <a:rPr lang="zh-CN" altLang="en-US" sz="2400" dirty="0">
                <a:solidFill>
                  <a:schemeClr val="tx2"/>
                </a:solidFill>
              </a:rPr>
              <a:t> </a:t>
            </a:r>
            <a:r>
              <a:rPr lang="en-US" altLang="zh-CN" sz="2400" dirty="0">
                <a:solidFill>
                  <a:schemeClr val="tx2"/>
                </a:solidFill>
              </a:rPr>
              <a:t>Computer</a:t>
            </a:r>
            <a:r>
              <a:rPr lang="zh-CN" altLang="en-US" sz="2400" dirty="0">
                <a:solidFill>
                  <a:schemeClr val="tx2"/>
                </a:solidFill>
              </a:rPr>
              <a:t> </a:t>
            </a:r>
            <a:r>
              <a:rPr lang="en-US" altLang="zh-CN" sz="2400" dirty="0">
                <a:solidFill>
                  <a:schemeClr val="tx2"/>
                </a:solidFill>
              </a:rPr>
              <a:t>Systems</a:t>
            </a:r>
            <a:r>
              <a:rPr lang="zh-CN" altLang="en-US" sz="2400" dirty="0">
                <a:solidFill>
                  <a:schemeClr val="tx2"/>
                </a:solidFill>
              </a:rPr>
              <a:t> </a:t>
            </a:r>
            <a:r>
              <a:rPr lang="en-US" altLang="zh-CN" sz="2400" dirty="0">
                <a:solidFill>
                  <a:schemeClr val="tx2"/>
                </a:solidFill>
              </a:rPr>
              <a:t>from</a:t>
            </a:r>
            <a:r>
              <a:rPr lang="zh-CN" altLang="en-US" sz="2400" dirty="0">
                <a:solidFill>
                  <a:schemeClr val="tx2"/>
                </a:solidFill>
              </a:rPr>
              <a:t> </a:t>
            </a:r>
            <a:r>
              <a:rPr lang="en-US" altLang="zh-CN" sz="2400" dirty="0">
                <a:solidFill>
                  <a:schemeClr val="tx2"/>
                </a:solidFill>
              </a:rPr>
              <a:t>Causal</a:t>
            </a:r>
            <a:r>
              <a:rPr lang="zh-CN" altLang="en-US" sz="2400" dirty="0">
                <a:solidFill>
                  <a:schemeClr val="tx2"/>
                </a:solidFill>
              </a:rPr>
              <a:t> </a:t>
            </a:r>
            <a:r>
              <a:rPr lang="en-US" altLang="zh-CN" sz="2400" dirty="0">
                <a:solidFill>
                  <a:schemeClr val="tx2"/>
                </a:solidFill>
              </a:rPr>
              <a:t>Perspectives</a:t>
            </a:r>
            <a:endParaRPr lang="en-US" sz="2400" dirty="0">
              <a:solidFill>
                <a:schemeClr val="tx2"/>
              </a:solidFill>
            </a:endParaRPr>
          </a:p>
        </p:txBody>
      </p:sp>
      <p:sp>
        <p:nvSpPr>
          <p:cNvPr id="7" name="Rounded Rectangle 6">
            <a:extLst>
              <a:ext uri="{FF2B5EF4-FFF2-40B4-BE49-F238E27FC236}">
                <a16:creationId xmlns:a16="http://schemas.microsoft.com/office/drawing/2014/main" id="{1F2BA3DE-1941-2862-123C-6D1E2A9B4192}"/>
              </a:ext>
            </a:extLst>
          </p:cNvPr>
          <p:cNvSpPr/>
          <p:nvPr/>
        </p:nvSpPr>
        <p:spPr>
          <a:xfrm>
            <a:off x="917448" y="1737360"/>
            <a:ext cx="10436352" cy="66729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Evaluate</a:t>
            </a:r>
            <a:r>
              <a:rPr lang="zh-CN" altLang="en-US" sz="2000" dirty="0"/>
              <a:t> </a:t>
            </a:r>
            <a:r>
              <a:rPr lang="en-US" altLang="zh-CN" sz="2000" dirty="0"/>
              <a:t>system</a:t>
            </a:r>
            <a:r>
              <a:rPr lang="zh-CN" altLang="en-US" sz="2000" dirty="0"/>
              <a:t> </a:t>
            </a:r>
            <a:r>
              <a:rPr lang="en-US" altLang="zh-CN" sz="2000" dirty="0"/>
              <a:t>outcomes</a:t>
            </a:r>
            <a:r>
              <a:rPr lang="zh-CN" altLang="en-US" sz="2000" dirty="0"/>
              <a:t> </a:t>
            </a:r>
            <a:r>
              <a:rPr lang="en-US" altLang="zh-CN" sz="2000" dirty="0"/>
              <a:t>unbiasedly</a:t>
            </a:r>
            <a:r>
              <a:rPr lang="zh-CN" altLang="en-US" sz="2000" dirty="0"/>
              <a:t> </a:t>
            </a:r>
            <a:r>
              <a:rPr lang="en-US" altLang="zh-CN" sz="2000" dirty="0"/>
              <a:t>when</a:t>
            </a:r>
            <a:r>
              <a:rPr lang="zh-CN" altLang="en-US" sz="2000" dirty="0"/>
              <a:t> </a:t>
            </a:r>
            <a:r>
              <a:rPr lang="en-US" altLang="zh-CN" sz="2000" dirty="0"/>
              <a:t>controlled</a:t>
            </a:r>
            <a:r>
              <a:rPr lang="zh-CN" altLang="en-US" sz="2000" dirty="0"/>
              <a:t> </a:t>
            </a:r>
            <a:r>
              <a:rPr lang="en-US" altLang="zh-CN" sz="2000" dirty="0"/>
              <a:t>experiment is</a:t>
            </a:r>
            <a:r>
              <a:rPr lang="zh-CN" altLang="en-US" sz="2000" dirty="0"/>
              <a:t> </a:t>
            </a:r>
            <a:r>
              <a:rPr lang="en-US" altLang="zh-CN" sz="2000" dirty="0"/>
              <a:t>not</a:t>
            </a:r>
            <a:r>
              <a:rPr lang="zh-CN" altLang="en-US" sz="2000" dirty="0"/>
              <a:t> </a:t>
            </a:r>
            <a:r>
              <a:rPr lang="en-US" altLang="zh-CN" sz="2000" dirty="0"/>
              <a:t>available</a:t>
            </a:r>
            <a:endParaRPr lang="en-US" sz="2000" dirty="0"/>
          </a:p>
        </p:txBody>
      </p:sp>
      <p:sp>
        <p:nvSpPr>
          <p:cNvPr id="8" name="Rounded Rectangle 7">
            <a:extLst>
              <a:ext uri="{FF2B5EF4-FFF2-40B4-BE49-F238E27FC236}">
                <a16:creationId xmlns:a16="http://schemas.microsoft.com/office/drawing/2014/main" id="{8E943C9E-2489-C73A-D47F-C197957743BE}"/>
              </a:ext>
            </a:extLst>
          </p:cNvPr>
          <p:cNvSpPr/>
          <p:nvPr/>
        </p:nvSpPr>
        <p:spPr>
          <a:xfrm>
            <a:off x="917448" y="4023360"/>
            <a:ext cx="10436352" cy="66729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Uncover</a:t>
            </a:r>
            <a:r>
              <a:rPr lang="zh-CN" altLang="en-US" sz="2000" dirty="0"/>
              <a:t> </a:t>
            </a:r>
            <a:r>
              <a:rPr lang="en-US" altLang="zh-CN" sz="2000" dirty="0"/>
              <a:t>causality</a:t>
            </a:r>
            <a:r>
              <a:rPr lang="zh-CN" altLang="en-US" sz="2000" dirty="0"/>
              <a:t> </a:t>
            </a:r>
            <a:r>
              <a:rPr lang="en-US" altLang="zh-CN" sz="2000" dirty="0"/>
              <a:t>in</a:t>
            </a:r>
            <a:r>
              <a:rPr lang="zh-CN" altLang="en-US" sz="2000" dirty="0"/>
              <a:t> </a:t>
            </a:r>
            <a:r>
              <a:rPr lang="en-US" altLang="zh-CN" sz="2000" dirty="0"/>
              <a:t>systems</a:t>
            </a:r>
            <a:r>
              <a:rPr lang="zh-CN" altLang="en-US" sz="2000" dirty="0"/>
              <a:t> </a:t>
            </a:r>
            <a:r>
              <a:rPr lang="en-US" altLang="zh-CN" sz="2000" dirty="0"/>
              <a:t>when</a:t>
            </a:r>
            <a:r>
              <a:rPr lang="zh-CN" altLang="en-US" sz="2000" dirty="0"/>
              <a:t> </a:t>
            </a:r>
            <a:r>
              <a:rPr lang="en-US" altLang="zh-CN" sz="2000" dirty="0"/>
              <a:t>interference</a:t>
            </a:r>
            <a:r>
              <a:rPr lang="zh-CN" altLang="en-US" sz="2000" dirty="0"/>
              <a:t> </a:t>
            </a:r>
            <a:r>
              <a:rPr lang="en-US" altLang="zh-CN" sz="2000" dirty="0"/>
              <a:t>and</a:t>
            </a:r>
            <a:r>
              <a:rPr lang="zh-CN" altLang="en-US" sz="2000" dirty="0"/>
              <a:t> </a:t>
            </a:r>
            <a:r>
              <a:rPr lang="en-US" altLang="zh-CN" sz="2000" dirty="0"/>
              <a:t>unobserved</a:t>
            </a:r>
            <a:r>
              <a:rPr lang="zh-CN" altLang="en-US" sz="2000" dirty="0"/>
              <a:t> </a:t>
            </a:r>
            <a:r>
              <a:rPr lang="en-US" altLang="zh-CN" sz="2000" dirty="0"/>
              <a:t>confounders</a:t>
            </a:r>
            <a:r>
              <a:rPr lang="zh-CN" altLang="en-US" sz="2000" dirty="0"/>
              <a:t> </a:t>
            </a:r>
            <a:r>
              <a:rPr lang="en-US" altLang="zh-CN" sz="2000" dirty="0"/>
              <a:t>exist</a:t>
            </a:r>
            <a:endParaRPr lang="en-US" sz="2000" dirty="0"/>
          </a:p>
        </p:txBody>
      </p:sp>
      <p:sp>
        <p:nvSpPr>
          <p:cNvPr id="9" name="TextBox 8">
            <a:extLst>
              <a:ext uri="{FF2B5EF4-FFF2-40B4-BE49-F238E27FC236}">
                <a16:creationId xmlns:a16="http://schemas.microsoft.com/office/drawing/2014/main" id="{E62E6FFB-37EA-D279-941D-B81DEE1A8BE7}"/>
              </a:ext>
            </a:extLst>
          </p:cNvPr>
          <p:cNvSpPr txBox="1"/>
          <p:nvPr/>
        </p:nvSpPr>
        <p:spPr>
          <a:xfrm>
            <a:off x="917448" y="2544182"/>
            <a:ext cx="10213848" cy="1045223"/>
          </a:xfrm>
          <a:prstGeom prst="rect">
            <a:avLst/>
          </a:prstGeom>
          <a:noFill/>
        </p:spPr>
        <p:txBody>
          <a:bodyPr wrap="square" rtlCol="0">
            <a:spAutoFit/>
          </a:bodyPr>
          <a:lstStyle/>
          <a:p>
            <a:pPr marL="342900" indent="-342900">
              <a:lnSpc>
                <a:spcPct val="150000"/>
              </a:lnSpc>
              <a:buFont typeface="Wingdings" pitchFamily="2" charset="2"/>
              <a:buChar char="§"/>
            </a:pPr>
            <a:r>
              <a:rPr lang="en-US" sz="2200" dirty="0">
                <a:solidFill>
                  <a:schemeClr val="tx2"/>
                </a:solidFill>
              </a:rPr>
              <a:t>Build causal models that permit observational studies</a:t>
            </a:r>
          </a:p>
          <a:p>
            <a:pPr marL="342900" indent="-342900">
              <a:lnSpc>
                <a:spcPct val="150000"/>
              </a:lnSpc>
              <a:buFont typeface="Wingdings" pitchFamily="2" charset="2"/>
              <a:buChar char="§"/>
            </a:pPr>
            <a:r>
              <a:rPr lang="en-US" sz="2200" dirty="0">
                <a:solidFill>
                  <a:schemeClr val="tx2"/>
                </a:solidFill>
              </a:rPr>
              <a:t>A</a:t>
            </a:r>
            <a:r>
              <a:rPr lang="en-US" altLang="zh-CN" sz="2200" dirty="0">
                <a:solidFill>
                  <a:schemeClr val="tx2"/>
                </a:solidFill>
              </a:rPr>
              <a:t>nswer</a:t>
            </a:r>
            <a:r>
              <a:rPr lang="en-US" sz="2200" dirty="0">
                <a:solidFill>
                  <a:schemeClr val="tx2"/>
                </a:solidFill>
              </a:rPr>
              <a:t> counterfactual questions </a:t>
            </a:r>
            <a:r>
              <a:rPr lang="en-US" altLang="zh-CN" sz="2200" dirty="0">
                <a:solidFill>
                  <a:schemeClr val="tx2"/>
                </a:solidFill>
              </a:rPr>
              <a:t>using</a:t>
            </a:r>
            <a:r>
              <a:rPr lang="zh-CN" altLang="en-US" sz="2200" dirty="0">
                <a:solidFill>
                  <a:schemeClr val="tx2"/>
                </a:solidFill>
              </a:rPr>
              <a:t> </a:t>
            </a:r>
            <a:r>
              <a:rPr lang="en-US" altLang="zh-CN" sz="2200" dirty="0">
                <a:solidFill>
                  <a:schemeClr val="tx2"/>
                </a:solidFill>
              </a:rPr>
              <a:t>log</a:t>
            </a:r>
            <a:r>
              <a:rPr lang="zh-CN" altLang="en-US" sz="2200" dirty="0">
                <a:solidFill>
                  <a:schemeClr val="tx2"/>
                </a:solidFill>
              </a:rPr>
              <a:t> </a:t>
            </a:r>
            <a:r>
              <a:rPr lang="en-US" altLang="zh-CN" sz="2200" dirty="0">
                <a:solidFill>
                  <a:schemeClr val="tx2"/>
                </a:solidFill>
              </a:rPr>
              <a:t>data</a:t>
            </a:r>
            <a:endParaRPr lang="en-US" sz="2200" dirty="0">
              <a:solidFill>
                <a:schemeClr val="tx2"/>
              </a:solidFill>
            </a:endParaRPr>
          </a:p>
        </p:txBody>
      </p:sp>
      <p:sp>
        <p:nvSpPr>
          <p:cNvPr id="10" name="TextBox 9">
            <a:extLst>
              <a:ext uri="{FF2B5EF4-FFF2-40B4-BE49-F238E27FC236}">
                <a16:creationId xmlns:a16="http://schemas.microsoft.com/office/drawing/2014/main" id="{DEEA1CFE-9195-9AA0-1399-665F2A557EDF}"/>
              </a:ext>
            </a:extLst>
          </p:cNvPr>
          <p:cNvSpPr txBox="1"/>
          <p:nvPr/>
        </p:nvSpPr>
        <p:spPr>
          <a:xfrm>
            <a:off x="917448" y="4831452"/>
            <a:ext cx="10213848" cy="1043555"/>
          </a:xfrm>
          <a:prstGeom prst="rect">
            <a:avLst/>
          </a:prstGeom>
          <a:noFill/>
        </p:spPr>
        <p:txBody>
          <a:bodyPr wrap="square" rtlCol="0">
            <a:spAutoFit/>
          </a:bodyPr>
          <a:lstStyle/>
          <a:p>
            <a:pPr marL="285750" indent="-285750">
              <a:lnSpc>
                <a:spcPct val="150000"/>
              </a:lnSpc>
              <a:buFont typeface="Wingdings" pitchFamily="2" charset="2"/>
              <a:buChar char="§"/>
            </a:pPr>
            <a:r>
              <a:rPr lang="en-US" sz="2200" dirty="0">
                <a:solidFill>
                  <a:schemeClr val="tx2"/>
                </a:solidFill>
              </a:rPr>
              <a:t>Build causal models that incorporate domain expertise</a:t>
            </a:r>
            <a:r>
              <a:rPr lang="zh-CN" altLang="en-US" sz="2200" dirty="0">
                <a:solidFill>
                  <a:schemeClr val="tx2"/>
                </a:solidFill>
              </a:rPr>
              <a:t> </a:t>
            </a:r>
            <a:r>
              <a:rPr lang="en-US" altLang="zh-CN" sz="2200" dirty="0">
                <a:solidFill>
                  <a:schemeClr val="tx2"/>
                </a:solidFill>
              </a:rPr>
              <a:t>in</a:t>
            </a:r>
            <a:r>
              <a:rPr lang="zh-CN" altLang="en-US" sz="2200" dirty="0">
                <a:solidFill>
                  <a:schemeClr val="tx2"/>
                </a:solidFill>
              </a:rPr>
              <a:t> </a:t>
            </a:r>
            <a:r>
              <a:rPr lang="en-US" altLang="zh-CN" sz="2200" dirty="0">
                <a:solidFill>
                  <a:schemeClr val="tx2"/>
                </a:solidFill>
              </a:rPr>
              <a:t>computing</a:t>
            </a:r>
            <a:endParaRPr lang="en-US" sz="2200" dirty="0">
              <a:solidFill>
                <a:schemeClr val="tx2"/>
              </a:solidFill>
            </a:endParaRPr>
          </a:p>
          <a:p>
            <a:pPr marL="285750" indent="-285750">
              <a:lnSpc>
                <a:spcPct val="150000"/>
              </a:lnSpc>
              <a:buFont typeface="Wingdings" pitchFamily="2" charset="2"/>
              <a:buChar char="§"/>
            </a:pPr>
            <a:r>
              <a:rPr lang="en-US" altLang="zh-CN" sz="2200" dirty="0">
                <a:solidFill>
                  <a:schemeClr val="tx2"/>
                </a:solidFill>
              </a:rPr>
              <a:t>Develop new intervention strategy for causal discovery</a:t>
            </a:r>
            <a:endParaRPr lang="en-US" sz="2200" dirty="0">
              <a:solidFill>
                <a:schemeClr val="tx2"/>
              </a:solidFill>
            </a:endParaRPr>
          </a:p>
        </p:txBody>
      </p:sp>
    </p:spTree>
    <p:extLst>
      <p:ext uri="{BB962C8B-B14F-4D97-AF65-F5344CB8AC3E}">
        <p14:creationId xmlns:p14="http://schemas.microsoft.com/office/powerpoint/2010/main" val="456283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EF13E-C465-7CCA-E6E6-65F6D1C07993}"/>
              </a:ext>
            </a:extLst>
          </p:cNvPr>
          <p:cNvSpPr>
            <a:spLocks noGrp="1"/>
          </p:cNvSpPr>
          <p:nvPr>
            <p:ph type="sldNum" sz="quarter" idx="12"/>
          </p:nvPr>
        </p:nvSpPr>
        <p:spPr/>
        <p:txBody>
          <a:bodyPr/>
          <a:lstStyle/>
          <a:p>
            <a:fld id="{E19705F5-30C7-4043-8814-377DC0E18AF3}" type="slidenum">
              <a:rPr lang="en-US" smtClean="0"/>
              <a:t>47</a:t>
            </a:fld>
            <a:endParaRPr lang="en-US"/>
          </a:p>
        </p:txBody>
      </p:sp>
      <p:sp>
        <p:nvSpPr>
          <p:cNvPr id="3" name="Title 1">
            <a:extLst>
              <a:ext uri="{FF2B5EF4-FFF2-40B4-BE49-F238E27FC236}">
                <a16:creationId xmlns:a16="http://schemas.microsoft.com/office/drawing/2014/main" id="{48CEE7F3-A2F3-AC59-4B10-A6FA42CAD73A}"/>
              </a:ext>
            </a:extLst>
          </p:cNvPr>
          <p:cNvSpPr txBox="1">
            <a:spLocks/>
          </p:cNvSpPr>
          <p:nvPr/>
        </p:nvSpPr>
        <p:spPr>
          <a:xfrm>
            <a:off x="1391412" y="517184"/>
            <a:ext cx="9276588" cy="55406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2"/>
                </a:solidFill>
              </a:rPr>
              <a:t>Future Directions: Sustainability</a:t>
            </a:r>
            <a:r>
              <a:rPr lang="zh-CN" altLang="en-US" sz="2400" dirty="0">
                <a:solidFill>
                  <a:schemeClr val="tx2"/>
                </a:solidFill>
              </a:rPr>
              <a:t> </a:t>
            </a:r>
            <a:r>
              <a:rPr lang="en-US" altLang="zh-CN" sz="2400" dirty="0">
                <a:solidFill>
                  <a:schemeClr val="tx2"/>
                </a:solidFill>
              </a:rPr>
              <a:t>and</a:t>
            </a:r>
            <a:r>
              <a:rPr lang="zh-CN" altLang="en-US" sz="2400" dirty="0">
                <a:solidFill>
                  <a:schemeClr val="tx2"/>
                </a:solidFill>
              </a:rPr>
              <a:t> </a:t>
            </a:r>
            <a:r>
              <a:rPr lang="en-US" altLang="zh-CN" sz="2400" dirty="0">
                <a:solidFill>
                  <a:schemeClr val="tx2"/>
                </a:solidFill>
              </a:rPr>
              <a:t>Climate</a:t>
            </a:r>
            <a:r>
              <a:rPr lang="zh-CN" altLang="en-US" sz="2400" dirty="0">
                <a:solidFill>
                  <a:schemeClr val="tx2"/>
                </a:solidFill>
              </a:rPr>
              <a:t> </a:t>
            </a:r>
            <a:r>
              <a:rPr lang="en-US" altLang="zh-CN" sz="2400" dirty="0">
                <a:solidFill>
                  <a:schemeClr val="tx2"/>
                </a:solidFill>
              </a:rPr>
              <a:t>in</a:t>
            </a:r>
            <a:r>
              <a:rPr lang="zh-CN" altLang="en-US" sz="2400" dirty="0">
                <a:solidFill>
                  <a:schemeClr val="tx2"/>
                </a:solidFill>
              </a:rPr>
              <a:t> </a:t>
            </a:r>
            <a:r>
              <a:rPr lang="en-US" altLang="zh-CN" sz="2400" dirty="0">
                <a:solidFill>
                  <a:schemeClr val="tx2"/>
                </a:solidFill>
              </a:rPr>
              <a:t>Computing</a:t>
            </a:r>
            <a:endParaRPr lang="en-US" sz="2400" dirty="0">
              <a:solidFill>
                <a:schemeClr val="tx2"/>
              </a:solidFill>
            </a:endParaRPr>
          </a:p>
        </p:txBody>
      </p:sp>
      <p:sp>
        <p:nvSpPr>
          <p:cNvPr id="5" name="Rounded Rectangle 4">
            <a:extLst>
              <a:ext uri="{FF2B5EF4-FFF2-40B4-BE49-F238E27FC236}">
                <a16:creationId xmlns:a16="http://schemas.microsoft.com/office/drawing/2014/main" id="{9E219CB3-911C-F65E-12A3-DC4D6159C2F8}"/>
              </a:ext>
            </a:extLst>
          </p:cNvPr>
          <p:cNvSpPr/>
          <p:nvPr/>
        </p:nvSpPr>
        <p:spPr>
          <a:xfrm>
            <a:off x="917448" y="1737360"/>
            <a:ext cx="10436352" cy="6672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Explore</a:t>
            </a:r>
            <a:r>
              <a:rPr lang="zh-CN" altLang="en-US" sz="2000" dirty="0"/>
              <a:t> </a:t>
            </a:r>
            <a:r>
              <a:rPr lang="en-US" altLang="zh-CN" sz="2000" dirty="0"/>
              <a:t>the</a:t>
            </a:r>
            <a:r>
              <a:rPr lang="zh-CN" altLang="en-US" sz="2000" dirty="0"/>
              <a:t> </a:t>
            </a:r>
            <a:r>
              <a:rPr lang="en-US" altLang="zh-CN" sz="2000" dirty="0"/>
              <a:t>tradeoffs</a:t>
            </a:r>
            <a:r>
              <a:rPr lang="zh-CN" altLang="en-US" sz="2000" dirty="0"/>
              <a:t> </a:t>
            </a:r>
            <a:r>
              <a:rPr lang="en-US" altLang="zh-CN" sz="2000" dirty="0"/>
              <a:t>between</a:t>
            </a:r>
            <a:r>
              <a:rPr lang="zh-CN" altLang="en-US" sz="2000" dirty="0"/>
              <a:t> </a:t>
            </a:r>
            <a:r>
              <a:rPr lang="en-US" altLang="zh-CN" sz="2000" dirty="0"/>
              <a:t>carbon,</a:t>
            </a:r>
            <a:r>
              <a:rPr lang="zh-CN" altLang="en-US" sz="2000" dirty="0"/>
              <a:t> </a:t>
            </a:r>
            <a:r>
              <a:rPr lang="en-US" altLang="zh-CN" sz="2000" dirty="0"/>
              <a:t>energy,</a:t>
            </a:r>
            <a:r>
              <a:rPr lang="zh-CN" altLang="en-US" sz="2000" dirty="0"/>
              <a:t> </a:t>
            </a:r>
            <a:r>
              <a:rPr lang="en-US" altLang="zh-CN" sz="2000" dirty="0"/>
              <a:t>performance,</a:t>
            </a:r>
            <a:r>
              <a:rPr lang="zh-CN" altLang="en-US" sz="2000" dirty="0"/>
              <a:t> </a:t>
            </a:r>
            <a:r>
              <a:rPr lang="en-US" altLang="zh-CN" sz="2000" dirty="0"/>
              <a:t>and</a:t>
            </a:r>
            <a:r>
              <a:rPr lang="zh-CN" altLang="en-US" sz="2000" dirty="0"/>
              <a:t> </a:t>
            </a:r>
            <a:r>
              <a:rPr lang="en-US" altLang="zh-CN" sz="2000" dirty="0"/>
              <a:t>reliability</a:t>
            </a:r>
            <a:endParaRPr lang="en-US" sz="2000" dirty="0"/>
          </a:p>
        </p:txBody>
      </p:sp>
      <p:sp>
        <p:nvSpPr>
          <p:cNvPr id="6" name="Rounded Rectangle 5">
            <a:extLst>
              <a:ext uri="{FF2B5EF4-FFF2-40B4-BE49-F238E27FC236}">
                <a16:creationId xmlns:a16="http://schemas.microsoft.com/office/drawing/2014/main" id="{60605049-A468-A3F4-06F3-81527ABD2412}"/>
              </a:ext>
            </a:extLst>
          </p:cNvPr>
          <p:cNvSpPr/>
          <p:nvPr/>
        </p:nvSpPr>
        <p:spPr>
          <a:xfrm>
            <a:off x="877824" y="4023360"/>
            <a:ext cx="10436352" cy="66729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Design carbon-efficient computing infrastructure and applications</a:t>
            </a:r>
            <a:endParaRPr lang="en-US" sz="2000" dirty="0"/>
          </a:p>
        </p:txBody>
      </p:sp>
      <p:sp>
        <p:nvSpPr>
          <p:cNvPr id="8" name="TextBox 7">
            <a:extLst>
              <a:ext uri="{FF2B5EF4-FFF2-40B4-BE49-F238E27FC236}">
                <a16:creationId xmlns:a16="http://schemas.microsoft.com/office/drawing/2014/main" id="{5A9CCFB2-C264-9427-5591-7B707DC76A72}"/>
              </a:ext>
            </a:extLst>
          </p:cNvPr>
          <p:cNvSpPr txBox="1"/>
          <p:nvPr/>
        </p:nvSpPr>
        <p:spPr>
          <a:xfrm>
            <a:off x="914400" y="2658545"/>
            <a:ext cx="10213848" cy="1043555"/>
          </a:xfrm>
          <a:prstGeom prst="rect">
            <a:avLst/>
          </a:prstGeom>
          <a:noFill/>
        </p:spPr>
        <p:txBody>
          <a:bodyPr wrap="square" rtlCol="0">
            <a:spAutoFit/>
          </a:bodyPr>
          <a:lstStyle/>
          <a:p>
            <a:pPr marL="285750" indent="-285750">
              <a:lnSpc>
                <a:spcPct val="150000"/>
              </a:lnSpc>
              <a:buFont typeface="Wingdings" pitchFamily="2" charset="2"/>
              <a:buChar char="§"/>
            </a:pPr>
            <a:r>
              <a:rPr lang="en-US" altLang="zh-CN" sz="2200" dirty="0">
                <a:solidFill>
                  <a:schemeClr val="tx2"/>
                </a:solidFill>
              </a:rPr>
              <a:t>Characterize,</a:t>
            </a:r>
            <a:r>
              <a:rPr lang="zh-CN" altLang="en-US" sz="2200" dirty="0">
                <a:solidFill>
                  <a:schemeClr val="tx2"/>
                </a:solidFill>
              </a:rPr>
              <a:t> </a:t>
            </a:r>
            <a:r>
              <a:rPr lang="en-US" altLang="zh-CN" sz="2200" dirty="0">
                <a:solidFill>
                  <a:schemeClr val="tx2"/>
                </a:solidFill>
              </a:rPr>
              <a:t>model,</a:t>
            </a:r>
            <a:r>
              <a:rPr lang="zh-CN" altLang="en-US" sz="2200" dirty="0">
                <a:solidFill>
                  <a:schemeClr val="tx2"/>
                </a:solidFill>
              </a:rPr>
              <a:t> </a:t>
            </a:r>
            <a:r>
              <a:rPr lang="en-US" altLang="zh-CN" sz="2200" dirty="0">
                <a:solidFill>
                  <a:schemeClr val="tx2"/>
                </a:solidFill>
              </a:rPr>
              <a:t>and</a:t>
            </a:r>
            <a:r>
              <a:rPr lang="zh-CN" altLang="en-US" sz="2200" dirty="0">
                <a:solidFill>
                  <a:schemeClr val="tx2"/>
                </a:solidFill>
              </a:rPr>
              <a:t> </a:t>
            </a:r>
            <a:r>
              <a:rPr lang="en-US" altLang="zh-CN" sz="2200" dirty="0">
                <a:solidFill>
                  <a:schemeClr val="tx2"/>
                </a:solidFill>
              </a:rPr>
              <a:t>predict</a:t>
            </a:r>
            <a:r>
              <a:rPr lang="zh-CN" altLang="en-US" sz="2200" dirty="0">
                <a:solidFill>
                  <a:schemeClr val="tx2"/>
                </a:solidFill>
              </a:rPr>
              <a:t> </a:t>
            </a:r>
            <a:r>
              <a:rPr lang="en-US" altLang="zh-CN" sz="2200" dirty="0">
                <a:solidFill>
                  <a:schemeClr val="tx2"/>
                </a:solidFill>
              </a:rPr>
              <a:t>such</a:t>
            </a:r>
            <a:r>
              <a:rPr lang="zh-CN" altLang="en-US" sz="2200" dirty="0">
                <a:solidFill>
                  <a:schemeClr val="tx2"/>
                </a:solidFill>
              </a:rPr>
              <a:t> </a:t>
            </a:r>
            <a:r>
              <a:rPr lang="en-US" altLang="zh-CN" sz="2200" dirty="0">
                <a:solidFill>
                  <a:schemeClr val="tx2"/>
                </a:solidFill>
              </a:rPr>
              <a:t>tradeoffs</a:t>
            </a:r>
            <a:endParaRPr lang="en-US" sz="2200" dirty="0">
              <a:solidFill>
                <a:schemeClr val="tx2"/>
              </a:solidFill>
            </a:endParaRPr>
          </a:p>
          <a:p>
            <a:pPr marL="285750" indent="-285750">
              <a:lnSpc>
                <a:spcPct val="150000"/>
              </a:lnSpc>
              <a:buFont typeface="Wingdings" pitchFamily="2" charset="2"/>
              <a:buChar char="§"/>
            </a:pPr>
            <a:r>
              <a:rPr lang="en-US" altLang="zh-CN" sz="2200" dirty="0">
                <a:solidFill>
                  <a:schemeClr val="tx2"/>
                </a:solidFill>
              </a:rPr>
              <a:t>Develop</a:t>
            </a:r>
            <a:r>
              <a:rPr lang="zh-CN" altLang="en-US" sz="2200" dirty="0">
                <a:solidFill>
                  <a:schemeClr val="tx2"/>
                </a:solidFill>
              </a:rPr>
              <a:t> </a:t>
            </a:r>
            <a:r>
              <a:rPr lang="en-US" altLang="zh-CN" sz="2200" dirty="0">
                <a:solidFill>
                  <a:schemeClr val="tx2"/>
                </a:solidFill>
              </a:rPr>
              <a:t>related</a:t>
            </a:r>
            <a:r>
              <a:rPr lang="zh-CN" altLang="en-US" sz="2200" dirty="0">
                <a:solidFill>
                  <a:schemeClr val="tx2"/>
                </a:solidFill>
              </a:rPr>
              <a:t> </a:t>
            </a:r>
            <a:r>
              <a:rPr lang="en-US" altLang="zh-CN" sz="2200" dirty="0">
                <a:solidFill>
                  <a:schemeClr val="tx2"/>
                </a:solidFill>
              </a:rPr>
              <a:t>APIs</a:t>
            </a:r>
            <a:r>
              <a:rPr lang="zh-CN" altLang="en-US" sz="2200" dirty="0">
                <a:solidFill>
                  <a:schemeClr val="tx2"/>
                </a:solidFill>
              </a:rPr>
              <a:t> </a:t>
            </a:r>
            <a:r>
              <a:rPr lang="en-US" altLang="zh-CN" sz="2200" dirty="0">
                <a:solidFill>
                  <a:schemeClr val="tx2"/>
                </a:solidFill>
              </a:rPr>
              <a:t>and</a:t>
            </a:r>
            <a:r>
              <a:rPr lang="zh-CN" altLang="en-US" sz="2200" dirty="0">
                <a:solidFill>
                  <a:schemeClr val="tx2"/>
                </a:solidFill>
              </a:rPr>
              <a:t> </a:t>
            </a:r>
            <a:r>
              <a:rPr lang="en-US" altLang="zh-CN" sz="2200" dirty="0">
                <a:solidFill>
                  <a:schemeClr val="tx2"/>
                </a:solidFill>
              </a:rPr>
              <a:t>tools</a:t>
            </a:r>
            <a:r>
              <a:rPr lang="zh-CN" altLang="en-US" sz="2200" dirty="0">
                <a:solidFill>
                  <a:schemeClr val="tx2"/>
                </a:solidFill>
              </a:rPr>
              <a:t> </a:t>
            </a:r>
            <a:r>
              <a:rPr lang="en-US" altLang="zh-CN" sz="2200" dirty="0">
                <a:solidFill>
                  <a:schemeClr val="tx2"/>
                </a:solidFill>
              </a:rPr>
              <a:t>to</a:t>
            </a:r>
            <a:r>
              <a:rPr lang="zh-CN" altLang="en-US" sz="2200" dirty="0">
                <a:solidFill>
                  <a:schemeClr val="tx2"/>
                </a:solidFill>
              </a:rPr>
              <a:t> </a:t>
            </a:r>
            <a:r>
              <a:rPr lang="en-US" altLang="zh-CN" sz="2200" dirty="0">
                <a:solidFill>
                  <a:schemeClr val="tx2"/>
                </a:solidFill>
              </a:rPr>
              <a:t>explore</a:t>
            </a:r>
            <a:r>
              <a:rPr lang="zh-CN" altLang="en-US" sz="2200" dirty="0">
                <a:solidFill>
                  <a:schemeClr val="tx2"/>
                </a:solidFill>
              </a:rPr>
              <a:t> </a:t>
            </a:r>
            <a:r>
              <a:rPr lang="en-US" altLang="zh-CN" sz="2200" dirty="0">
                <a:solidFill>
                  <a:schemeClr val="tx2"/>
                </a:solidFill>
              </a:rPr>
              <a:t>tradeoffs</a:t>
            </a:r>
            <a:endParaRPr lang="en-US" sz="2200" dirty="0">
              <a:solidFill>
                <a:schemeClr val="tx2"/>
              </a:solidFill>
            </a:endParaRPr>
          </a:p>
        </p:txBody>
      </p:sp>
      <p:sp>
        <p:nvSpPr>
          <p:cNvPr id="9" name="TextBox 8">
            <a:extLst>
              <a:ext uri="{FF2B5EF4-FFF2-40B4-BE49-F238E27FC236}">
                <a16:creationId xmlns:a16="http://schemas.microsoft.com/office/drawing/2014/main" id="{F2243081-3A55-4218-9165-758FA4F5C117}"/>
              </a:ext>
            </a:extLst>
          </p:cNvPr>
          <p:cNvSpPr txBox="1"/>
          <p:nvPr/>
        </p:nvSpPr>
        <p:spPr>
          <a:xfrm>
            <a:off x="917448" y="4877172"/>
            <a:ext cx="10213848" cy="1043555"/>
          </a:xfrm>
          <a:prstGeom prst="rect">
            <a:avLst/>
          </a:prstGeom>
          <a:noFill/>
        </p:spPr>
        <p:txBody>
          <a:bodyPr wrap="square" rtlCol="0">
            <a:spAutoFit/>
          </a:bodyPr>
          <a:lstStyle/>
          <a:p>
            <a:pPr marL="285750" indent="-285750">
              <a:lnSpc>
                <a:spcPct val="150000"/>
              </a:lnSpc>
              <a:buFont typeface="Wingdings" pitchFamily="2" charset="2"/>
              <a:buChar char="§"/>
            </a:pPr>
            <a:r>
              <a:rPr lang="en-US" altLang="zh-CN" sz="2200" dirty="0">
                <a:solidFill>
                  <a:schemeClr val="tx2"/>
                </a:solidFill>
              </a:rPr>
              <a:t>Enable carbon-aware</a:t>
            </a:r>
            <a:r>
              <a:rPr lang="zh-CN" altLang="en-US" sz="2200" dirty="0">
                <a:solidFill>
                  <a:schemeClr val="tx2"/>
                </a:solidFill>
              </a:rPr>
              <a:t> </a:t>
            </a:r>
            <a:r>
              <a:rPr lang="en-US" altLang="zh-CN" sz="2200" dirty="0">
                <a:solidFill>
                  <a:schemeClr val="tx2"/>
                </a:solidFill>
              </a:rPr>
              <a:t>computing</a:t>
            </a:r>
            <a:r>
              <a:rPr lang="zh-CN" altLang="en-US" sz="2200" dirty="0">
                <a:solidFill>
                  <a:schemeClr val="tx2"/>
                </a:solidFill>
              </a:rPr>
              <a:t> </a:t>
            </a:r>
            <a:r>
              <a:rPr lang="en-US" altLang="zh-CN" sz="2200" dirty="0">
                <a:solidFill>
                  <a:schemeClr val="tx2"/>
                </a:solidFill>
              </a:rPr>
              <a:t>and</a:t>
            </a:r>
            <a:r>
              <a:rPr lang="zh-CN" altLang="en-US" sz="2200" dirty="0">
                <a:solidFill>
                  <a:schemeClr val="tx2"/>
                </a:solidFill>
              </a:rPr>
              <a:t> </a:t>
            </a:r>
            <a:r>
              <a:rPr lang="en-US" altLang="zh-CN" sz="2200" dirty="0">
                <a:solidFill>
                  <a:schemeClr val="tx2"/>
                </a:solidFill>
              </a:rPr>
              <a:t>temporal</a:t>
            </a:r>
            <a:r>
              <a:rPr lang="zh-CN" altLang="en-US" sz="2200" dirty="0">
                <a:solidFill>
                  <a:schemeClr val="tx2"/>
                </a:solidFill>
              </a:rPr>
              <a:t> </a:t>
            </a:r>
            <a:r>
              <a:rPr lang="en-US" altLang="zh-CN" sz="2200" dirty="0">
                <a:solidFill>
                  <a:schemeClr val="tx2"/>
                </a:solidFill>
              </a:rPr>
              <a:t>workload</a:t>
            </a:r>
            <a:r>
              <a:rPr lang="zh-CN" altLang="en-US" sz="2200" dirty="0">
                <a:solidFill>
                  <a:schemeClr val="tx2"/>
                </a:solidFill>
              </a:rPr>
              <a:t> </a:t>
            </a:r>
            <a:r>
              <a:rPr lang="en-US" altLang="zh-CN" sz="2200" dirty="0">
                <a:solidFill>
                  <a:schemeClr val="tx2"/>
                </a:solidFill>
              </a:rPr>
              <a:t>shifting</a:t>
            </a:r>
          </a:p>
          <a:p>
            <a:pPr marL="285750" indent="-285750">
              <a:lnSpc>
                <a:spcPct val="150000"/>
              </a:lnSpc>
              <a:buFont typeface="Wingdings" pitchFamily="2" charset="2"/>
              <a:buChar char="§"/>
            </a:pPr>
            <a:r>
              <a:rPr lang="en-US" altLang="zh-CN" sz="2200" dirty="0">
                <a:solidFill>
                  <a:schemeClr val="tx2"/>
                </a:solidFill>
              </a:rPr>
              <a:t>Manage</a:t>
            </a:r>
            <a:r>
              <a:rPr lang="zh-CN" altLang="en-US" sz="2200" dirty="0">
                <a:solidFill>
                  <a:schemeClr val="tx2"/>
                </a:solidFill>
              </a:rPr>
              <a:t> </a:t>
            </a:r>
            <a:r>
              <a:rPr lang="en-US" altLang="zh-CN" sz="2200" dirty="0">
                <a:solidFill>
                  <a:schemeClr val="tx2"/>
                </a:solidFill>
              </a:rPr>
              <a:t>resources</a:t>
            </a:r>
            <a:r>
              <a:rPr lang="zh-CN" altLang="en-US" sz="2200" dirty="0">
                <a:solidFill>
                  <a:schemeClr val="tx2"/>
                </a:solidFill>
              </a:rPr>
              <a:t> </a:t>
            </a:r>
            <a:r>
              <a:rPr lang="en-US" altLang="zh-CN" sz="2200" dirty="0">
                <a:solidFill>
                  <a:schemeClr val="tx2"/>
                </a:solidFill>
              </a:rPr>
              <a:t>in</a:t>
            </a:r>
            <a:r>
              <a:rPr lang="zh-CN" altLang="en-US" sz="2200" dirty="0">
                <a:solidFill>
                  <a:schemeClr val="tx2"/>
                </a:solidFill>
              </a:rPr>
              <a:t> </a:t>
            </a:r>
            <a:r>
              <a:rPr lang="en-US" altLang="zh-CN" sz="2200" dirty="0">
                <a:solidFill>
                  <a:schemeClr val="tx2"/>
                </a:solidFill>
              </a:rPr>
              <a:t>the</a:t>
            </a:r>
            <a:r>
              <a:rPr lang="zh-CN" altLang="en-US" sz="2200" dirty="0">
                <a:solidFill>
                  <a:schemeClr val="tx2"/>
                </a:solidFill>
              </a:rPr>
              <a:t> </a:t>
            </a:r>
            <a:r>
              <a:rPr lang="en-US" altLang="zh-CN" sz="2200" dirty="0">
                <a:solidFill>
                  <a:schemeClr val="tx2"/>
                </a:solidFill>
              </a:rPr>
              <a:t>case</a:t>
            </a:r>
            <a:r>
              <a:rPr lang="zh-CN" altLang="en-US" sz="2200" dirty="0">
                <a:solidFill>
                  <a:schemeClr val="tx2"/>
                </a:solidFill>
              </a:rPr>
              <a:t> </a:t>
            </a:r>
            <a:r>
              <a:rPr lang="en-US" altLang="zh-CN" sz="2200" dirty="0">
                <a:solidFill>
                  <a:schemeClr val="tx2"/>
                </a:solidFill>
              </a:rPr>
              <a:t>of</a:t>
            </a:r>
            <a:r>
              <a:rPr lang="zh-CN" altLang="en-US" sz="2200" dirty="0">
                <a:solidFill>
                  <a:schemeClr val="tx2"/>
                </a:solidFill>
              </a:rPr>
              <a:t> </a:t>
            </a:r>
            <a:r>
              <a:rPr lang="en-US" altLang="zh-CN" sz="2200" dirty="0">
                <a:solidFill>
                  <a:schemeClr val="tx2"/>
                </a:solidFill>
              </a:rPr>
              <a:t>variable</a:t>
            </a:r>
            <a:r>
              <a:rPr lang="zh-CN" altLang="en-US" sz="2200" dirty="0">
                <a:solidFill>
                  <a:schemeClr val="tx2"/>
                </a:solidFill>
              </a:rPr>
              <a:t> </a:t>
            </a:r>
            <a:r>
              <a:rPr lang="en-US" altLang="zh-CN" sz="2200" dirty="0">
                <a:solidFill>
                  <a:schemeClr val="tx2"/>
                </a:solidFill>
              </a:rPr>
              <a:t>capacity</a:t>
            </a:r>
            <a:r>
              <a:rPr lang="zh-CN" altLang="en-US" sz="2200" dirty="0">
                <a:solidFill>
                  <a:schemeClr val="tx2"/>
                </a:solidFill>
              </a:rPr>
              <a:t> </a:t>
            </a:r>
            <a:r>
              <a:rPr lang="en-US" altLang="zh-CN" sz="2200" dirty="0">
                <a:solidFill>
                  <a:schemeClr val="tx2"/>
                </a:solidFill>
              </a:rPr>
              <a:t>and</a:t>
            </a:r>
            <a:r>
              <a:rPr lang="zh-CN" altLang="en-US" sz="2200" dirty="0">
                <a:solidFill>
                  <a:schemeClr val="tx2"/>
                </a:solidFill>
              </a:rPr>
              <a:t> </a:t>
            </a:r>
            <a:r>
              <a:rPr lang="en-US" altLang="zh-CN" sz="2200" dirty="0">
                <a:solidFill>
                  <a:schemeClr val="tx2"/>
                </a:solidFill>
              </a:rPr>
              <a:t>load</a:t>
            </a:r>
            <a:r>
              <a:rPr lang="zh-CN" altLang="en-US" sz="2200" dirty="0">
                <a:solidFill>
                  <a:schemeClr val="tx2"/>
                </a:solidFill>
              </a:rPr>
              <a:t> </a:t>
            </a:r>
            <a:r>
              <a:rPr lang="en-US" altLang="zh-CN" sz="2200" dirty="0">
                <a:solidFill>
                  <a:schemeClr val="tx2"/>
                </a:solidFill>
              </a:rPr>
              <a:t>flexibility</a:t>
            </a:r>
            <a:endParaRPr lang="en-US" sz="2200" dirty="0">
              <a:solidFill>
                <a:schemeClr val="tx2"/>
              </a:solidFill>
            </a:endParaRPr>
          </a:p>
        </p:txBody>
      </p:sp>
    </p:spTree>
    <p:extLst>
      <p:ext uri="{BB962C8B-B14F-4D97-AF65-F5344CB8AC3E}">
        <p14:creationId xmlns:p14="http://schemas.microsoft.com/office/powerpoint/2010/main" val="4254130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32FF1C-A6A9-CFC8-6057-2670593A0AB5}"/>
              </a:ext>
            </a:extLst>
          </p:cNvPr>
          <p:cNvSpPr>
            <a:spLocks noGrp="1"/>
          </p:cNvSpPr>
          <p:nvPr>
            <p:ph type="sldNum" sz="quarter" idx="12"/>
          </p:nvPr>
        </p:nvSpPr>
        <p:spPr/>
        <p:txBody>
          <a:bodyPr/>
          <a:lstStyle/>
          <a:p>
            <a:fld id="{E19705F5-30C7-4043-8814-377DC0E18AF3}" type="slidenum">
              <a:rPr lang="en-US" smtClean="0"/>
              <a:t>48</a:t>
            </a:fld>
            <a:endParaRPr lang="en-US"/>
          </a:p>
        </p:txBody>
      </p:sp>
      <p:sp>
        <p:nvSpPr>
          <p:cNvPr id="3" name="Rectangle 2">
            <a:extLst>
              <a:ext uri="{FF2B5EF4-FFF2-40B4-BE49-F238E27FC236}">
                <a16:creationId xmlns:a16="http://schemas.microsoft.com/office/drawing/2014/main" id="{4391344B-C2E4-CEE4-A121-BF7E9407578F}"/>
              </a:ext>
            </a:extLst>
          </p:cNvPr>
          <p:cNvSpPr/>
          <p:nvPr/>
        </p:nvSpPr>
        <p:spPr>
          <a:xfrm>
            <a:off x="5624561" y="386499"/>
            <a:ext cx="6387608" cy="1707772"/>
          </a:xfrm>
          <a:prstGeom prst="rect">
            <a:avLst/>
          </a:prstGeom>
          <a:solidFill>
            <a:srgbClr val="564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Perspective and Contributions</a:t>
            </a:r>
            <a:endParaRPr lang="en-US" sz="4400" dirty="0"/>
          </a:p>
        </p:txBody>
      </p:sp>
      <p:grpSp>
        <p:nvGrpSpPr>
          <p:cNvPr id="9" name="Group 8">
            <a:extLst>
              <a:ext uri="{FF2B5EF4-FFF2-40B4-BE49-F238E27FC236}">
                <a16:creationId xmlns:a16="http://schemas.microsoft.com/office/drawing/2014/main" id="{B4DF58D7-68C9-1B56-67FA-4FB050608DAF}"/>
              </a:ext>
            </a:extLst>
          </p:cNvPr>
          <p:cNvGrpSpPr/>
          <p:nvPr/>
        </p:nvGrpSpPr>
        <p:grpSpPr>
          <a:xfrm>
            <a:off x="244841" y="386499"/>
            <a:ext cx="5212080" cy="5896699"/>
            <a:chOff x="244841" y="386499"/>
            <a:chExt cx="5212080" cy="5896699"/>
          </a:xfrm>
        </p:grpSpPr>
        <p:sp>
          <p:nvSpPr>
            <p:cNvPr id="4" name="Rectangle 3">
              <a:extLst>
                <a:ext uri="{FF2B5EF4-FFF2-40B4-BE49-F238E27FC236}">
                  <a16:creationId xmlns:a16="http://schemas.microsoft.com/office/drawing/2014/main" id="{03E525C2-6D4B-2ADB-BBF2-2DB919030B7D}"/>
                </a:ext>
              </a:extLst>
            </p:cNvPr>
            <p:cNvSpPr/>
            <p:nvPr/>
          </p:nvSpPr>
          <p:spPr>
            <a:xfrm>
              <a:off x="244841" y="386499"/>
              <a:ext cx="5212080" cy="589669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75B965-DE8B-B385-166E-4E1E7DC0BF0C}"/>
                </a:ext>
              </a:extLst>
            </p:cNvPr>
            <p:cNvSpPr/>
            <p:nvPr/>
          </p:nvSpPr>
          <p:spPr>
            <a:xfrm>
              <a:off x="398764" y="909123"/>
              <a:ext cx="4904233" cy="954107"/>
            </a:xfrm>
            <a:prstGeom prst="rect">
              <a:avLst/>
            </a:prstGeom>
            <a:noFill/>
          </p:spPr>
          <p:txBody>
            <a:bodyPr wrap="square" lIns="91440" tIns="45720" rIns="91440" bIns="45720">
              <a:spAutoFit/>
            </a:bodyPr>
            <a:lstStyle/>
            <a:p>
              <a:pPr algn="ctr"/>
              <a:r>
                <a:rPr lang="en-US" sz="2800" b="0" cap="none" spc="0" dirty="0">
                  <a:ln w="0"/>
                  <a:solidFill>
                    <a:srgbClr val="C00000"/>
                  </a:solidFill>
                  <a:effectLst>
                    <a:outerShdw blurRad="38100" dist="25400" dir="5400000" algn="ctr" rotWithShape="0">
                      <a:srgbClr val="6E747A">
                        <a:alpha val="43000"/>
                      </a:srgbClr>
                    </a:outerShdw>
                  </a:effectLst>
                </a:rPr>
                <a:t>A Holistic View: Look at the Whole </a:t>
              </a:r>
              <a:r>
                <a:rPr lang="en-US" altLang="zh-CN" sz="2800" dirty="0">
                  <a:ln w="0"/>
                  <a:solidFill>
                    <a:srgbClr val="C00000"/>
                  </a:solidFill>
                  <a:effectLst>
                    <a:outerShdw blurRad="38100" dist="25400" dir="5400000" algn="ctr" rotWithShape="0">
                      <a:srgbClr val="6E747A">
                        <a:alpha val="43000"/>
                      </a:srgbClr>
                    </a:outerShdw>
                  </a:effectLst>
                </a:rPr>
                <a:t>Process</a:t>
              </a:r>
              <a:r>
                <a:rPr lang="en-US" sz="2800" b="0" cap="none" spc="0" dirty="0">
                  <a:ln w="0"/>
                  <a:solidFill>
                    <a:srgbClr val="C00000"/>
                  </a:solidFill>
                  <a:effectLst>
                    <a:outerShdw blurRad="38100" dist="25400" dir="5400000" algn="ctr" rotWithShape="0">
                      <a:srgbClr val="6E747A">
                        <a:alpha val="43000"/>
                      </a:srgbClr>
                    </a:outerShdw>
                  </a:effectLst>
                </a:rPr>
                <a:t> </a:t>
              </a:r>
              <a:r>
                <a:rPr lang="en-US" sz="2800" dirty="0">
                  <a:ln w="0"/>
                  <a:solidFill>
                    <a:srgbClr val="C00000"/>
                  </a:solidFill>
                  <a:effectLst>
                    <a:outerShdw blurRad="38100" dist="25400" dir="5400000" algn="ctr" rotWithShape="0">
                      <a:srgbClr val="6E747A">
                        <a:alpha val="43000"/>
                      </a:srgbClr>
                    </a:outerShdw>
                  </a:effectLst>
                </a:rPr>
                <a:t>A</a:t>
              </a:r>
              <a:r>
                <a:rPr lang="en-US" sz="2800" b="0" cap="none" spc="0" dirty="0">
                  <a:ln w="0"/>
                  <a:solidFill>
                    <a:srgbClr val="C00000"/>
                  </a:solidFill>
                  <a:effectLst>
                    <a:outerShdw blurRad="38100" dist="25400" dir="5400000" algn="ctr" rotWithShape="0">
                      <a:srgbClr val="6E747A">
                        <a:alpha val="43000"/>
                      </a:srgbClr>
                    </a:outerShdw>
                  </a:effectLst>
                </a:rPr>
                <a:t>ltogether</a:t>
              </a:r>
            </a:p>
          </p:txBody>
        </p:sp>
      </p:grpSp>
      <p:sp>
        <p:nvSpPr>
          <p:cNvPr id="7" name="TextBox 6">
            <a:extLst>
              <a:ext uri="{FF2B5EF4-FFF2-40B4-BE49-F238E27FC236}">
                <a16:creationId xmlns:a16="http://schemas.microsoft.com/office/drawing/2014/main" id="{F5902470-05AD-6B4D-A10D-F9C0A9E4572D}"/>
              </a:ext>
            </a:extLst>
          </p:cNvPr>
          <p:cNvSpPr txBox="1"/>
          <p:nvPr/>
        </p:nvSpPr>
        <p:spPr>
          <a:xfrm>
            <a:off x="5581875" y="2503961"/>
            <a:ext cx="6542802" cy="3046988"/>
          </a:xfrm>
          <a:prstGeom prst="rect">
            <a:avLst/>
          </a:prstGeom>
          <a:noFill/>
        </p:spPr>
        <p:txBody>
          <a:bodyPr wrap="square" rtlCol="0">
            <a:spAutoFit/>
          </a:bodyPr>
          <a:lstStyle/>
          <a:p>
            <a:r>
              <a:rPr lang="en-US" altLang="zh-CN" sz="2400" dirty="0">
                <a:solidFill>
                  <a:schemeClr val="tx2"/>
                </a:solidFill>
                <a:sym typeface="Wingdings" pitchFamily="2" charset="2"/>
              </a:rPr>
              <a:t>Introduce a </a:t>
            </a:r>
            <a:r>
              <a:rPr lang="en-US" altLang="zh-CN" sz="2400" u="sng" dirty="0">
                <a:solidFill>
                  <a:schemeClr val="tx2"/>
                </a:solidFill>
                <a:sym typeface="Wingdings" pitchFamily="2" charset="2"/>
              </a:rPr>
              <a:t>holistic</a:t>
            </a:r>
            <a:r>
              <a:rPr lang="en-US" altLang="zh-CN" sz="2400" dirty="0">
                <a:solidFill>
                  <a:schemeClr val="tx2"/>
                </a:solidFill>
                <a:sym typeface="Wingdings" pitchFamily="2" charset="2"/>
              </a:rPr>
              <a:t> view on ML for systems</a:t>
            </a:r>
            <a:r>
              <a:rPr lang="zh-CN" altLang="en-US" sz="2400" dirty="0">
                <a:solidFill>
                  <a:schemeClr val="tx2"/>
                </a:solidFill>
                <a:sym typeface="Wingdings" pitchFamily="2" charset="2"/>
              </a:rPr>
              <a:t> </a:t>
            </a:r>
            <a:r>
              <a:rPr lang="en-US" altLang="zh-CN" sz="2400" dirty="0">
                <a:solidFill>
                  <a:schemeClr val="tx2"/>
                </a:solidFill>
                <a:sym typeface="Wingdings" pitchFamily="2" charset="2"/>
              </a:rPr>
              <a:t>instead of treating each step in isolation. </a:t>
            </a:r>
          </a:p>
          <a:p>
            <a:endParaRPr lang="en-US" sz="2400" dirty="0">
              <a:solidFill>
                <a:schemeClr val="tx2"/>
              </a:solidFill>
              <a:sym typeface="Wingdings" pitchFamily="2" charset="2"/>
            </a:endParaRPr>
          </a:p>
          <a:p>
            <a:r>
              <a:rPr lang="en-US" altLang="zh-CN" sz="2400" dirty="0">
                <a:solidFill>
                  <a:schemeClr val="tx2"/>
                </a:solidFill>
                <a:sym typeface="Wingdings" pitchFamily="2" charset="2"/>
              </a:rPr>
              <a:t>Understanding</a:t>
            </a:r>
            <a:r>
              <a:rPr lang="zh-CN" altLang="en-US" sz="2400" dirty="0">
                <a:solidFill>
                  <a:schemeClr val="tx2"/>
                </a:solidFill>
                <a:sym typeface="Wingdings" pitchFamily="2" charset="2"/>
              </a:rPr>
              <a:t> </a:t>
            </a:r>
            <a:r>
              <a:rPr lang="en-US" altLang="zh-CN" sz="2400" u="sng" dirty="0">
                <a:solidFill>
                  <a:schemeClr val="tx2"/>
                </a:solidFill>
                <a:sym typeface="Wingdings" pitchFamily="2" charset="2"/>
              </a:rPr>
              <a:t>cost</a:t>
            </a:r>
            <a:r>
              <a:rPr lang="zh-CN" altLang="en-US" sz="2400" u="sng" dirty="0">
                <a:solidFill>
                  <a:schemeClr val="tx2"/>
                </a:solidFill>
                <a:sym typeface="Wingdings" pitchFamily="2" charset="2"/>
              </a:rPr>
              <a:t> </a:t>
            </a:r>
            <a:r>
              <a:rPr lang="en-US" altLang="zh-CN" sz="2400" u="sng" dirty="0">
                <a:solidFill>
                  <a:schemeClr val="tx2"/>
                </a:solidFill>
                <a:sym typeface="Wingdings" pitchFamily="2" charset="2"/>
              </a:rPr>
              <a:t>structure</a:t>
            </a:r>
            <a:r>
              <a:rPr lang="zh-CN" altLang="en-US" sz="2400" dirty="0">
                <a:solidFill>
                  <a:schemeClr val="tx2"/>
                </a:solidFill>
                <a:sym typeface="Wingdings" pitchFamily="2" charset="2"/>
              </a:rPr>
              <a:t> </a:t>
            </a:r>
            <a:r>
              <a:rPr lang="en-US" altLang="zh-CN" sz="2400" dirty="0">
                <a:solidFill>
                  <a:schemeClr val="tx2"/>
                </a:solidFill>
                <a:sym typeface="Wingdings" pitchFamily="2" charset="2"/>
              </a:rPr>
              <a:t>of</a:t>
            </a:r>
            <a:r>
              <a:rPr lang="zh-CN" altLang="en-US" sz="2400" dirty="0">
                <a:solidFill>
                  <a:schemeClr val="tx2"/>
                </a:solidFill>
                <a:sym typeface="Wingdings" pitchFamily="2" charset="2"/>
              </a:rPr>
              <a:t> </a:t>
            </a:r>
            <a:r>
              <a:rPr lang="en-US" altLang="zh-CN" sz="2400" dirty="0">
                <a:solidFill>
                  <a:schemeClr val="tx2"/>
                </a:solidFill>
                <a:sym typeface="Wingdings" pitchFamily="2" charset="2"/>
              </a:rPr>
              <a:t>systems</a:t>
            </a:r>
            <a:r>
              <a:rPr lang="zh-CN" altLang="en-US" sz="2400" dirty="0">
                <a:solidFill>
                  <a:schemeClr val="tx2"/>
                </a:solidFill>
                <a:sym typeface="Wingdings" pitchFamily="2" charset="2"/>
              </a:rPr>
              <a:t> </a:t>
            </a:r>
            <a:r>
              <a:rPr lang="en-US" altLang="zh-CN" sz="2400" dirty="0">
                <a:solidFill>
                  <a:schemeClr val="tx2"/>
                </a:solidFill>
                <a:sym typeface="Wingdings" pitchFamily="2" charset="2"/>
              </a:rPr>
              <a:t>problems</a:t>
            </a:r>
            <a:r>
              <a:rPr lang="zh-CN" altLang="en-US" sz="2400" dirty="0">
                <a:solidFill>
                  <a:schemeClr val="tx2"/>
                </a:solidFill>
                <a:sym typeface="Wingdings" pitchFamily="2" charset="2"/>
              </a:rPr>
              <a:t> </a:t>
            </a:r>
            <a:r>
              <a:rPr lang="en-US" altLang="zh-CN" sz="2400" dirty="0">
                <a:solidFill>
                  <a:schemeClr val="tx2"/>
                </a:solidFill>
                <a:sym typeface="Wingdings" pitchFamily="2" charset="2"/>
              </a:rPr>
              <a:t>enables</a:t>
            </a:r>
            <a:r>
              <a:rPr lang="zh-CN" altLang="en-US" sz="2400" dirty="0">
                <a:solidFill>
                  <a:schemeClr val="tx2"/>
                </a:solidFill>
                <a:sym typeface="Wingdings" pitchFamily="2" charset="2"/>
              </a:rPr>
              <a:t> </a:t>
            </a:r>
            <a:r>
              <a:rPr lang="en-US" altLang="zh-CN" sz="2400" dirty="0">
                <a:solidFill>
                  <a:schemeClr val="tx2"/>
                </a:solidFill>
                <a:sym typeface="Wingdings" pitchFamily="2" charset="2"/>
              </a:rPr>
              <a:t>making</a:t>
            </a:r>
            <a:r>
              <a:rPr lang="zh-CN" altLang="en-US" sz="2400" dirty="0">
                <a:solidFill>
                  <a:schemeClr val="tx2"/>
                </a:solidFill>
                <a:sym typeface="Wingdings" pitchFamily="2" charset="2"/>
              </a:rPr>
              <a:t> </a:t>
            </a:r>
            <a:r>
              <a:rPr lang="en-US" altLang="zh-CN" sz="2400" dirty="0">
                <a:solidFill>
                  <a:schemeClr val="tx2"/>
                </a:solidFill>
                <a:sym typeface="Wingdings" pitchFamily="2" charset="2"/>
              </a:rPr>
              <a:t>better</a:t>
            </a:r>
            <a:r>
              <a:rPr lang="zh-CN" altLang="en-US" sz="2400" dirty="0">
                <a:solidFill>
                  <a:schemeClr val="tx2"/>
                </a:solidFill>
                <a:sym typeface="Wingdings" pitchFamily="2" charset="2"/>
              </a:rPr>
              <a:t> </a:t>
            </a:r>
            <a:r>
              <a:rPr lang="en-US" altLang="zh-CN" sz="2400" u="sng" dirty="0">
                <a:solidFill>
                  <a:schemeClr val="tx2"/>
                </a:solidFill>
                <a:sym typeface="Wingdings" pitchFamily="2" charset="2"/>
              </a:rPr>
              <a:t>tradeoffs</a:t>
            </a:r>
            <a:r>
              <a:rPr lang="en-US" altLang="zh-CN" sz="2400" dirty="0">
                <a:solidFill>
                  <a:schemeClr val="tx2"/>
                </a:solidFill>
                <a:sym typeface="Wingdings" pitchFamily="2" charset="2"/>
              </a:rPr>
              <a:t>.</a:t>
            </a:r>
            <a:endParaRPr lang="en-US" sz="2400" dirty="0">
              <a:solidFill>
                <a:schemeClr val="tx2"/>
              </a:solidFill>
            </a:endParaRPr>
          </a:p>
          <a:p>
            <a:endParaRPr lang="en-US" sz="2400" dirty="0">
              <a:solidFill>
                <a:schemeClr val="tx2"/>
              </a:solidFill>
            </a:endParaRPr>
          </a:p>
          <a:p>
            <a:r>
              <a:rPr lang="en-US" altLang="zh-CN" sz="2400" u="sng" dirty="0">
                <a:solidFill>
                  <a:schemeClr val="tx2"/>
                </a:solidFill>
              </a:rPr>
              <a:t>Principled</a:t>
            </a:r>
            <a:r>
              <a:rPr lang="en-US" altLang="zh-CN" sz="2400" dirty="0">
                <a:solidFill>
                  <a:schemeClr val="tx2"/>
                </a:solidFill>
              </a:rPr>
              <a:t> </a:t>
            </a:r>
            <a:r>
              <a:rPr lang="en-US" sz="2400" dirty="0">
                <a:solidFill>
                  <a:schemeClr val="tx2"/>
                </a:solidFill>
              </a:rPr>
              <a:t>methods of optimizing systems effectively and efficiently.</a:t>
            </a:r>
          </a:p>
        </p:txBody>
      </p:sp>
      <p:grpSp>
        <p:nvGrpSpPr>
          <p:cNvPr id="11" name="Group 10">
            <a:extLst>
              <a:ext uri="{FF2B5EF4-FFF2-40B4-BE49-F238E27FC236}">
                <a16:creationId xmlns:a16="http://schemas.microsoft.com/office/drawing/2014/main" id="{9D7A2BA3-9C77-F0D1-4A86-4CE4E0584227}"/>
              </a:ext>
            </a:extLst>
          </p:cNvPr>
          <p:cNvGrpSpPr/>
          <p:nvPr/>
        </p:nvGrpSpPr>
        <p:grpSpPr>
          <a:xfrm>
            <a:off x="307318" y="2385854"/>
            <a:ext cx="5212080" cy="3643661"/>
            <a:chOff x="2732049" y="1028700"/>
            <a:chExt cx="7772400" cy="5327650"/>
          </a:xfrm>
        </p:grpSpPr>
        <p:pic>
          <p:nvPicPr>
            <p:cNvPr id="12" name="Picture 11">
              <a:extLst>
                <a:ext uri="{FF2B5EF4-FFF2-40B4-BE49-F238E27FC236}">
                  <a16:creationId xmlns:a16="http://schemas.microsoft.com/office/drawing/2014/main" id="{112C9956-BDBD-4D37-4C94-5BDC6D772B4F}"/>
                </a:ext>
              </a:extLst>
            </p:cNvPr>
            <p:cNvPicPr>
              <a:picLocks noChangeAspect="1"/>
            </p:cNvPicPr>
            <p:nvPr/>
          </p:nvPicPr>
          <p:blipFill>
            <a:blip r:embed="rId3"/>
            <a:stretch>
              <a:fillRect/>
            </a:stretch>
          </p:blipFill>
          <p:spPr>
            <a:xfrm>
              <a:off x="2732049" y="1028700"/>
              <a:ext cx="7620000" cy="4800600"/>
            </a:xfrm>
            <a:prstGeom prst="rect">
              <a:avLst/>
            </a:prstGeom>
          </p:spPr>
        </p:pic>
        <p:pic>
          <p:nvPicPr>
            <p:cNvPr id="13" name="Picture 12">
              <a:extLst>
                <a:ext uri="{FF2B5EF4-FFF2-40B4-BE49-F238E27FC236}">
                  <a16:creationId xmlns:a16="http://schemas.microsoft.com/office/drawing/2014/main" id="{73B48975-6B3A-F920-6BBE-F6A6CA2CC676}"/>
                </a:ext>
              </a:extLst>
            </p:cNvPr>
            <p:cNvPicPr>
              <a:picLocks noChangeAspect="1"/>
            </p:cNvPicPr>
            <p:nvPr/>
          </p:nvPicPr>
          <p:blipFill>
            <a:blip r:embed="rId4"/>
            <a:stretch>
              <a:fillRect/>
            </a:stretch>
          </p:blipFill>
          <p:spPr>
            <a:xfrm>
              <a:off x="2732049" y="1170702"/>
              <a:ext cx="7772400" cy="5185648"/>
            </a:xfrm>
            <a:prstGeom prst="rect">
              <a:avLst/>
            </a:prstGeom>
          </p:spPr>
        </p:pic>
      </p:grpSp>
    </p:spTree>
    <p:extLst>
      <p:ext uri="{BB962C8B-B14F-4D97-AF65-F5344CB8AC3E}">
        <p14:creationId xmlns:p14="http://schemas.microsoft.com/office/powerpoint/2010/main" val="2152866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BE262-FBCC-3C52-1C49-DBD4937C4A65}"/>
              </a:ext>
            </a:extLst>
          </p:cNvPr>
          <p:cNvSpPr>
            <a:spLocks noGrp="1"/>
          </p:cNvSpPr>
          <p:nvPr>
            <p:ph type="sldNum" sz="quarter" idx="12"/>
          </p:nvPr>
        </p:nvSpPr>
        <p:spPr/>
        <p:txBody>
          <a:bodyPr/>
          <a:lstStyle/>
          <a:p>
            <a:fld id="{E19705F5-30C7-4043-8814-377DC0E18AF3}" type="slidenum">
              <a:rPr lang="en-US" smtClean="0"/>
              <a:t>49</a:t>
            </a:fld>
            <a:endParaRPr lang="en-US"/>
          </a:p>
        </p:txBody>
      </p:sp>
      <p:sp>
        <p:nvSpPr>
          <p:cNvPr id="3" name="TextBox 2">
            <a:extLst>
              <a:ext uri="{FF2B5EF4-FFF2-40B4-BE49-F238E27FC236}">
                <a16:creationId xmlns:a16="http://schemas.microsoft.com/office/drawing/2014/main" id="{4E82E350-15BE-4F15-9158-D6347A6B33CD}"/>
              </a:ext>
            </a:extLst>
          </p:cNvPr>
          <p:cNvSpPr txBox="1"/>
          <p:nvPr/>
        </p:nvSpPr>
        <p:spPr>
          <a:xfrm>
            <a:off x="428263" y="4186097"/>
            <a:ext cx="10925537" cy="707886"/>
          </a:xfrm>
          <a:prstGeom prst="rect">
            <a:avLst/>
          </a:prstGeom>
          <a:noFill/>
        </p:spPr>
        <p:txBody>
          <a:bodyPr wrap="square" rtlCol="0">
            <a:spAutoFit/>
          </a:bodyPr>
          <a:lstStyle/>
          <a:p>
            <a:r>
              <a:rPr lang="en-US" altLang="zh-CN" sz="4000" dirty="0">
                <a:solidFill>
                  <a:schemeClr val="tx2"/>
                </a:solidFill>
              </a:rPr>
              <a:t>Backup Slides</a:t>
            </a:r>
          </a:p>
        </p:txBody>
      </p:sp>
    </p:spTree>
    <p:extLst>
      <p:ext uri="{BB962C8B-B14F-4D97-AF65-F5344CB8AC3E}">
        <p14:creationId xmlns:p14="http://schemas.microsoft.com/office/powerpoint/2010/main" val="588974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16321-865D-51B2-9D41-D87C5E60561D}"/>
              </a:ext>
            </a:extLst>
          </p:cNvPr>
          <p:cNvSpPr>
            <a:spLocks noGrp="1"/>
          </p:cNvSpPr>
          <p:nvPr>
            <p:ph type="sldNum" sz="quarter" idx="12"/>
          </p:nvPr>
        </p:nvSpPr>
        <p:spPr/>
        <p:txBody>
          <a:bodyPr/>
          <a:lstStyle/>
          <a:p>
            <a:fld id="{E19705F5-30C7-4043-8814-377DC0E18AF3}" type="slidenum">
              <a:rPr lang="en-US" smtClean="0"/>
              <a:t>5</a:t>
            </a:fld>
            <a:endParaRPr lang="en-US"/>
          </a:p>
        </p:txBody>
      </p:sp>
      <p:graphicFrame>
        <p:nvGraphicFramePr>
          <p:cNvPr id="3" name="Diagram 2">
            <a:extLst>
              <a:ext uri="{FF2B5EF4-FFF2-40B4-BE49-F238E27FC236}">
                <a16:creationId xmlns:a16="http://schemas.microsoft.com/office/drawing/2014/main" id="{CF201A71-2BBF-E38B-3DF1-33876C5D5695}"/>
              </a:ext>
            </a:extLst>
          </p:cNvPr>
          <p:cNvGraphicFramePr/>
          <p:nvPr>
            <p:extLst>
              <p:ext uri="{D42A27DB-BD31-4B8C-83A1-F6EECF244321}">
                <p14:modId xmlns:p14="http://schemas.microsoft.com/office/powerpoint/2010/main" val="1172498460"/>
              </p:ext>
            </p:extLst>
          </p:nvPr>
        </p:nvGraphicFramePr>
        <p:xfrm>
          <a:off x="548640" y="109728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50975A35-5A9E-33EA-F43E-865B337AF119}"/>
              </a:ext>
            </a:extLst>
          </p:cNvPr>
          <p:cNvSpPr txBox="1"/>
          <p:nvPr/>
        </p:nvSpPr>
        <p:spPr>
          <a:xfrm>
            <a:off x="3163033" y="1510605"/>
            <a:ext cx="3815645" cy="400110"/>
          </a:xfrm>
          <a:prstGeom prst="rect">
            <a:avLst/>
          </a:prstGeom>
          <a:noFill/>
        </p:spPr>
        <p:txBody>
          <a:bodyPr wrap="square" rtlCol="0">
            <a:spAutoFit/>
          </a:bodyPr>
          <a:lstStyle/>
          <a:p>
            <a:r>
              <a:rPr lang="en-US" altLang="zh-CN" sz="2000" dirty="0">
                <a:solidFill>
                  <a:schemeClr val="tx2"/>
                </a:solidFill>
              </a:rPr>
              <a:t>Measure</a:t>
            </a:r>
            <a:r>
              <a:rPr lang="en-US" sz="2000" dirty="0">
                <a:solidFill>
                  <a:schemeClr val="tx2"/>
                </a:solidFill>
              </a:rPr>
              <a:t> system behaviors</a:t>
            </a:r>
          </a:p>
        </p:txBody>
      </p:sp>
      <p:sp>
        <p:nvSpPr>
          <p:cNvPr id="5" name="TextBox 4">
            <a:extLst>
              <a:ext uri="{FF2B5EF4-FFF2-40B4-BE49-F238E27FC236}">
                <a16:creationId xmlns:a16="http://schemas.microsoft.com/office/drawing/2014/main" id="{1BD76CD7-525D-5158-3C5A-A73BED1B3307}"/>
              </a:ext>
            </a:extLst>
          </p:cNvPr>
          <p:cNvSpPr txBox="1"/>
          <p:nvPr/>
        </p:nvSpPr>
        <p:spPr>
          <a:xfrm>
            <a:off x="4755218" y="2754395"/>
            <a:ext cx="6888142" cy="400110"/>
          </a:xfrm>
          <a:prstGeom prst="rect">
            <a:avLst/>
          </a:prstGeom>
          <a:noFill/>
        </p:spPr>
        <p:txBody>
          <a:bodyPr wrap="square" rtlCol="0">
            <a:spAutoFit/>
          </a:bodyPr>
          <a:lstStyle/>
          <a:p>
            <a:r>
              <a:rPr lang="en-US" altLang="zh-CN" sz="2000" dirty="0">
                <a:solidFill>
                  <a:schemeClr val="tx2"/>
                </a:solidFill>
              </a:rPr>
              <a:t>Predict </a:t>
            </a:r>
            <a:r>
              <a:rPr lang="en-US" sz="2000" dirty="0">
                <a:solidFill>
                  <a:schemeClr val="tx2"/>
                </a:solidFill>
              </a:rPr>
              <a:t>system behaviors </a:t>
            </a:r>
            <a:r>
              <a:rPr lang="en-US" altLang="zh-CN" sz="2000" dirty="0">
                <a:solidFill>
                  <a:schemeClr val="tx2"/>
                </a:solidFill>
              </a:rPr>
              <a:t>of potential interventions</a:t>
            </a:r>
            <a:endParaRPr lang="en-US" sz="2000" dirty="0">
              <a:solidFill>
                <a:schemeClr val="tx2"/>
              </a:solidFill>
            </a:endParaRPr>
          </a:p>
        </p:txBody>
      </p:sp>
      <p:sp>
        <p:nvSpPr>
          <p:cNvPr id="7" name="TextBox 6">
            <a:extLst>
              <a:ext uri="{FF2B5EF4-FFF2-40B4-BE49-F238E27FC236}">
                <a16:creationId xmlns:a16="http://schemas.microsoft.com/office/drawing/2014/main" id="{65BE5BE5-5B71-E269-E42A-51220A667B22}"/>
              </a:ext>
            </a:extLst>
          </p:cNvPr>
          <p:cNvSpPr txBox="1"/>
          <p:nvPr/>
        </p:nvSpPr>
        <p:spPr>
          <a:xfrm>
            <a:off x="7987510" y="5058560"/>
            <a:ext cx="3070578" cy="400110"/>
          </a:xfrm>
          <a:prstGeom prst="rect">
            <a:avLst/>
          </a:prstGeom>
          <a:noFill/>
        </p:spPr>
        <p:txBody>
          <a:bodyPr wrap="square" rtlCol="0">
            <a:spAutoFit/>
          </a:bodyPr>
          <a:lstStyle/>
          <a:p>
            <a:r>
              <a:rPr lang="en-US" altLang="zh-CN" sz="2000" dirty="0">
                <a:solidFill>
                  <a:schemeClr val="tx2"/>
                </a:solidFill>
              </a:rPr>
              <a:t>Act</a:t>
            </a:r>
            <a:r>
              <a:rPr lang="zh-CN" altLang="en-US" sz="2000" dirty="0">
                <a:solidFill>
                  <a:schemeClr val="tx2"/>
                </a:solidFill>
              </a:rPr>
              <a:t> </a:t>
            </a:r>
            <a:r>
              <a:rPr lang="en-US" altLang="zh-CN" sz="2000" dirty="0">
                <a:solidFill>
                  <a:schemeClr val="tx2"/>
                </a:solidFill>
              </a:rPr>
              <a:t>on</a:t>
            </a:r>
            <a:r>
              <a:rPr lang="zh-CN" altLang="en-US" sz="2000" dirty="0">
                <a:solidFill>
                  <a:schemeClr val="tx2"/>
                </a:solidFill>
              </a:rPr>
              <a:t> </a:t>
            </a:r>
            <a:r>
              <a:rPr lang="en-US" altLang="zh-CN" sz="2000" dirty="0">
                <a:solidFill>
                  <a:schemeClr val="tx2"/>
                </a:solidFill>
              </a:rPr>
              <a:t>the</a:t>
            </a:r>
            <a:r>
              <a:rPr lang="zh-CN" altLang="en-US" sz="2000" dirty="0">
                <a:solidFill>
                  <a:schemeClr val="tx2"/>
                </a:solidFill>
              </a:rPr>
              <a:t> </a:t>
            </a:r>
            <a:r>
              <a:rPr lang="en-US" altLang="zh-CN" sz="2000" dirty="0">
                <a:solidFill>
                  <a:schemeClr val="tx2"/>
                </a:solidFill>
              </a:rPr>
              <a:t>system</a:t>
            </a:r>
            <a:endParaRPr lang="en-US" sz="2000" dirty="0">
              <a:solidFill>
                <a:schemeClr val="tx2"/>
              </a:solidFill>
            </a:endParaRPr>
          </a:p>
        </p:txBody>
      </p:sp>
      <p:sp>
        <p:nvSpPr>
          <p:cNvPr id="11" name="Title 1">
            <a:extLst>
              <a:ext uri="{FF2B5EF4-FFF2-40B4-BE49-F238E27FC236}">
                <a16:creationId xmlns:a16="http://schemas.microsoft.com/office/drawing/2014/main" id="{B23F9D37-C119-22FB-7344-1A78D46B8B6D}"/>
              </a:ext>
            </a:extLst>
          </p:cNvPr>
          <p:cNvSpPr txBox="1">
            <a:spLocks/>
          </p:cNvSpPr>
          <p:nvPr/>
        </p:nvSpPr>
        <p:spPr>
          <a:xfrm>
            <a:off x="146757" y="218340"/>
            <a:ext cx="12045243"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dirty="0">
                <a:solidFill>
                  <a:schemeClr val="tx2"/>
                </a:solidFill>
              </a:rPr>
              <a:t>Computer Systems Management</a:t>
            </a:r>
            <a:endParaRPr lang="en-US" dirty="0">
              <a:solidFill>
                <a:schemeClr val="tx2"/>
              </a:solidFill>
            </a:endParaRPr>
          </a:p>
        </p:txBody>
      </p:sp>
      <p:grpSp>
        <p:nvGrpSpPr>
          <p:cNvPr id="9" name="Group 8">
            <a:extLst>
              <a:ext uri="{FF2B5EF4-FFF2-40B4-BE49-F238E27FC236}">
                <a16:creationId xmlns:a16="http://schemas.microsoft.com/office/drawing/2014/main" id="{28D65350-DB5F-9E68-9724-7F09C4438743}"/>
              </a:ext>
            </a:extLst>
          </p:cNvPr>
          <p:cNvGrpSpPr/>
          <p:nvPr/>
        </p:nvGrpSpPr>
        <p:grpSpPr>
          <a:xfrm>
            <a:off x="419621" y="1296186"/>
            <a:ext cx="646332" cy="4588644"/>
            <a:chOff x="-9891610" y="687050"/>
            <a:chExt cx="646332" cy="4588644"/>
          </a:xfrm>
        </p:grpSpPr>
        <p:cxnSp>
          <p:nvCxnSpPr>
            <p:cNvPr id="10" name="Straight Connector 9">
              <a:extLst>
                <a:ext uri="{FF2B5EF4-FFF2-40B4-BE49-F238E27FC236}">
                  <a16:creationId xmlns:a16="http://schemas.microsoft.com/office/drawing/2014/main" id="{D711AD5D-F313-34CA-91FA-A5F504D953EA}"/>
                </a:ext>
              </a:extLst>
            </p:cNvPr>
            <p:cNvCxnSpPr>
              <a:cxnSpLocks/>
            </p:cNvCxnSpPr>
            <p:nvPr/>
          </p:nvCxnSpPr>
          <p:spPr>
            <a:xfrm>
              <a:off x="-9891610" y="687050"/>
              <a:ext cx="0" cy="4588644"/>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8D8B069-064F-C699-DF12-F4B0CE967918}"/>
                </a:ext>
              </a:extLst>
            </p:cNvPr>
            <p:cNvSpPr txBox="1"/>
            <p:nvPr/>
          </p:nvSpPr>
          <p:spPr>
            <a:xfrm rot="16200000">
              <a:off x="-11590728" y="2615530"/>
              <a:ext cx="4044569" cy="646331"/>
            </a:xfrm>
            <a:prstGeom prst="rect">
              <a:avLst/>
            </a:prstGeom>
            <a:noFill/>
          </p:spPr>
          <p:txBody>
            <a:bodyPr wrap="square" rtlCol="0">
              <a:spAutoFit/>
            </a:bodyPr>
            <a:lstStyle/>
            <a:p>
              <a:pPr algn="ctr"/>
              <a:r>
                <a:rPr lang="en-US" altLang="zh-CN" sz="3600" dirty="0">
                  <a:solidFill>
                    <a:schemeClr val="accent5">
                      <a:lumMod val="75000"/>
                    </a:schemeClr>
                  </a:solidFill>
                </a:rPr>
                <a:t>Iterative</a:t>
              </a:r>
              <a:r>
                <a:rPr lang="zh-CN" altLang="en-US" sz="3600" dirty="0">
                  <a:solidFill>
                    <a:schemeClr val="accent5">
                      <a:lumMod val="75000"/>
                    </a:schemeClr>
                  </a:solidFill>
                </a:rPr>
                <a:t> </a:t>
              </a:r>
              <a:r>
                <a:rPr lang="en-US" altLang="zh-CN" sz="3600" dirty="0">
                  <a:solidFill>
                    <a:schemeClr val="accent5">
                      <a:lumMod val="75000"/>
                    </a:schemeClr>
                  </a:solidFill>
                </a:rPr>
                <a:t>Process</a:t>
              </a:r>
              <a:endParaRPr lang="en-US" sz="3600" dirty="0">
                <a:solidFill>
                  <a:schemeClr val="accent5">
                    <a:lumMod val="75000"/>
                  </a:schemeClr>
                </a:solidFill>
              </a:endParaRPr>
            </a:p>
          </p:txBody>
        </p:sp>
      </p:grpSp>
      <p:sp>
        <p:nvSpPr>
          <p:cNvPr id="15" name="TextBox 14">
            <a:extLst>
              <a:ext uri="{FF2B5EF4-FFF2-40B4-BE49-F238E27FC236}">
                <a16:creationId xmlns:a16="http://schemas.microsoft.com/office/drawing/2014/main" id="{7146D3F0-13CA-C3E3-1F19-46F7CAC3B952}"/>
              </a:ext>
            </a:extLst>
          </p:cNvPr>
          <p:cNvSpPr txBox="1"/>
          <p:nvPr/>
        </p:nvSpPr>
        <p:spPr>
          <a:xfrm>
            <a:off x="6287509" y="3860008"/>
            <a:ext cx="4851413" cy="707886"/>
          </a:xfrm>
          <a:prstGeom prst="rect">
            <a:avLst/>
          </a:prstGeom>
          <a:noFill/>
        </p:spPr>
        <p:txBody>
          <a:bodyPr wrap="square" rtlCol="0">
            <a:spAutoFit/>
          </a:bodyPr>
          <a:lstStyle/>
          <a:p>
            <a:r>
              <a:rPr lang="en-US" sz="2000" dirty="0">
                <a:solidFill>
                  <a:schemeClr val="tx2"/>
                </a:solidFill>
              </a:rPr>
              <a:t>Decide the best intervention to meet system goals</a:t>
            </a:r>
          </a:p>
        </p:txBody>
      </p:sp>
    </p:spTree>
    <p:custDataLst>
      <p:tags r:id="rId1"/>
    </p:custDataLst>
    <p:extLst>
      <p:ext uri="{BB962C8B-B14F-4D97-AF65-F5344CB8AC3E}">
        <p14:creationId xmlns:p14="http://schemas.microsoft.com/office/powerpoint/2010/main" val="328456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DBFABF-C290-1904-9EF8-D3C2A837D024}"/>
              </a:ext>
            </a:extLst>
          </p:cNvPr>
          <p:cNvSpPr>
            <a:spLocks noGrp="1"/>
          </p:cNvSpPr>
          <p:nvPr>
            <p:ph type="sldNum" sz="quarter" idx="12"/>
          </p:nvPr>
        </p:nvSpPr>
        <p:spPr/>
        <p:txBody>
          <a:bodyPr/>
          <a:lstStyle/>
          <a:p>
            <a:fld id="{E19705F5-30C7-4043-8814-377DC0E18AF3}" type="slidenum">
              <a:rPr lang="en-US" smtClean="0"/>
              <a:t>50</a:t>
            </a:fld>
            <a:endParaRPr lang="en-US"/>
          </a:p>
        </p:txBody>
      </p:sp>
      <p:sp>
        <p:nvSpPr>
          <p:cNvPr id="5" name="TextBox 4">
            <a:extLst>
              <a:ext uri="{FF2B5EF4-FFF2-40B4-BE49-F238E27FC236}">
                <a16:creationId xmlns:a16="http://schemas.microsoft.com/office/drawing/2014/main" id="{73A012BE-0D62-2A1D-B62A-B2BAB2EE2A86}"/>
              </a:ext>
            </a:extLst>
          </p:cNvPr>
          <p:cNvSpPr txBox="1"/>
          <p:nvPr/>
        </p:nvSpPr>
        <p:spPr>
          <a:xfrm>
            <a:off x="838198" y="1114097"/>
            <a:ext cx="10599421" cy="55092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2E7AF3"/>
                </a:solidFill>
              </a:rPr>
              <a:t>Acela: Predictable</a:t>
            </a:r>
            <a:r>
              <a:rPr lang="zh-CN" altLang="en-US" sz="3200" dirty="0">
                <a:solidFill>
                  <a:srgbClr val="2E7AF3"/>
                </a:solidFill>
              </a:rPr>
              <a:t> </a:t>
            </a:r>
            <a:r>
              <a:rPr lang="en-US" altLang="zh-CN" sz="3200" dirty="0">
                <a:solidFill>
                  <a:srgbClr val="2E7AF3"/>
                </a:solidFill>
              </a:rPr>
              <a:t>Datacenter-level</a:t>
            </a:r>
            <a:r>
              <a:rPr lang="zh-CN" altLang="en-US" sz="3200" dirty="0">
                <a:solidFill>
                  <a:srgbClr val="2E7AF3"/>
                </a:solidFill>
              </a:rPr>
              <a:t> </a:t>
            </a:r>
            <a:r>
              <a:rPr lang="en-US" altLang="zh-CN" sz="3200" dirty="0">
                <a:solidFill>
                  <a:srgbClr val="2E7AF3"/>
                </a:solidFill>
              </a:rPr>
              <a:t>Maintenance</a:t>
            </a:r>
            <a:r>
              <a:rPr lang="zh-CN" altLang="en-US" sz="3200" dirty="0">
                <a:solidFill>
                  <a:srgbClr val="2E7AF3"/>
                </a:solidFill>
              </a:rPr>
              <a:t> </a:t>
            </a:r>
            <a:r>
              <a:rPr lang="en-US" altLang="zh-CN" sz="3200" dirty="0">
                <a:solidFill>
                  <a:srgbClr val="2E7AF3"/>
                </a:solidFill>
              </a:rPr>
              <a:t>Job</a:t>
            </a:r>
            <a:r>
              <a:rPr lang="zh-CN" altLang="en-US" sz="3200" dirty="0">
                <a:solidFill>
                  <a:srgbClr val="2E7AF3"/>
                </a:solidFill>
              </a:rPr>
              <a:t> </a:t>
            </a:r>
            <a:r>
              <a:rPr lang="en-US" altLang="zh-CN" sz="3200" dirty="0">
                <a:solidFill>
                  <a:srgbClr val="2E7AF3"/>
                </a:solidFill>
              </a:rPr>
              <a:t>Scheduling</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2"/>
              </a:solidFill>
            </a:endParaRPr>
          </a:p>
          <a:p>
            <a:pPr marL="457200" indent="-457200">
              <a:lnSpc>
                <a:spcPct val="200000"/>
              </a:lnSpc>
              <a:buFont typeface="Wingdings" pitchFamily="2" charset="2"/>
              <a:buChar char="§"/>
            </a:pPr>
            <a:r>
              <a:rPr lang="en-US" altLang="zh-CN" sz="2400" dirty="0">
                <a:solidFill>
                  <a:schemeClr val="tx2"/>
                </a:solidFill>
              </a:rPr>
              <a:t>Introduce</a:t>
            </a:r>
            <a:r>
              <a:rPr lang="zh-CN" altLang="en-US" sz="2400" dirty="0">
                <a:solidFill>
                  <a:schemeClr val="tx2"/>
                </a:solidFill>
              </a:rPr>
              <a:t> </a:t>
            </a:r>
            <a:r>
              <a:rPr lang="en-US" altLang="zh-CN" sz="2400" dirty="0">
                <a:solidFill>
                  <a:schemeClr val="tx2"/>
                </a:solidFill>
              </a:rPr>
              <a:t>maintenance</a:t>
            </a:r>
            <a:r>
              <a:rPr lang="zh-CN" altLang="en-US" sz="2400" dirty="0">
                <a:solidFill>
                  <a:schemeClr val="tx2"/>
                </a:solidFill>
              </a:rPr>
              <a:t> </a:t>
            </a:r>
            <a:r>
              <a:rPr lang="en-US" altLang="zh-CN" sz="2400" dirty="0">
                <a:solidFill>
                  <a:schemeClr val="tx2"/>
                </a:solidFill>
              </a:rPr>
              <a:t>job</a:t>
            </a:r>
            <a:r>
              <a:rPr lang="zh-CN" altLang="en-US" sz="2400" dirty="0">
                <a:solidFill>
                  <a:schemeClr val="tx2"/>
                </a:solidFill>
              </a:rPr>
              <a:t> </a:t>
            </a:r>
            <a:r>
              <a:rPr lang="en-US" altLang="zh-CN" sz="2400" dirty="0">
                <a:solidFill>
                  <a:schemeClr val="tx2"/>
                </a:solidFill>
              </a:rPr>
              <a:t>scheduling</a:t>
            </a:r>
          </a:p>
          <a:p>
            <a:pPr marL="457200" indent="-457200">
              <a:lnSpc>
                <a:spcPct val="200000"/>
              </a:lnSpc>
              <a:buFont typeface="Wingdings" pitchFamily="2" charset="2"/>
              <a:buChar char="§"/>
            </a:pPr>
            <a:r>
              <a:rPr lang="en-US" altLang="zh-CN" sz="2400" dirty="0">
                <a:solidFill>
                  <a:schemeClr val="tx2"/>
                </a:solidFill>
              </a:rPr>
              <a:t>Identify</a:t>
            </a:r>
            <a:r>
              <a:rPr lang="zh-CN" altLang="en-US" sz="2400" dirty="0">
                <a:solidFill>
                  <a:schemeClr val="tx2"/>
                </a:solidFill>
              </a:rPr>
              <a:t> </a:t>
            </a:r>
            <a:r>
              <a:rPr lang="en-US" altLang="zh-CN" sz="2400" dirty="0">
                <a:solidFill>
                  <a:schemeClr val="tx2"/>
                </a:solidFill>
              </a:rPr>
              <a:t>asymmetric</a:t>
            </a:r>
            <a:r>
              <a:rPr lang="zh-CN" altLang="en-US" sz="2400" dirty="0">
                <a:solidFill>
                  <a:schemeClr val="tx2"/>
                </a:solidFill>
              </a:rPr>
              <a:t> </a:t>
            </a:r>
            <a:r>
              <a:rPr lang="en-US" altLang="zh-CN" sz="2400" dirty="0">
                <a:solidFill>
                  <a:schemeClr val="tx2"/>
                </a:solidFill>
              </a:rPr>
              <a:t>costs</a:t>
            </a:r>
            <a:r>
              <a:rPr lang="zh-CN" altLang="en-US" sz="2400" dirty="0">
                <a:solidFill>
                  <a:schemeClr val="tx2"/>
                </a:solidFill>
              </a:rPr>
              <a:t> </a:t>
            </a:r>
            <a:r>
              <a:rPr lang="en-US" altLang="zh-CN" sz="2400" dirty="0">
                <a:solidFill>
                  <a:schemeClr val="tx2"/>
                </a:solidFill>
              </a:rPr>
              <a:t>btw.</a:t>
            </a:r>
            <a:r>
              <a:rPr lang="zh-CN" altLang="en-US" sz="2400" dirty="0">
                <a:solidFill>
                  <a:schemeClr val="tx2"/>
                </a:solidFill>
              </a:rPr>
              <a:t> </a:t>
            </a:r>
            <a:r>
              <a:rPr lang="en-US" altLang="zh-CN" sz="2400" dirty="0">
                <a:solidFill>
                  <a:schemeClr val="tx2"/>
                </a:solidFill>
              </a:rPr>
              <a:t>under-</a:t>
            </a:r>
            <a:r>
              <a:rPr lang="zh-CN" altLang="en-US" sz="2400" dirty="0">
                <a:solidFill>
                  <a:schemeClr val="tx2"/>
                </a:solidFill>
              </a:rPr>
              <a:t> </a:t>
            </a:r>
            <a:r>
              <a:rPr lang="en-US" altLang="zh-CN" sz="2400" dirty="0">
                <a:solidFill>
                  <a:schemeClr val="tx2"/>
                </a:solidFill>
              </a:rPr>
              <a:t>and</a:t>
            </a:r>
            <a:r>
              <a:rPr lang="zh-CN" altLang="en-US" sz="2400" dirty="0">
                <a:solidFill>
                  <a:schemeClr val="tx2"/>
                </a:solidFill>
              </a:rPr>
              <a:t> </a:t>
            </a:r>
            <a:r>
              <a:rPr lang="en-US" altLang="zh-CN" sz="2400" dirty="0">
                <a:solidFill>
                  <a:schemeClr val="tx2"/>
                </a:solidFill>
              </a:rPr>
              <a:t>overprediction</a:t>
            </a:r>
          </a:p>
          <a:p>
            <a:pPr marL="457200" indent="-457200">
              <a:lnSpc>
                <a:spcPct val="200000"/>
              </a:lnSpc>
              <a:buFont typeface="Wingdings" pitchFamily="2" charset="2"/>
              <a:buChar char="§"/>
            </a:pPr>
            <a:r>
              <a:rPr lang="en-US" altLang="zh-CN" sz="2400" dirty="0">
                <a:solidFill>
                  <a:schemeClr val="tx2"/>
                </a:solidFill>
              </a:rPr>
              <a:t>Develop</a:t>
            </a:r>
            <a:r>
              <a:rPr lang="zh-CN" altLang="en-US" sz="2400" dirty="0">
                <a:solidFill>
                  <a:schemeClr val="tx2"/>
                </a:solidFill>
              </a:rPr>
              <a:t> </a:t>
            </a:r>
            <a:r>
              <a:rPr lang="en-US" altLang="zh-CN" sz="2400" dirty="0">
                <a:solidFill>
                  <a:schemeClr val="tx2"/>
                </a:solidFill>
              </a:rPr>
              <a:t>an automated maintenance job scheduling system deployed</a:t>
            </a:r>
            <a:r>
              <a:rPr lang="zh-CN" altLang="en-US" sz="2400" dirty="0">
                <a:solidFill>
                  <a:schemeClr val="tx2"/>
                </a:solidFill>
              </a:rPr>
              <a:t> </a:t>
            </a:r>
            <a:r>
              <a:rPr lang="en-US" altLang="zh-CN" sz="2400" dirty="0">
                <a:solidFill>
                  <a:schemeClr val="tx2"/>
                </a:solidFill>
              </a:rPr>
              <a:t>in</a:t>
            </a:r>
            <a:r>
              <a:rPr lang="zh-CN" altLang="en-US" sz="2400" dirty="0">
                <a:solidFill>
                  <a:schemeClr val="tx2"/>
                </a:solidFill>
              </a:rPr>
              <a:t>          </a:t>
            </a:r>
            <a:r>
              <a:rPr lang="en-US" altLang="zh-CN" sz="2400" dirty="0" err="1">
                <a:solidFill>
                  <a:schemeClr val="tx2"/>
                </a:solidFill>
              </a:rPr>
              <a:t>datecenters</a:t>
            </a:r>
            <a:endParaRPr lang="en-US" altLang="zh-CN" sz="2400" dirty="0">
              <a:solidFill>
                <a:schemeClr val="tx2"/>
              </a:solidFill>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2"/>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solidFill>
                  <a:schemeClr val="tx2"/>
                </a:solidFill>
              </a:rPr>
              <a:t>Yi Ding</a:t>
            </a:r>
            <a:r>
              <a:rPr lang="en-US" sz="2000" dirty="0">
                <a:solidFill>
                  <a:schemeClr val="tx2"/>
                </a:solidFill>
              </a:rPr>
              <a:t>, </a:t>
            </a:r>
            <a:r>
              <a:rPr lang="en-US" altLang="zh-CN" sz="2000" dirty="0">
                <a:solidFill>
                  <a:schemeClr val="tx2"/>
                </a:solidFill>
              </a:rPr>
              <a:t>et</a:t>
            </a:r>
            <a:r>
              <a:rPr lang="zh-CN" altLang="en-US" sz="2000" dirty="0">
                <a:solidFill>
                  <a:schemeClr val="tx2"/>
                </a:solidFill>
              </a:rPr>
              <a:t> </a:t>
            </a:r>
            <a:r>
              <a:rPr lang="en-US" altLang="zh-CN" sz="2000" dirty="0">
                <a:solidFill>
                  <a:schemeClr val="tx2"/>
                </a:solidFill>
              </a:rPr>
              <a:t>al.</a:t>
            </a:r>
            <a:endParaRPr lang="en-US" sz="2000" dirty="0">
              <a:solidFill>
                <a:schemeClr val="tx2"/>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2"/>
                </a:solidFill>
              </a:rPr>
              <a:t>Arxiv’22</a:t>
            </a:r>
            <a:r>
              <a:rPr lang="zh-CN" altLang="en-US" sz="2000" dirty="0">
                <a:solidFill>
                  <a:schemeClr val="tx2"/>
                </a:solidFill>
              </a:rPr>
              <a:t> </a:t>
            </a:r>
            <a:r>
              <a:rPr lang="en-US" altLang="zh-CN" sz="2000" dirty="0">
                <a:solidFill>
                  <a:schemeClr val="tx2"/>
                </a:solidFill>
              </a:rPr>
              <a:t>(Under</a:t>
            </a:r>
            <a:r>
              <a:rPr lang="zh-CN" altLang="en-US" sz="2000" dirty="0">
                <a:solidFill>
                  <a:schemeClr val="tx2"/>
                </a:solidFill>
              </a:rPr>
              <a:t> </a:t>
            </a:r>
            <a:r>
              <a:rPr lang="en-US" altLang="zh-CN" sz="2000" dirty="0">
                <a:solidFill>
                  <a:schemeClr val="tx2"/>
                </a:solidFill>
              </a:rPr>
              <a:t>Submission)</a:t>
            </a:r>
            <a:endParaRPr lang="en-US" sz="2000" dirty="0">
              <a:solidFill>
                <a:schemeClr val="tx2"/>
              </a:solidFill>
            </a:endParaRPr>
          </a:p>
        </p:txBody>
      </p:sp>
      <p:pic>
        <p:nvPicPr>
          <p:cNvPr id="2" name="Picture 2" descr="Meta Logo and symbol, meaning, history, PNG">
            <a:extLst>
              <a:ext uri="{FF2B5EF4-FFF2-40B4-BE49-F238E27FC236}">
                <a16:creationId xmlns:a16="http://schemas.microsoft.com/office/drawing/2014/main" id="{CEDF1FF3-398F-7004-3EB4-60D6E1B16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326" y="4950011"/>
            <a:ext cx="826346" cy="46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440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191F4E-B0B2-2E55-AE39-88CA4A47725E}"/>
              </a:ext>
            </a:extLst>
          </p:cNvPr>
          <p:cNvSpPr>
            <a:spLocks noGrp="1"/>
          </p:cNvSpPr>
          <p:nvPr>
            <p:ph type="sldNum" sz="quarter" idx="12"/>
          </p:nvPr>
        </p:nvSpPr>
        <p:spPr/>
        <p:txBody>
          <a:bodyPr/>
          <a:lstStyle/>
          <a:p>
            <a:fld id="{E19705F5-30C7-4043-8814-377DC0E18AF3}" type="slidenum">
              <a:rPr lang="en-US" smtClean="0"/>
              <a:t>51</a:t>
            </a:fld>
            <a:endParaRPr lang="en-US"/>
          </a:p>
        </p:txBody>
      </p:sp>
      <p:pic>
        <p:nvPicPr>
          <p:cNvPr id="2050" name="Picture 2" descr="ouvrage">
            <a:extLst>
              <a:ext uri="{FF2B5EF4-FFF2-40B4-BE49-F238E27FC236}">
                <a16:creationId xmlns:a16="http://schemas.microsoft.com/office/drawing/2014/main" id="{0C990E04-6C4F-3216-6CA1-DA4266526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5EE301-0339-491E-245B-FBA22F5508E0}"/>
              </a:ext>
            </a:extLst>
          </p:cNvPr>
          <p:cNvSpPr txBox="1"/>
          <p:nvPr/>
        </p:nvSpPr>
        <p:spPr>
          <a:xfrm>
            <a:off x="5003800" y="6538912"/>
            <a:ext cx="7188200" cy="276999"/>
          </a:xfrm>
          <a:prstGeom prst="rect">
            <a:avLst/>
          </a:prstGeom>
          <a:noFill/>
        </p:spPr>
        <p:txBody>
          <a:bodyPr wrap="square">
            <a:spAutoFit/>
          </a:bodyPr>
          <a:lstStyle/>
          <a:p>
            <a:r>
              <a:rPr lang="en-US" sz="1200" dirty="0"/>
              <a:t>https://</a:t>
            </a:r>
            <a:r>
              <a:rPr lang="en-US" sz="1200" dirty="0" err="1"/>
              <a:t>www.dorsalys.com</a:t>
            </a:r>
            <a:r>
              <a:rPr lang="en-US" sz="1200" dirty="0"/>
              <a:t>/</a:t>
            </a:r>
            <a:r>
              <a:rPr lang="en-US" sz="1200" dirty="0" err="1"/>
              <a:t>en</a:t>
            </a:r>
            <a:r>
              <a:rPr lang="en-US" sz="1200" dirty="0"/>
              <a:t>/references/</a:t>
            </a:r>
            <a:r>
              <a:rPr lang="en-US" sz="1200" dirty="0" err="1"/>
              <a:t>mbda</a:t>
            </a:r>
            <a:r>
              <a:rPr lang="en-US" sz="1200" dirty="0"/>
              <a:t>-maintenance-operation-contract-datacenter</a:t>
            </a:r>
          </a:p>
        </p:txBody>
      </p:sp>
    </p:spTree>
    <p:extLst>
      <p:ext uri="{BB962C8B-B14F-4D97-AF65-F5344CB8AC3E}">
        <p14:creationId xmlns:p14="http://schemas.microsoft.com/office/powerpoint/2010/main" val="2570967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48708F-769F-F76D-AB92-0CCA9851CCA9}"/>
              </a:ext>
            </a:extLst>
          </p:cNvPr>
          <p:cNvSpPr>
            <a:spLocks noGrp="1"/>
          </p:cNvSpPr>
          <p:nvPr>
            <p:ph type="sldNum" sz="quarter" idx="12"/>
          </p:nvPr>
        </p:nvSpPr>
        <p:spPr/>
        <p:txBody>
          <a:bodyPr/>
          <a:lstStyle/>
          <a:p>
            <a:fld id="{E19705F5-30C7-4043-8814-377DC0E18AF3}" type="slidenum">
              <a:rPr lang="en-US" smtClean="0"/>
              <a:t>52</a:t>
            </a:fld>
            <a:endParaRPr lang="en-US"/>
          </a:p>
        </p:txBody>
      </p:sp>
      <p:pic>
        <p:nvPicPr>
          <p:cNvPr id="21" name="Graphic 20" descr="Alarm clock with solid fill">
            <a:extLst>
              <a:ext uri="{FF2B5EF4-FFF2-40B4-BE49-F238E27FC236}">
                <a16:creationId xmlns:a16="http://schemas.microsoft.com/office/drawing/2014/main" id="{EE7C9265-6F57-1EA5-8CC1-1CB3095AE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6532" y="3110528"/>
            <a:ext cx="914400" cy="914400"/>
          </a:xfrm>
          <a:prstGeom prst="rect">
            <a:avLst/>
          </a:prstGeom>
        </p:spPr>
      </p:pic>
      <p:pic>
        <p:nvPicPr>
          <p:cNvPr id="22" name="Graphic 21" descr="Thumbs Down with solid fill">
            <a:extLst>
              <a:ext uri="{FF2B5EF4-FFF2-40B4-BE49-F238E27FC236}">
                <a16:creationId xmlns:a16="http://schemas.microsoft.com/office/drawing/2014/main" id="{BE8903A3-147F-F7E5-189C-573D8433C2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28460" y="3136410"/>
            <a:ext cx="914400" cy="914400"/>
          </a:xfrm>
          <a:prstGeom prst="rect">
            <a:avLst/>
          </a:prstGeom>
        </p:spPr>
      </p:pic>
      <p:pic>
        <p:nvPicPr>
          <p:cNvPr id="23" name="Graphic 22" descr="Alarm clock with solid fill">
            <a:extLst>
              <a:ext uri="{FF2B5EF4-FFF2-40B4-BE49-F238E27FC236}">
                <a16:creationId xmlns:a16="http://schemas.microsoft.com/office/drawing/2014/main" id="{28CDBCEC-C894-BAD1-6A82-C8ED8F1B7D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3906" y="3966913"/>
            <a:ext cx="914400" cy="914400"/>
          </a:xfrm>
          <a:prstGeom prst="rect">
            <a:avLst/>
          </a:prstGeom>
        </p:spPr>
      </p:pic>
      <p:pic>
        <p:nvPicPr>
          <p:cNvPr id="24" name="Graphic 23" descr="Thumbs up sign with solid fill">
            <a:extLst>
              <a:ext uri="{FF2B5EF4-FFF2-40B4-BE49-F238E27FC236}">
                <a16:creationId xmlns:a16="http://schemas.microsoft.com/office/drawing/2014/main" id="{DDCFEFFC-B827-4173-B175-52AFC57F4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5834" y="3957491"/>
            <a:ext cx="914400" cy="914400"/>
          </a:xfrm>
          <a:prstGeom prst="rect">
            <a:avLst/>
          </a:prstGeom>
        </p:spPr>
      </p:pic>
      <p:grpSp>
        <p:nvGrpSpPr>
          <p:cNvPr id="11" name="Group 10">
            <a:extLst>
              <a:ext uri="{FF2B5EF4-FFF2-40B4-BE49-F238E27FC236}">
                <a16:creationId xmlns:a16="http://schemas.microsoft.com/office/drawing/2014/main" id="{3E8922E8-7E4A-2283-BF4A-B90D064CC9F9}"/>
              </a:ext>
            </a:extLst>
          </p:cNvPr>
          <p:cNvGrpSpPr/>
          <p:nvPr/>
        </p:nvGrpSpPr>
        <p:grpSpPr>
          <a:xfrm>
            <a:off x="2714367" y="3360639"/>
            <a:ext cx="5943600" cy="457200"/>
            <a:chOff x="1495167" y="1791730"/>
            <a:chExt cx="5943600" cy="457200"/>
          </a:xfrm>
        </p:grpSpPr>
        <p:sp>
          <p:nvSpPr>
            <p:cNvPr id="5" name="Rectangle 4">
              <a:extLst>
                <a:ext uri="{FF2B5EF4-FFF2-40B4-BE49-F238E27FC236}">
                  <a16:creationId xmlns:a16="http://schemas.microsoft.com/office/drawing/2014/main" id="{D75FA165-6476-D43C-E8CD-4CD75BE4CD33}"/>
                </a:ext>
              </a:extLst>
            </p:cNvPr>
            <p:cNvSpPr/>
            <p:nvPr/>
          </p:nvSpPr>
          <p:spPr>
            <a:xfrm>
              <a:off x="1495167" y="1791730"/>
              <a:ext cx="2743200" cy="4572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Job</a:t>
              </a:r>
              <a:r>
                <a:rPr lang="zh-CN" altLang="en-US" sz="2800" dirty="0"/>
                <a:t> </a:t>
              </a:r>
              <a:r>
                <a:rPr lang="en-US" altLang="zh-CN" sz="2800" dirty="0"/>
                <a:t>1</a:t>
              </a:r>
              <a:endParaRPr lang="en-US" sz="2800" dirty="0"/>
            </a:p>
          </p:txBody>
        </p:sp>
        <p:sp>
          <p:nvSpPr>
            <p:cNvPr id="7" name="Rectangle 6">
              <a:extLst>
                <a:ext uri="{FF2B5EF4-FFF2-40B4-BE49-F238E27FC236}">
                  <a16:creationId xmlns:a16="http://schemas.microsoft.com/office/drawing/2014/main" id="{DA512247-9FF1-0FD6-26A5-55DD70E5A5CB}"/>
                </a:ext>
              </a:extLst>
            </p:cNvPr>
            <p:cNvSpPr/>
            <p:nvPr/>
          </p:nvSpPr>
          <p:spPr>
            <a:xfrm>
              <a:off x="4238367" y="1791730"/>
              <a:ext cx="1371600" cy="45720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Job</a:t>
              </a:r>
              <a:r>
                <a:rPr lang="zh-CN" altLang="en-US" sz="2800" dirty="0"/>
                <a:t> </a:t>
              </a:r>
              <a:r>
                <a:rPr lang="en-US" altLang="zh-CN" sz="2800" dirty="0"/>
                <a:t>2</a:t>
              </a:r>
              <a:endParaRPr lang="en-US" sz="2800" dirty="0"/>
            </a:p>
          </p:txBody>
        </p:sp>
        <p:sp>
          <p:nvSpPr>
            <p:cNvPr id="8" name="Rectangle 7">
              <a:extLst>
                <a:ext uri="{FF2B5EF4-FFF2-40B4-BE49-F238E27FC236}">
                  <a16:creationId xmlns:a16="http://schemas.microsoft.com/office/drawing/2014/main" id="{AF04475E-E61C-D9E6-2241-CE5B77D4EA00}"/>
                </a:ext>
              </a:extLst>
            </p:cNvPr>
            <p:cNvSpPr/>
            <p:nvPr/>
          </p:nvSpPr>
          <p:spPr>
            <a:xfrm>
              <a:off x="5609967" y="1791730"/>
              <a:ext cx="1828800" cy="4572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Job</a:t>
              </a:r>
              <a:r>
                <a:rPr lang="zh-CN" altLang="en-US" sz="2800" dirty="0"/>
                <a:t> </a:t>
              </a:r>
              <a:r>
                <a:rPr lang="en-US" altLang="zh-CN" sz="2800" dirty="0"/>
                <a:t>3</a:t>
              </a:r>
              <a:endParaRPr lang="en-US" sz="2800" dirty="0"/>
            </a:p>
          </p:txBody>
        </p:sp>
      </p:grpSp>
      <p:grpSp>
        <p:nvGrpSpPr>
          <p:cNvPr id="12" name="Group 11">
            <a:extLst>
              <a:ext uri="{FF2B5EF4-FFF2-40B4-BE49-F238E27FC236}">
                <a16:creationId xmlns:a16="http://schemas.microsoft.com/office/drawing/2014/main" id="{C8E41D0A-FA9D-96DE-8B1C-DEC6F4417A30}"/>
              </a:ext>
            </a:extLst>
          </p:cNvPr>
          <p:cNvGrpSpPr/>
          <p:nvPr/>
        </p:nvGrpSpPr>
        <p:grpSpPr>
          <a:xfrm>
            <a:off x="2714367" y="4188414"/>
            <a:ext cx="4572000" cy="457200"/>
            <a:chOff x="1495167" y="2870887"/>
            <a:chExt cx="4572000" cy="457200"/>
          </a:xfrm>
        </p:grpSpPr>
        <p:sp>
          <p:nvSpPr>
            <p:cNvPr id="9" name="Rectangle 8">
              <a:extLst>
                <a:ext uri="{FF2B5EF4-FFF2-40B4-BE49-F238E27FC236}">
                  <a16:creationId xmlns:a16="http://schemas.microsoft.com/office/drawing/2014/main" id="{B04A30AC-AA10-4CAB-5545-50725A34AF4A}"/>
                </a:ext>
              </a:extLst>
            </p:cNvPr>
            <p:cNvSpPr/>
            <p:nvPr/>
          </p:nvSpPr>
          <p:spPr>
            <a:xfrm>
              <a:off x="1495167" y="2870887"/>
              <a:ext cx="2743200" cy="4572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Job</a:t>
              </a:r>
              <a:r>
                <a:rPr lang="zh-CN" altLang="en-US" sz="2800" dirty="0"/>
                <a:t> </a:t>
              </a:r>
              <a:r>
                <a:rPr lang="en-US" altLang="zh-CN" sz="2800" dirty="0"/>
                <a:t>1</a:t>
              </a:r>
              <a:endParaRPr lang="en-US" sz="2800" dirty="0"/>
            </a:p>
          </p:txBody>
        </p:sp>
        <p:sp>
          <p:nvSpPr>
            <p:cNvPr id="10" name="Rectangle 9">
              <a:extLst>
                <a:ext uri="{FF2B5EF4-FFF2-40B4-BE49-F238E27FC236}">
                  <a16:creationId xmlns:a16="http://schemas.microsoft.com/office/drawing/2014/main" id="{A58F9548-0A6B-B62B-3479-E5E14E1621A9}"/>
                </a:ext>
              </a:extLst>
            </p:cNvPr>
            <p:cNvSpPr/>
            <p:nvPr/>
          </p:nvSpPr>
          <p:spPr>
            <a:xfrm>
              <a:off x="4238367" y="2870887"/>
              <a:ext cx="1828800" cy="4572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Job</a:t>
              </a:r>
              <a:r>
                <a:rPr lang="zh-CN" altLang="en-US" sz="2800" dirty="0"/>
                <a:t> </a:t>
              </a:r>
              <a:r>
                <a:rPr lang="en-US" altLang="zh-CN" sz="2800" dirty="0"/>
                <a:t>3</a:t>
              </a:r>
              <a:endParaRPr lang="en-US" sz="2800" dirty="0"/>
            </a:p>
          </p:txBody>
        </p:sp>
      </p:grpSp>
      <p:grpSp>
        <p:nvGrpSpPr>
          <p:cNvPr id="34" name="Group 33">
            <a:extLst>
              <a:ext uri="{FF2B5EF4-FFF2-40B4-BE49-F238E27FC236}">
                <a16:creationId xmlns:a16="http://schemas.microsoft.com/office/drawing/2014/main" id="{6B072EA9-AE24-DFF1-3E84-256DEE077CA0}"/>
              </a:ext>
            </a:extLst>
          </p:cNvPr>
          <p:cNvGrpSpPr/>
          <p:nvPr/>
        </p:nvGrpSpPr>
        <p:grpSpPr>
          <a:xfrm>
            <a:off x="215910" y="2314111"/>
            <a:ext cx="7824229" cy="2364513"/>
            <a:chOff x="215900" y="2257966"/>
            <a:chExt cx="7824229" cy="2364513"/>
          </a:xfrm>
        </p:grpSpPr>
        <p:grpSp>
          <p:nvGrpSpPr>
            <p:cNvPr id="31" name="Group 30">
              <a:extLst>
                <a:ext uri="{FF2B5EF4-FFF2-40B4-BE49-F238E27FC236}">
                  <a16:creationId xmlns:a16="http://schemas.microsoft.com/office/drawing/2014/main" id="{9583241E-BDFC-FB9B-0B28-7EE41405BB89}"/>
                </a:ext>
              </a:extLst>
            </p:cNvPr>
            <p:cNvGrpSpPr/>
            <p:nvPr/>
          </p:nvGrpSpPr>
          <p:grpSpPr>
            <a:xfrm>
              <a:off x="2714367" y="2257966"/>
              <a:ext cx="5325762" cy="822299"/>
              <a:chOff x="2714367" y="2384966"/>
              <a:chExt cx="5325762" cy="822299"/>
            </a:xfrm>
          </p:grpSpPr>
          <p:grpSp>
            <p:nvGrpSpPr>
              <p:cNvPr id="19" name="Group 18">
                <a:extLst>
                  <a:ext uri="{FF2B5EF4-FFF2-40B4-BE49-F238E27FC236}">
                    <a16:creationId xmlns:a16="http://schemas.microsoft.com/office/drawing/2014/main" id="{F3817CDA-9653-3B1F-5AC5-21642C6F2F2C}"/>
                  </a:ext>
                </a:extLst>
              </p:cNvPr>
              <p:cNvGrpSpPr/>
              <p:nvPr/>
            </p:nvGrpSpPr>
            <p:grpSpPr>
              <a:xfrm>
                <a:off x="2714367" y="2737365"/>
                <a:ext cx="5325762" cy="469900"/>
                <a:chOff x="1495167" y="1022865"/>
                <a:chExt cx="5325762" cy="469900"/>
              </a:xfrm>
            </p:grpSpPr>
            <p:cxnSp>
              <p:nvCxnSpPr>
                <p:cNvPr id="4" name="Straight Connector 3">
                  <a:extLst>
                    <a:ext uri="{FF2B5EF4-FFF2-40B4-BE49-F238E27FC236}">
                      <a16:creationId xmlns:a16="http://schemas.microsoft.com/office/drawing/2014/main" id="{70AC5883-64E5-8F30-29DB-3C2DE35AFADA}"/>
                    </a:ext>
                  </a:extLst>
                </p:cNvPr>
                <p:cNvCxnSpPr/>
                <p:nvPr/>
              </p:nvCxnSpPr>
              <p:spPr>
                <a:xfrm>
                  <a:off x="1495167" y="1248032"/>
                  <a:ext cx="5325762" cy="0"/>
                </a:xfrm>
                <a:prstGeom prst="line">
                  <a:avLst/>
                </a:prstGeom>
                <a:ln w="31750">
                  <a:solidFill>
                    <a:schemeClr val="tx2"/>
                  </a:solidFill>
                  <a:headEnd type="non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2A8FE8-8118-C046-1DE9-1DC63DB7BB02}"/>
                    </a:ext>
                  </a:extLst>
                </p:cNvPr>
                <p:cNvCxnSpPr/>
                <p:nvPr/>
              </p:nvCxnSpPr>
              <p:spPr>
                <a:xfrm>
                  <a:off x="1495167" y="1022865"/>
                  <a:ext cx="0" cy="45720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9CB7B3-55B9-98EA-B578-21FBB0E146B6}"/>
                    </a:ext>
                  </a:extLst>
                </p:cNvPr>
                <p:cNvCxnSpPr/>
                <p:nvPr/>
              </p:nvCxnSpPr>
              <p:spPr>
                <a:xfrm>
                  <a:off x="6809258" y="1035565"/>
                  <a:ext cx="0" cy="45720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6A961A1-D773-C21E-8E3F-42AE12D43C27}"/>
                      </a:ext>
                    </a:extLst>
                  </p:cNvPr>
                  <p:cNvSpPr txBox="1"/>
                  <p:nvPr/>
                </p:nvSpPr>
                <p:spPr>
                  <a:xfrm>
                    <a:off x="3655026" y="2384966"/>
                    <a:ext cx="3605081" cy="584775"/>
                  </a:xfrm>
                  <a:prstGeom prst="rect">
                    <a:avLst/>
                  </a:prstGeom>
                  <a:noFill/>
                </p:spPr>
                <p:txBody>
                  <a:bodyPr wrap="square" rtlCol="0">
                    <a:spAutoFit/>
                  </a:bodyPr>
                  <a:lstStyle/>
                  <a:p>
                    <a:pPr algn="ctr"/>
                    <a:r>
                      <a:rPr lang="en-US" altLang="zh-CN" sz="3200" dirty="0"/>
                      <a:t>Time</a:t>
                    </a:r>
                    <a:r>
                      <a:rPr lang="zh-CN" altLang="en-US" sz="3200" dirty="0"/>
                      <a:t> </a:t>
                    </a:r>
                    <a:r>
                      <a:rPr lang="en-US" altLang="zh-CN" sz="3200" dirty="0"/>
                      <a:t>Budget</a:t>
                    </a:r>
                    <a:r>
                      <a:rPr lang="zh-CN" altLang="en-US" sz="3200" dirty="0"/>
                      <a:t> </a:t>
                    </a:r>
                    <a14:m>
                      <m:oMath xmlns:m="http://schemas.openxmlformats.org/officeDocument/2006/math">
                        <m:r>
                          <a:rPr lang="en-US" altLang="zh-CN" sz="3200" b="0" i="1" smtClean="0">
                            <a:latin typeface="Cambria Math" panose="02040503050406030204" pitchFamily="18" charset="0"/>
                          </a:rPr>
                          <m:t>𝑇</m:t>
                        </m:r>
                      </m:oMath>
                    </a14:m>
                    <a:endParaRPr lang="en-US" sz="3200" dirty="0"/>
                  </a:p>
                </p:txBody>
              </p:sp>
            </mc:Choice>
            <mc:Fallback xmlns="">
              <p:sp>
                <p:nvSpPr>
                  <p:cNvPr id="20" name="TextBox 19">
                    <a:extLst>
                      <a:ext uri="{FF2B5EF4-FFF2-40B4-BE49-F238E27FC236}">
                        <a16:creationId xmlns:a16="http://schemas.microsoft.com/office/drawing/2014/main" id="{C6A961A1-D773-C21E-8E3F-42AE12D43C27}"/>
                      </a:ext>
                    </a:extLst>
                  </p:cNvPr>
                  <p:cNvSpPr txBox="1">
                    <a:spLocks noRot="1" noChangeAspect="1" noMove="1" noResize="1" noEditPoints="1" noAdjustHandles="1" noChangeArrowheads="1" noChangeShapeType="1" noTextEdit="1"/>
                  </p:cNvSpPr>
                  <p:nvPr/>
                </p:nvSpPr>
                <p:spPr>
                  <a:xfrm>
                    <a:off x="3655026" y="2384966"/>
                    <a:ext cx="3605081" cy="584775"/>
                  </a:xfrm>
                  <a:prstGeom prst="rect">
                    <a:avLst/>
                  </a:prstGeom>
                  <a:blipFill>
                    <a:blip r:embed="rId11"/>
                    <a:stretch>
                      <a:fillRect t="-12500" b="-29167"/>
                    </a:stretch>
                  </a:blipFill>
                </p:spPr>
                <p:txBody>
                  <a:bodyPr/>
                  <a:lstStyle/>
                  <a:p>
                    <a:r>
                      <a:rPr lang="en-US">
                        <a:noFill/>
                      </a:rPr>
                      <a:t> </a:t>
                    </a:r>
                  </a:p>
                </p:txBody>
              </p:sp>
            </mc:Fallback>
          </mc:AlternateContent>
        </p:grpSp>
        <p:sp>
          <p:nvSpPr>
            <p:cNvPr id="25" name="TextBox 24">
              <a:extLst>
                <a:ext uri="{FF2B5EF4-FFF2-40B4-BE49-F238E27FC236}">
                  <a16:creationId xmlns:a16="http://schemas.microsoft.com/office/drawing/2014/main" id="{8E4B4992-5F68-6CFA-20AC-9E0F4B8BFBED}"/>
                </a:ext>
              </a:extLst>
            </p:cNvPr>
            <p:cNvSpPr txBox="1"/>
            <p:nvPr/>
          </p:nvSpPr>
          <p:spPr>
            <a:xfrm>
              <a:off x="215900" y="3281423"/>
              <a:ext cx="2340913" cy="523220"/>
            </a:xfrm>
            <a:prstGeom prst="rect">
              <a:avLst/>
            </a:prstGeom>
            <a:noFill/>
          </p:spPr>
          <p:txBody>
            <a:bodyPr wrap="square" rtlCol="0">
              <a:spAutoFit/>
            </a:bodyPr>
            <a:lstStyle/>
            <a:p>
              <a:pPr algn="ctr"/>
              <a:r>
                <a:rPr lang="en-US" altLang="zh-CN" sz="2800" dirty="0"/>
                <a:t>Schedule</a:t>
              </a:r>
              <a:r>
                <a:rPr lang="zh-CN" altLang="en-US" sz="2800" dirty="0"/>
                <a:t> </a:t>
              </a:r>
              <a:r>
                <a:rPr lang="en-US" altLang="zh-CN" sz="2800" dirty="0"/>
                <a:t>A</a:t>
              </a:r>
              <a:endParaRPr lang="en-US" sz="2800" dirty="0"/>
            </a:p>
          </p:txBody>
        </p:sp>
        <p:sp>
          <p:nvSpPr>
            <p:cNvPr id="26" name="TextBox 25">
              <a:extLst>
                <a:ext uri="{FF2B5EF4-FFF2-40B4-BE49-F238E27FC236}">
                  <a16:creationId xmlns:a16="http://schemas.microsoft.com/office/drawing/2014/main" id="{B8269FE7-CBB8-B082-EC35-F0AD340A42F9}"/>
                </a:ext>
              </a:extLst>
            </p:cNvPr>
            <p:cNvSpPr txBox="1"/>
            <p:nvPr/>
          </p:nvSpPr>
          <p:spPr>
            <a:xfrm>
              <a:off x="215900" y="4099259"/>
              <a:ext cx="2340913" cy="523220"/>
            </a:xfrm>
            <a:prstGeom prst="rect">
              <a:avLst/>
            </a:prstGeom>
            <a:noFill/>
          </p:spPr>
          <p:txBody>
            <a:bodyPr wrap="square" rtlCol="0">
              <a:spAutoFit/>
            </a:bodyPr>
            <a:lstStyle/>
            <a:p>
              <a:pPr algn="ctr"/>
              <a:r>
                <a:rPr lang="en-US" altLang="zh-CN" sz="2800" dirty="0"/>
                <a:t>Schedule</a:t>
              </a:r>
              <a:r>
                <a:rPr lang="zh-CN" altLang="en-US" sz="2800" dirty="0"/>
                <a:t> </a:t>
              </a:r>
              <a:r>
                <a:rPr lang="en-US" altLang="zh-CN" sz="2800" dirty="0"/>
                <a:t>B</a:t>
              </a:r>
              <a:endParaRPr lang="en-US" sz="2800" dirty="0"/>
            </a:p>
          </p:txBody>
        </p:sp>
      </p:grpSp>
      <p:sp>
        <p:nvSpPr>
          <p:cNvPr id="29" name="TextBox 28">
            <a:extLst>
              <a:ext uri="{FF2B5EF4-FFF2-40B4-BE49-F238E27FC236}">
                <a16:creationId xmlns:a16="http://schemas.microsoft.com/office/drawing/2014/main" id="{08027CF3-2E2C-1268-65A3-8A7C3504B5DC}"/>
              </a:ext>
            </a:extLst>
          </p:cNvPr>
          <p:cNvSpPr txBox="1"/>
          <p:nvPr/>
        </p:nvSpPr>
        <p:spPr>
          <a:xfrm>
            <a:off x="174855" y="864892"/>
            <a:ext cx="11842289" cy="461665"/>
          </a:xfrm>
          <a:prstGeom prst="rect">
            <a:avLst/>
          </a:prstGeom>
          <a:noFill/>
        </p:spPr>
        <p:txBody>
          <a:bodyPr wrap="square" rtlCol="0">
            <a:spAutoFit/>
          </a:bodyPr>
          <a:lstStyle/>
          <a:p>
            <a:r>
              <a:rPr lang="en-US" altLang="zh-CN" sz="2400" dirty="0">
                <a:solidFill>
                  <a:schemeClr val="tx2"/>
                </a:solidFill>
              </a:rPr>
              <a:t>Goal:</a:t>
            </a:r>
            <a:r>
              <a:rPr lang="zh-CN" altLang="en-US" sz="2400" dirty="0">
                <a:solidFill>
                  <a:schemeClr val="tx2"/>
                </a:solidFill>
              </a:rPr>
              <a:t> </a:t>
            </a:r>
            <a:r>
              <a:rPr lang="en-US" altLang="zh-CN" sz="2400" dirty="0">
                <a:solidFill>
                  <a:schemeClr val="tx2"/>
                </a:solidFill>
              </a:rPr>
              <a:t>Decide max. #</a:t>
            </a:r>
            <a:r>
              <a:rPr lang="zh-CN" altLang="en-US" sz="2400" dirty="0">
                <a:solidFill>
                  <a:schemeClr val="tx2"/>
                </a:solidFill>
              </a:rPr>
              <a:t> </a:t>
            </a:r>
            <a:r>
              <a:rPr lang="en-US" altLang="zh-CN" sz="2400" dirty="0">
                <a:solidFill>
                  <a:schemeClr val="tx2"/>
                </a:solidFill>
              </a:rPr>
              <a:t>maintenance jobs that can complete within time budget</a:t>
            </a:r>
            <a:endParaRPr lang="en-US" sz="2400" dirty="0">
              <a:solidFill>
                <a:schemeClr val="tx2"/>
              </a:solidFill>
            </a:endParaRPr>
          </a:p>
        </p:txBody>
      </p:sp>
      <p:sp>
        <p:nvSpPr>
          <p:cNvPr id="30" name="Title 1">
            <a:extLst>
              <a:ext uri="{FF2B5EF4-FFF2-40B4-BE49-F238E27FC236}">
                <a16:creationId xmlns:a16="http://schemas.microsoft.com/office/drawing/2014/main" id="{155F2BE2-F32E-C756-C510-81205EAB7050}"/>
              </a:ext>
            </a:extLst>
          </p:cNvPr>
          <p:cNvSpPr txBox="1">
            <a:spLocks/>
          </p:cNvSpPr>
          <p:nvPr/>
        </p:nvSpPr>
        <p:spPr>
          <a:xfrm>
            <a:off x="133803" y="137536"/>
            <a:ext cx="10216535"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4800" dirty="0">
                <a:solidFill>
                  <a:schemeClr val="tx2"/>
                </a:solidFill>
              </a:rPr>
              <a:t>Maintenance</a:t>
            </a:r>
            <a:r>
              <a:rPr lang="zh-CN" altLang="en-US" sz="4800" dirty="0">
                <a:solidFill>
                  <a:schemeClr val="tx2"/>
                </a:solidFill>
              </a:rPr>
              <a:t> </a:t>
            </a:r>
            <a:r>
              <a:rPr lang="en-US" altLang="zh-CN" sz="4800" dirty="0">
                <a:solidFill>
                  <a:schemeClr val="tx2"/>
                </a:solidFill>
              </a:rPr>
              <a:t>Job</a:t>
            </a:r>
            <a:r>
              <a:rPr lang="zh-CN" altLang="en-US" sz="4800" dirty="0">
                <a:solidFill>
                  <a:schemeClr val="tx2"/>
                </a:solidFill>
              </a:rPr>
              <a:t> </a:t>
            </a:r>
            <a:r>
              <a:rPr lang="en-US" altLang="zh-CN" sz="4800" dirty="0">
                <a:solidFill>
                  <a:schemeClr val="tx2"/>
                </a:solidFill>
              </a:rPr>
              <a:t>Scheduling</a:t>
            </a:r>
            <a:endParaRPr lang="en-US" sz="4800" dirty="0">
              <a:solidFill>
                <a:schemeClr val="tx2"/>
              </a:solidFill>
            </a:endParaRPr>
          </a:p>
        </p:txBody>
      </p:sp>
      <p:sp>
        <p:nvSpPr>
          <p:cNvPr id="3" name="Title 1">
            <a:extLst>
              <a:ext uri="{FF2B5EF4-FFF2-40B4-BE49-F238E27FC236}">
                <a16:creationId xmlns:a16="http://schemas.microsoft.com/office/drawing/2014/main" id="{E6FBCE2A-7D9E-8ED1-1519-A9B9A630518D}"/>
              </a:ext>
            </a:extLst>
          </p:cNvPr>
          <p:cNvSpPr txBox="1">
            <a:spLocks/>
          </p:cNvSpPr>
          <p:nvPr/>
        </p:nvSpPr>
        <p:spPr>
          <a:xfrm>
            <a:off x="349299" y="5065934"/>
            <a:ext cx="10216535"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4800" dirty="0">
                <a:solidFill>
                  <a:schemeClr val="tx2"/>
                </a:solidFill>
              </a:rPr>
              <a:t>Acela</a:t>
            </a:r>
            <a:r>
              <a:rPr lang="en-US" sz="4800" b="1" dirty="0">
                <a:solidFill>
                  <a:srgbClr val="2E7AF3"/>
                </a:solidFill>
              </a:rPr>
              <a:t> 🚄</a:t>
            </a:r>
            <a:r>
              <a:rPr lang="zh-CN" altLang="en-US" sz="4800" dirty="0">
                <a:solidFill>
                  <a:schemeClr val="tx2"/>
                </a:solidFill>
              </a:rPr>
              <a:t> </a:t>
            </a:r>
            <a:endParaRPr lang="en-US" sz="4800" dirty="0">
              <a:solidFill>
                <a:schemeClr val="tx2"/>
              </a:solidFill>
            </a:endParaRPr>
          </a:p>
        </p:txBody>
      </p:sp>
      <p:sp>
        <p:nvSpPr>
          <p:cNvPr id="6" name="TextBox 5">
            <a:extLst>
              <a:ext uri="{FF2B5EF4-FFF2-40B4-BE49-F238E27FC236}">
                <a16:creationId xmlns:a16="http://schemas.microsoft.com/office/drawing/2014/main" id="{7D3C01E3-B1C6-D08F-369B-44176898B4B5}"/>
              </a:ext>
            </a:extLst>
          </p:cNvPr>
          <p:cNvSpPr txBox="1"/>
          <p:nvPr/>
        </p:nvSpPr>
        <p:spPr>
          <a:xfrm>
            <a:off x="349299" y="5861403"/>
            <a:ext cx="11842289" cy="461665"/>
          </a:xfrm>
          <a:prstGeom prst="rect">
            <a:avLst/>
          </a:prstGeom>
          <a:noFill/>
        </p:spPr>
        <p:txBody>
          <a:bodyPr wrap="square" rtlCol="0">
            <a:spAutoFit/>
          </a:bodyPr>
          <a:lstStyle/>
          <a:p>
            <a:r>
              <a:rPr lang="en-US" altLang="zh-CN" sz="2400" dirty="0">
                <a:solidFill>
                  <a:schemeClr val="tx2"/>
                </a:solidFill>
              </a:rPr>
              <a:t>Use</a:t>
            </a:r>
            <a:r>
              <a:rPr lang="zh-CN" altLang="en-US" sz="2400" dirty="0">
                <a:solidFill>
                  <a:schemeClr val="tx2"/>
                </a:solidFill>
              </a:rPr>
              <a:t> </a:t>
            </a:r>
            <a:r>
              <a:rPr lang="en-US" altLang="zh-CN" sz="2400" dirty="0">
                <a:solidFill>
                  <a:schemeClr val="tx2"/>
                </a:solidFill>
              </a:rPr>
              <a:t>quantile</a:t>
            </a:r>
            <a:r>
              <a:rPr lang="zh-CN" altLang="en-US" sz="2400" dirty="0">
                <a:solidFill>
                  <a:schemeClr val="tx2"/>
                </a:solidFill>
              </a:rPr>
              <a:t> </a:t>
            </a:r>
            <a:r>
              <a:rPr lang="en-US" altLang="zh-CN" sz="2400" dirty="0">
                <a:solidFill>
                  <a:schemeClr val="tx2"/>
                </a:solidFill>
              </a:rPr>
              <a:t>regression</a:t>
            </a:r>
            <a:r>
              <a:rPr lang="zh-CN" altLang="en-US" sz="2400" dirty="0">
                <a:solidFill>
                  <a:schemeClr val="tx2"/>
                </a:solidFill>
              </a:rPr>
              <a:t> </a:t>
            </a:r>
            <a:r>
              <a:rPr lang="en-US" altLang="zh-CN" sz="2400" dirty="0">
                <a:solidFill>
                  <a:schemeClr val="tx2"/>
                </a:solidFill>
              </a:rPr>
              <a:t>that</a:t>
            </a:r>
            <a:r>
              <a:rPr lang="zh-CN" altLang="en-US" sz="2400" dirty="0">
                <a:solidFill>
                  <a:schemeClr val="tx2"/>
                </a:solidFill>
              </a:rPr>
              <a:t> </a:t>
            </a:r>
            <a:r>
              <a:rPr lang="en-US" altLang="zh-CN" sz="2400" dirty="0">
                <a:solidFill>
                  <a:schemeClr val="tx2"/>
                </a:solidFill>
              </a:rPr>
              <a:t>models</a:t>
            </a:r>
            <a:r>
              <a:rPr lang="zh-CN" altLang="en-US" sz="2400" dirty="0">
                <a:solidFill>
                  <a:schemeClr val="tx2"/>
                </a:solidFill>
              </a:rPr>
              <a:t> </a:t>
            </a:r>
            <a:r>
              <a:rPr lang="en-US" altLang="zh-CN" sz="2400" dirty="0">
                <a:solidFill>
                  <a:schemeClr val="tx2"/>
                </a:solidFill>
              </a:rPr>
              <a:t>high</a:t>
            </a:r>
            <a:r>
              <a:rPr lang="zh-CN" altLang="en-US" sz="2400" dirty="0">
                <a:solidFill>
                  <a:schemeClr val="tx2"/>
                </a:solidFill>
              </a:rPr>
              <a:t> </a:t>
            </a:r>
            <a:r>
              <a:rPr lang="en-US" altLang="zh-CN" sz="2400" dirty="0">
                <a:solidFill>
                  <a:schemeClr val="tx2"/>
                </a:solidFill>
              </a:rPr>
              <a:t>quantiles</a:t>
            </a:r>
            <a:r>
              <a:rPr lang="zh-CN" altLang="en-US" sz="2400" dirty="0">
                <a:solidFill>
                  <a:schemeClr val="tx2"/>
                </a:solidFill>
              </a:rPr>
              <a:t> </a:t>
            </a:r>
            <a:r>
              <a:rPr lang="en-US" altLang="zh-CN" sz="2400" dirty="0">
                <a:solidFill>
                  <a:schemeClr val="tx2"/>
                </a:solidFill>
              </a:rPr>
              <a:t>to</a:t>
            </a:r>
            <a:r>
              <a:rPr lang="zh-CN" altLang="en-US" sz="2400" dirty="0">
                <a:solidFill>
                  <a:schemeClr val="tx2"/>
                </a:solidFill>
              </a:rPr>
              <a:t> </a:t>
            </a:r>
            <a:r>
              <a:rPr lang="en-US" altLang="zh-CN" sz="2400" dirty="0">
                <a:solidFill>
                  <a:schemeClr val="tx2"/>
                </a:solidFill>
              </a:rPr>
              <a:t>overpredict</a:t>
            </a:r>
            <a:r>
              <a:rPr lang="zh-CN" altLang="en-US" sz="2400" dirty="0">
                <a:solidFill>
                  <a:schemeClr val="tx2"/>
                </a:solidFill>
              </a:rPr>
              <a:t> </a:t>
            </a:r>
            <a:r>
              <a:rPr lang="en-US" altLang="zh-CN" sz="2400" dirty="0">
                <a:solidFill>
                  <a:schemeClr val="tx2"/>
                </a:solidFill>
              </a:rPr>
              <a:t>job</a:t>
            </a:r>
            <a:r>
              <a:rPr lang="zh-CN" altLang="en-US" sz="2400" dirty="0">
                <a:solidFill>
                  <a:schemeClr val="tx2"/>
                </a:solidFill>
              </a:rPr>
              <a:t> </a:t>
            </a:r>
            <a:r>
              <a:rPr lang="en-US" altLang="zh-CN" sz="2400" dirty="0">
                <a:solidFill>
                  <a:schemeClr val="tx2"/>
                </a:solidFill>
              </a:rPr>
              <a:t>durations</a:t>
            </a:r>
            <a:endParaRPr lang="en-US" sz="2400" dirty="0">
              <a:solidFill>
                <a:schemeClr val="tx2"/>
              </a:solidFill>
            </a:endParaRPr>
          </a:p>
        </p:txBody>
      </p:sp>
      <p:sp>
        <p:nvSpPr>
          <p:cNvPr id="13" name="TextBox 12">
            <a:extLst>
              <a:ext uri="{FF2B5EF4-FFF2-40B4-BE49-F238E27FC236}">
                <a16:creationId xmlns:a16="http://schemas.microsoft.com/office/drawing/2014/main" id="{5DBB3FC6-887B-08B8-388C-87C02199A193}"/>
              </a:ext>
            </a:extLst>
          </p:cNvPr>
          <p:cNvSpPr txBox="1"/>
          <p:nvPr/>
        </p:nvSpPr>
        <p:spPr>
          <a:xfrm>
            <a:off x="174854" y="1370999"/>
            <a:ext cx="11842289" cy="830997"/>
          </a:xfrm>
          <a:prstGeom prst="rect">
            <a:avLst/>
          </a:prstGeom>
          <a:noFill/>
        </p:spPr>
        <p:txBody>
          <a:bodyPr wrap="square" rtlCol="0">
            <a:spAutoFit/>
          </a:bodyPr>
          <a:lstStyle/>
          <a:p>
            <a:r>
              <a:rPr lang="en-US" altLang="zh-CN" sz="2400" dirty="0">
                <a:solidFill>
                  <a:schemeClr val="tx2"/>
                </a:solidFill>
              </a:rPr>
              <a:t>Challenges:</a:t>
            </a:r>
            <a:r>
              <a:rPr lang="zh-CN" altLang="en-US" sz="2400" dirty="0">
                <a:solidFill>
                  <a:schemeClr val="tx2"/>
                </a:solidFill>
              </a:rPr>
              <a:t> </a:t>
            </a:r>
            <a:r>
              <a:rPr lang="en-US" altLang="zh-CN" sz="2400" dirty="0">
                <a:solidFill>
                  <a:schemeClr val="tx2"/>
                </a:solidFill>
              </a:rPr>
              <a:t>1)</a:t>
            </a:r>
            <a:r>
              <a:rPr lang="zh-CN" altLang="en-US" sz="2400" dirty="0">
                <a:solidFill>
                  <a:schemeClr val="tx2"/>
                </a:solidFill>
              </a:rPr>
              <a:t> </a:t>
            </a:r>
            <a:r>
              <a:rPr lang="en-US" altLang="zh-CN" sz="2400" dirty="0">
                <a:solidFill>
                  <a:schemeClr val="tx2"/>
                </a:solidFill>
              </a:rPr>
              <a:t>Job</a:t>
            </a:r>
            <a:r>
              <a:rPr lang="zh-CN" altLang="en-US" sz="2400" dirty="0">
                <a:solidFill>
                  <a:schemeClr val="tx2"/>
                </a:solidFill>
              </a:rPr>
              <a:t> </a:t>
            </a:r>
            <a:r>
              <a:rPr lang="en-US" altLang="zh-CN" sz="2400" dirty="0">
                <a:solidFill>
                  <a:schemeClr val="tx2"/>
                </a:solidFill>
              </a:rPr>
              <a:t>durations</a:t>
            </a:r>
            <a:r>
              <a:rPr lang="zh-CN" altLang="en-US" sz="2400" dirty="0">
                <a:solidFill>
                  <a:schemeClr val="tx2"/>
                </a:solidFill>
              </a:rPr>
              <a:t> </a:t>
            </a:r>
            <a:r>
              <a:rPr lang="en-US" altLang="zh-CN" sz="2400" dirty="0">
                <a:solidFill>
                  <a:schemeClr val="tx2"/>
                </a:solidFill>
              </a:rPr>
              <a:t>are</a:t>
            </a:r>
            <a:r>
              <a:rPr lang="zh-CN" altLang="en-US" sz="2400" dirty="0">
                <a:solidFill>
                  <a:schemeClr val="tx2"/>
                </a:solidFill>
              </a:rPr>
              <a:t> </a:t>
            </a:r>
            <a:r>
              <a:rPr lang="en-US" altLang="zh-CN" sz="2400" dirty="0">
                <a:solidFill>
                  <a:schemeClr val="tx2"/>
                </a:solidFill>
              </a:rPr>
              <a:t>unknown</a:t>
            </a:r>
            <a:r>
              <a:rPr lang="zh-CN" altLang="en-US" sz="2400" dirty="0">
                <a:solidFill>
                  <a:schemeClr val="tx2"/>
                </a:solidFill>
              </a:rPr>
              <a:t> </a:t>
            </a:r>
            <a:r>
              <a:rPr lang="en-US" altLang="zh-CN" sz="2400" dirty="0">
                <a:solidFill>
                  <a:schemeClr val="tx2"/>
                </a:solidFill>
              </a:rPr>
              <a:t>before</a:t>
            </a:r>
            <a:r>
              <a:rPr lang="zh-CN" altLang="en-US" sz="2400" dirty="0">
                <a:solidFill>
                  <a:schemeClr val="tx2"/>
                </a:solidFill>
              </a:rPr>
              <a:t> </a:t>
            </a:r>
            <a:r>
              <a:rPr lang="en-US" altLang="zh-CN" sz="2400" dirty="0">
                <a:solidFill>
                  <a:schemeClr val="tx2"/>
                </a:solidFill>
              </a:rPr>
              <a:t>execution</a:t>
            </a:r>
            <a:r>
              <a:rPr lang="zh-CN" altLang="en-US" sz="2400" dirty="0">
                <a:solidFill>
                  <a:schemeClr val="tx2"/>
                </a:solidFill>
              </a:rPr>
              <a:t> </a:t>
            </a:r>
            <a:endParaRPr lang="en-US" altLang="zh-CN" sz="2400" dirty="0">
              <a:solidFill>
                <a:schemeClr val="tx2"/>
              </a:solidFill>
            </a:endParaRPr>
          </a:p>
          <a:p>
            <a:r>
              <a:rPr lang="en-US" altLang="zh-CN" sz="2400" dirty="0">
                <a:solidFill>
                  <a:schemeClr val="tx2"/>
                </a:solidFill>
              </a:rPr>
              <a:t>		2)</a:t>
            </a:r>
            <a:r>
              <a:rPr lang="zh-CN" altLang="en-US" sz="2400" dirty="0">
                <a:solidFill>
                  <a:schemeClr val="tx2"/>
                </a:solidFill>
              </a:rPr>
              <a:t> </a:t>
            </a:r>
            <a:r>
              <a:rPr lang="en-US" altLang="zh-CN" sz="2400" dirty="0">
                <a:solidFill>
                  <a:schemeClr val="tx2"/>
                </a:solidFill>
              </a:rPr>
              <a:t>Oversubscribing</a:t>
            </a:r>
            <a:r>
              <a:rPr lang="zh-CN" altLang="en-US" sz="2400" dirty="0">
                <a:solidFill>
                  <a:schemeClr val="tx2"/>
                </a:solidFill>
              </a:rPr>
              <a:t> </a:t>
            </a:r>
            <a:r>
              <a:rPr lang="en-US" altLang="zh-CN" sz="2400" dirty="0">
                <a:solidFill>
                  <a:schemeClr val="tx2"/>
                </a:solidFill>
              </a:rPr>
              <a:t>a</a:t>
            </a:r>
            <a:r>
              <a:rPr lang="zh-CN" altLang="en-US" sz="2400" dirty="0">
                <a:solidFill>
                  <a:schemeClr val="tx2"/>
                </a:solidFill>
              </a:rPr>
              <a:t> </a:t>
            </a:r>
            <a:r>
              <a:rPr lang="en-US" altLang="zh-CN" sz="2400" dirty="0">
                <a:solidFill>
                  <a:schemeClr val="tx2"/>
                </a:solidFill>
              </a:rPr>
              <a:t>server</a:t>
            </a:r>
            <a:r>
              <a:rPr lang="zh-CN" altLang="en-US" sz="2400" dirty="0">
                <a:solidFill>
                  <a:schemeClr val="tx2"/>
                </a:solidFill>
              </a:rPr>
              <a:t> </a:t>
            </a:r>
            <a:r>
              <a:rPr lang="en-US" altLang="zh-CN" sz="2400" dirty="0">
                <a:solidFill>
                  <a:schemeClr val="tx2"/>
                </a:solidFill>
              </a:rPr>
              <a:t>reduces</a:t>
            </a:r>
            <a:r>
              <a:rPr lang="zh-CN" altLang="en-US" sz="2400" dirty="0">
                <a:solidFill>
                  <a:schemeClr val="tx2"/>
                </a:solidFill>
              </a:rPr>
              <a:t> </a:t>
            </a:r>
            <a:r>
              <a:rPr lang="en-US" altLang="zh-CN" sz="2400" dirty="0">
                <a:solidFill>
                  <a:schemeClr val="tx2"/>
                </a:solidFill>
              </a:rPr>
              <a:t>datacenter</a:t>
            </a:r>
            <a:r>
              <a:rPr lang="zh-CN" altLang="en-US" sz="2400" dirty="0">
                <a:solidFill>
                  <a:schemeClr val="tx2"/>
                </a:solidFill>
              </a:rPr>
              <a:t> </a:t>
            </a:r>
            <a:r>
              <a:rPr lang="en-US" altLang="zh-CN" sz="2400" dirty="0">
                <a:solidFill>
                  <a:schemeClr val="tx2"/>
                </a:solidFill>
              </a:rPr>
              <a:t>capacity</a:t>
            </a:r>
            <a:endParaRPr lang="en-US" sz="2400" dirty="0">
              <a:solidFill>
                <a:schemeClr val="tx2"/>
              </a:solidFill>
            </a:endParaRPr>
          </a:p>
        </p:txBody>
      </p:sp>
    </p:spTree>
    <p:extLst>
      <p:ext uri="{BB962C8B-B14F-4D97-AF65-F5344CB8AC3E}">
        <p14:creationId xmlns:p14="http://schemas.microsoft.com/office/powerpoint/2010/main" val="33926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6"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B28E5-8C3A-EF3B-436F-7160F94C1444}"/>
              </a:ext>
            </a:extLst>
          </p:cNvPr>
          <p:cNvSpPr>
            <a:spLocks noGrp="1"/>
          </p:cNvSpPr>
          <p:nvPr>
            <p:ph type="sldNum" sz="quarter" idx="12"/>
          </p:nvPr>
        </p:nvSpPr>
        <p:spPr/>
        <p:txBody>
          <a:bodyPr/>
          <a:lstStyle/>
          <a:p>
            <a:fld id="{E19705F5-30C7-4043-8814-377DC0E18AF3}" type="slidenum">
              <a:rPr lang="en-US" smtClean="0"/>
              <a:t>53</a:t>
            </a:fld>
            <a:endParaRPr lang="en-US" dirty="0"/>
          </a:p>
        </p:txBody>
      </p:sp>
      <p:sp>
        <p:nvSpPr>
          <p:cNvPr id="3" name="Title 1">
            <a:extLst>
              <a:ext uri="{FF2B5EF4-FFF2-40B4-BE49-F238E27FC236}">
                <a16:creationId xmlns:a16="http://schemas.microsoft.com/office/drawing/2014/main" id="{7BE1B41E-D637-29BB-858A-F5C46C62E907}"/>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2"/>
                </a:solidFill>
              </a:rPr>
              <a:t>Evaluation Results</a:t>
            </a:r>
            <a:endParaRPr lang="en-US" dirty="0">
              <a:solidFill>
                <a:schemeClr val="tx2"/>
              </a:solidFill>
              <a:latin typeface="+mn-lt"/>
              <a:ea typeface="Segoe UI" charset="0"/>
              <a:cs typeface="Segoe UI" charset="0"/>
            </a:endParaRPr>
          </a:p>
        </p:txBody>
      </p:sp>
      <p:sp>
        <p:nvSpPr>
          <p:cNvPr id="4" name="TextBox 3">
            <a:extLst>
              <a:ext uri="{FF2B5EF4-FFF2-40B4-BE49-F238E27FC236}">
                <a16:creationId xmlns:a16="http://schemas.microsoft.com/office/drawing/2014/main" id="{AA56F5F1-3656-DB60-212F-68922311D669}"/>
              </a:ext>
            </a:extLst>
          </p:cNvPr>
          <p:cNvSpPr txBox="1"/>
          <p:nvPr/>
        </p:nvSpPr>
        <p:spPr>
          <a:xfrm>
            <a:off x="487341" y="1271406"/>
            <a:ext cx="11064602" cy="646331"/>
          </a:xfrm>
          <a:prstGeom prst="rect">
            <a:avLst/>
          </a:prstGeom>
          <a:noFill/>
        </p:spPr>
        <p:txBody>
          <a:bodyPr wrap="square" rtlCol="0">
            <a:spAutoFit/>
          </a:bodyPr>
          <a:lstStyle/>
          <a:p>
            <a:pPr algn="ctr"/>
            <a:r>
              <a:rPr lang="en-US" dirty="0">
                <a:solidFill>
                  <a:schemeClr val="tx2"/>
                </a:solidFill>
              </a:rPr>
              <a:t>Improvements</a:t>
            </a:r>
            <a:r>
              <a:rPr lang="zh-CN" altLang="en-US" dirty="0">
                <a:solidFill>
                  <a:schemeClr val="tx2"/>
                </a:solidFill>
              </a:rPr>
              <a:t> </a:t>
            </a:r>
            <a:r>
              <a:rPr lang="en-US" altLang="zh-CN" dirty="0">
                <a:solidFill>
                  <a:schemeClr val="tx2"/>
                </a:solidFill>
              </a:rPr>
              <a:t>(X)</a:t>
            </a:r>
            <a:r>
              <a:rPr lang="en-US" dirty="0">
                <a:solidFill>
                  <a:schemeClr val="tx2"/>
                </a:solidFill>
              </a:rPr>
              <a:t> of </a:t>
            </a:r>
            <a:r>
              <a:rPr lang="en-US" altLang="zh-CN" dirty="0">
                <a:solidFill>
                  <a:schemeClr val="tx2"/>
                </a:solidFill>
              </a:rPr>
              <a:t>Acela</a:t>
            </a:r>
            <a:r>
              <a:rPr lang="en-US" dirty="0">
                <a:solidFill>
                  <a:schemeClr val="tx2"/>
                </a:solidFill>
              </a:rPr>
              <a:t> over Baseline</a:t>
            </a:r>
            <a:r>
              <a:rPr lang="zh-CN" altLang="en-US" dirty="0">
                <a:solidFill>
                  <a:schemeClr val="tx2"/>
                </a:solidFill>
              </a:rPr>
              <a:t> </a:t>
            </a:r>
            <a:r>
              <a:rPr lang="en-US" altLang="zh-CN" dirty="0">
                <a:solidFill>
                  <a:schemeClr val="tx2"/>
                </a:solidFill>
              </a:rPr>
              <a:t>ML</a:t>
            </a:r>
            <a:r>
              <a:rPr lang="zh-CN" altLang="en-US" dirty="0">
                <a:solidFill>
                  <a:schemeClr val="tx2"/>
                </a:solidFill>
              </a:rPr>
              <a:t> </a:t>
            </a:r>
            <a:r>
              <a:rPr lang="en-US" altLang="zh-CN" dirty="0">
                <a:solidFill>
                  <a:schemeClr val="tx2"/>
                </a:solidFill>
              </a:rPr>
              <a:t>Systems</a:t>
            </a:r>
            <a:r>
              <a:rPr lang="zh-CN" altLang="en-US" dirty="0">
                <a:solidFill>
                  <a:schemeClr val="tx2"/>
                </a:solidFill>
              </a:rPr>
              <a:t> </a:t>
            </a:r>
            <a:r>
              <a:rPr lang="en-US" altLang="zh-CN" dirty="0">
                <a:solidFill>
                  <a:schemeClr val="tx2"/>
                </a:solidFill>
              </a:rPr>
              <a:t>that</a:t>
            </a:r>
            <a:r>
              <a:rPr lang="zh-CN" altLang="en-US" dirty="0">
                <a:solidFill>
                  <a:schemeClr val="tx2"/>
                </a:solidFill>
              </a:rPr>
              <a:t> </a:t>
            </a:r>
            <a:r>
              <a:rPr lang="en-US" altLang="zh-CN" dirty="0">
                <a:solidFill>
                  <a:schemeClr val="tx2"/>
                </a:solidFill>
              </a:rPr>
              <a:t>maximize</a:t>
            </a:r>
            <a:r>
              <a:rPr lang="zh-CN" altLang="en-US" dirty="0">
                <a:solidFill>
                  <a:schemeClr val="tx2"/>
                </a:solidFill>
              </a:rPr>
              <a:t> </a:t>
            </a:r>
            <a:r>
              <a:rPr lang="en-US" altLang="zh-CN" dirty="0">
                <a:solidFill>
                  <a:schemeClr val="tx2"/>
                </a:solidFill>
              </a:rPr>
              <a:t>prediction</a:t>
            </a:r>
            <a:r>
              <a:rPr lang="zh-CN" altLang="en-US" dirty="0">
                <a:solidFill>
                  <a:schemeClr val="tx2"/>
                </a:solidFill>
              </a:rPr>
              <a:t> </a:t>
            </a:r>
            <a:r>
              <a:rPr lang="en-US" altLang="zh-CN" dirty="0">
                <a:solidFill>
                  <a:schemeClr val="tx2"/>
                </a:solidFill>
              </a:rPr>
              <a:t>accuracy</a:t>
            </a:r>
            <a:r>
              <a:rPr lang="zh-CN" altLang="en-US" dirty="0">
                <a:solidFill>
                  <a:schemeClr val="tx2"/>
                </a:solidFill>
              </a:rPr>
              <a:t> </a:t>
            </a:r>
            <a:r>
              <a:rPr lang="en-US" dirty="0">
                <a:solidFill>
                  <a:schemeClr val="tx2"/>
                </a:solidFill>
              </a:rPr>
              <a:t>in </a:t>
            </a:r>
            <a:r>
              <a:rPr lang="en-US" altLang="zh-CN" dirty="0">
                <a:solidFill>
                  <a:schemeClr val="tx2"/>
                </a:solidFill>
              </a:rPr>
              <a:t>#Servers</a:t>
            </a:r>
            <a:r>
              <a:rPr lang="zh-CN" altLang="en-US" dirty="0">
                <a:solidFill>
                  <a:schemeClr val="tx2"/>
                </a:solidFill>
              </a:rPr>
              <a:t> </a:t>
            </a:r>
            <a:r>
              <a:rPr lang="en-US" altLang="zh-CN" dirty="0">
                <a:solidFill>
                  <a:schemeClr val="tx2"/>
                </a:solidFill>
              </a:rPr>
              <a:t>out</a:t>
            </a:r>
            <a:r>
              <a:rPr lang="zh-CN" altLang="en-US" dirty="0">
                <a:solidFill>
                  <a:schemeClr val="tx2"/>
                </a:solidFill>
              </a:rPr>
              <a:t> </a:t>
            </a:r>
            <a:r>
              <a:rPr lang="en-US" altLang="zh-CN" dirty="0">
                <a:solidFill>
                  <a:schemeClr val="tx2"/>
                </a:solidFill>
              </a:rPr>
              <a:t>of</a:t>
            </a:r>
            <a:r>
              <a:rPr lang="zh-CN" altLang="en-US" dirty="0">
                <a:solidFill>
                  <a:schemeClr val="tx2"/>
                </a:solidFill>
              </a:rPr>
              <a:t> </a:t>
            </a:r>
            <a:r>
              <a:rPr lang="en-US" altLang="zh-CN" dirty="0">
                <a:solidFill>
                  <a:schemeClr val="tx2"/>
                </a:solidFill>
              </a:rPr>
              <a:t>Production</a:t>
            </a:r>
            <a:r>
              <a:rPr lang="zh-CN" altLang="en-US" dirty="0">
                <a:solidFill>
                  <a:schemeClr val="tx2"/>
                </a:solidFill>
              </a:rPr>
              <a:t> </a:t>
            </a:r>
            <a:r>
              <a:rPr lang="en-US" altLang="zh-CN" dirty="0">
                <a:solidFill>
                  <a:schemeClr val="tx2"/>
                </a:solidFill>
              </a:rPr>
              <a:t>(SOR),</a:t>
            </a:r>
            <a:r>
              <a:rPr lang="zh-CN" altLang="en-US" dirty="0">
                <a:solidFill>
                  <a:schemeClr val="tx2"/>
                </a:solidFill>
              </a:rPr>
              <a:t> </a:t>
            </a:r>
            <a:r>
              <a:rPr lang="en-US" altLang="zh-CN" dirty="0">
                <a:solidFill>
                  <a:schemeClr val="tx2"/>
                </a:solidFill>
              </a:rPr>
              <a:t>Server</a:t>
            </a:r>
            <a:r>
              <a:rPr lang="zh-CN" altLang="en-US" dirty="0">
                <a:solidFill>
                  <a:schemeClr val="tx2"/>
                </a:solidFill>
              </a:rPr>
              <a:t> </a:t>
            </a:r>
            <a:r>
              <a:rPr lang="en-US" altLang="zh-CN" dirty="0">
                <a:solidFill>
                  <a:schemeClr val="tx2"/>
                </a:solidFill>
              </a:rPr>
              <a:t>Downtime</a:t>
            </a:r>
            <a:r>
              <a:rPr lang="zh-CN" altLang="en-US" dirty="0">
                <a:solidFill>
                  <a:schemeClr val="tx2"/>
                </a:solidFill>
              </a:rPr>
              <a:t> </a:t>
            </a:r>
            <a:r>
              <a:rPr lang="en-US" altLang="zh-CN" dirty="0">
                <a:solidFill>
                  <a:schemeClr val="tx2"/>
                </a:solidFill>
              </a:rPr>
              <a:t>(SDT),</a:t>
            </a:r>
            <a:r>
              <a:rPr lang="zh-CN" altLang="en-US" dirty="0">
                <a:solidFill>
                  <a:schemeClr val="tx2"/>
                </a:solidFill>
              </a:rPr>
              <a:t> </a:t>
            </a:r>
            <a:r>
              <a:rPr lang="en-US" altLang="zh-CN" dirty="0">
                <a:solidFill>
                  <a:schemeClr val="tx2"/>
                </a:solidFill>
              </a:rPr>
              <a:t>and</a:t>
            </a:r>
            <a:r>
              <a:rPr lang="zh-CN" altLang="en-US" dirty="0">
                <a:solidFill>
                  <a:schemeClr val="tx2"/>
                </a:solidFill>
              </a:rPr>
              <a:t> </a:t>
            </a:r>
            <a:r>
              <a:rPr lang="en-US" altLang="zh-CN" dirty="0">
                <a:solidFill>
                  <a:schemeClr val="tx2"/>
                </a:solidFill>
              </a:rPr>
              <a:t>Job</a:t>
            </a:r>
            <a:r>
              <a:rPr lang="zh-CN" altLang="en-US" dirty="0">
                <a:solidFill>
                  <a:schemeClr val="tx2"/>
                </a:solidFill>
              </a:rPr>
              <a:t> </a:t>
            </a:r>
            <a:r>
              <a:rPr lang="en-US" altLang="zh-CN" dirty="0">
                <a:solidFill>
                  <a:schemeClr val="tx2"/>
                </a:solidFill>
              </a:rPr>
              <a:t>Duration</a:t>
            </a:r>
            <a:r>
              <a:rPr lang="zh-CN" altLang="en-US" dirty="0">
                <a:solidFill>
                  <a:schemeClr val="tx2"/>
                </a:solidFill>
              </a:rPr>
              <a:t> </a:t>
            </a:r>
            <a:r>
              <a:rPr lang="en-US" dirty="0">
                <a:solidFill>
                  <a:schemeClr val="tx2"/>
                </a:solidFill>
              </a:rPr>
              <a:t>Prediction Accuracy.</a:t>
            </a:r>
          </a:p>
        </p:txBody>
      </p:sp>
      <p:sp>
        <p:nvSpPr>
          <p:cNvPr id="7" name="Up Arrow 6">
            <a:extLst>
              <a:ext uri="{FF2B5EF4-FFF2-40B4-BE49-F238E27FC236}">
                <a16:creationId xmlns:a16="http://schemas.microsoft.com/office/drawing/2014/main" id="{5B110844-669E-2366-96B8-16E330032055}"/>
              </a:ext>
            </a:extLst>
          </p:cNvPr>
          <p:cNvSpPr/>
          <p:nvPr/>
        </p:nvSpPr>
        <p:spPr>
          <a:xfrm>
            <a:off x="10983686" y="3287486"/>
            <a:ext cx="130515" cy="1651565"/>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 name="TextBox 7">
            <a:extLst>
              <a:ext uri="{FF2B5EF4-FFF2-40B4-BE49-F238E27FC236}">
                <a16:creationId xmlns:a16="http://schemas.microsoft.com/office/drawing/2014/main" id="{F9CDBE56-B6B1-52BF-8653-FB6F3A8B624D}"/>
              </a:ext>
            </a:extLst>
          </p:cNvPr>
          <p:cNvSpPr txBox="1"/>
          <p:nvPr/>
        </p:nvSpPr>
        <p:spPr>
          <a:xfrm rot="16200000">
            <a:off x="9699155" y="3906211"/>
            <a:ext cx="3243910" cy="461665"/>
          </a:xfrm>
          <a:prstGeom prst="rect">
            <a:avLst/>
          </a:prstGeom>
          <a:noFill/>
        </p:spPr>
        <p:txBody>
          <a:bodyPr wrap="square" rtlCol="0">
            <a:spAutoFit/>
          </a:bodyPr>
          <a:lstStyle/>
          <a:p>
            <a:pPr algn="ctr"/>
            <a:r>
              <a:rPr lang="en-US" altLang="zh-CN" sz="2400" dirty="0">
                <a:solidFill>
                  <a:srgbClr val="C00000"/>
                </a:solidFill>
              </a:rPr>
              <a:t>Higher</a:t>
            </a:r>
            <a:r>
              <a:rPr lang="zh-CN" altLang="en-US" sz="2400" dirty="0">
                <a:solidFill>
                  <a:srgbClr val="C00000"/>
                </a:solidFill>
              </a:rPr>
              <a:t> </a:t>
            </a:r>
            <a:r>
              <a:rPr lang="en-US" altLang="zh-CN" sz="2400" dirty="0">
                <a:solidFill>
                  <a:srgbClr val="C00000"/>
                </a:solidFill>
              </a:rPr>
              <a:t>is</a:t>
            </a:r>
            <a:r>
              <a:rPr lang="zh-CN" altLang="en-US" sz="2400" dirty="0">
                <a:solidFill>
                  <a:srgbClr val="C00000"/>
                </a:solidFill>
              </a:rPr>
              <a:t> </a:t>
            </a:r>
            <a:r>
              <a:rPr lang="en-US" altLang="zh-CN" sz="2400" dirty="0">
                <a:solidFill>
                  <a:srgbClr val="C00000"/>
                </a:solidFill>
              </a:rPr>
              <a:t>better</a:t>
            </a:r>
            <a:endParaRPr lang="en-US" sz="2400" dirty="0">
              <a:solidFill>
                <a:srgbClr val="C00000"/>
              </a:solidFill>
            </a:endParaRPr>
          </a:p>
        </p:txBody>
      </p:sp>
      <p:sp>
        <p:nvSpPr>
          <p:cNvPr id="12" name="TextBox 11">
            <a:extLst>
              <a:ext uri="{FF2B5EF4-FFF2-40B4-BE49-F238E27FC236}">
                <a16:creationId xmlns:a16="http://schemas.microsoft.com/office/drawing/2014/main" id="{F0B9F7BA-E30C-EAFA-A714-622E00221F4A}"/>
              </a:ext>
            </a:extLst>
          </p:cNvPr>
          <p:cNvSpPr txBox="1"/>
          <p:nvPr/>
        </p:nvSpPr>
        <p:spPr>
          <a:xfrm>
            <a:off x="8166100" y="5765800"/>
            <a:ext cx="184731" cy="369332"/>
          </a:xfrm>
          <a:prstGeom prst="rect">
            <a:avLst/>
          </a:prstGeom>
          <a:noFill/>
        </p:spPr>
        <p:txBody>
          <a:bodyPr wrap="none" rtlCol="0">
            <a:spAutoFit/>
          </a:bodyPr>
          <a:lstStyle/>
          <a:p>
            <a:endParaRPr lang="en-US" dirty="0"/>
          </a:p>
        </p:txBody>
      </p:sp>
      <p:graphicFrame>
        <p:nvGraphicFramePr>
          <p:cNvPr id="9" name="Chart 8">
            <a:extLst>
              <a:ext uri="{FF2B5EF4-FFF2-40B4-BE49-F238E27FC236}">
                <a16:creationId xmlns:a16="http://schemas.microsoft.com/office/drawing/2014/main" id="{9FD2C831-FBA5-02B6-B879-2C06F84A0988}"/>
              </a:ext>
            </a:extLst>
          </p:cNvPr>
          <p:cNvGraphicFramePr/>
          <p:nvPr/>
        </p:nvGraphicFramePr>
        <p:xfrm>
          <a:off x="1432459" y="2160032"/>
          <a:ext cx="8813275" cy="3975100"/>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Group 17">
            <a:extLst>
              <a:ext uri="{FF2B5EF4-FFF2-40B4-BE49-F238E27FC236}">
                <a16:creationId xmlns:a16="http://schemas.microsoft.com/office/drawing/2014/main" id="{397BDE5F-4E7E-A684-87AD-C19CAF6759F5}"/>
              </a:ext>
            </a:extLst>
          </p:cNvPr>
          <p:cNvGrpSpPr/>
          <p:nvPr/>
        </p:nvGrpSpPr>
        <p:grpSpPr>
          <a:xfrm>
            <a:off x="4321177" y="2270641"/>
            <a:ext cx="5473700" cy="3975100"/>
            <a:chOff x="10345314" y="-1073813"/>
            <a:chExt cx="5473700" cy="3975100"/>
          </a:xfrm>
        </p:grpSpPr>
        <p:sp>
          <p:nvSpPr>
            <p:cNvPr id="10" name="Rectangle 9">
              <a:extLst>
                <a:ext uri="{FF2B5EF4-FFF2-40B4-BE49-F238E27FC236}">
                  <a16:creationId xmlns:a16="http://schemas.microsoft.com/office/drawing/2014/main" id="{1A26068C-BE3F-CF99-E33B-0D66E564CA8A}"/>
                </a:ext>
              </a:extLst>
            </p:cNvPr>
            <p:cNvSpPr/>
            <p:nvPr/>
          </p:nvSpPr>
          <p:spPr>
            <a:xfrm>
              <a:off x="10345314" y="-1073813"/>
              <a:ext cx="5473700" cy="524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B82D64-76AA-99A2-2D93-E3DD28EB1030}"/>
                </a:ext>
              </a:extLst>
            </p:cNvPr>
            <p:cNvSpPr/>
            <p:nvPr/>
          </p:nvSpPr>
          <p:spPr>
            <a:xfrm>
              <a:off x="13004811" y="1460274"/>
              <a:ext cx="2101437" cy="1441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ounded Rectangle 19">
            <a:extLst>
              <a:ext uri="{FF2B5EF4-FFF2-40B4-BE49-F238E27FC236}">
                <a16:creationId xmlns:a16="http://schemas.microsoft.com/office/drawing/2014/main" id="{41484B99-220A-8D4C-E6CE-ADFFFF1B85CE}"/>
              </a:ext>
            </a:extLst>
          </p:cNvPr>
          <p:cNvSpPr/>
          <p:nvPr/>
        </p:nvSpPr>
        <p:spPr>
          <a:xfrm>
            <a:off x="1034186" y="2980765"/>
            <a:ext cx="9683015" cy="160274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Improvements in </a:t>
            </a:r>
            <a:r>
              <a:rPr lang="en-US" altLang="zh-CN" sz="2800" dirty="0"/>
              <a:t>datacenter</a:t>
            </a:r>
            <a:r>
              <a:rPr lang="zh-CN" altLang="en-US" sz="2800" dirty="0"/>
              <a:t> </a:t>
            </a:r>
            <a:r>
              <a:rPr lang="en-US" altLang="zh-CN" sz="2800" dirty="0"/>
              <a:t>capacity,</a:t>
            </a:r>
            <a:r>
              <a:rPr lang="zh-CN" altLang="en-US" sz="2800" dirty="0"/>
              <a:t> </a:t>
            </a:r>
            <a:r>
              <a:rPr lang="en-US" sz="2800" dirty="0"/>
              <a:t>but decreases in </a:t>
            </a:r>
            <a:r>
              <a:rPr lang="en-US" altLang="zh-CN" sz="2800" dirty="0"/>
              <a:t>job</a:t>
            </a:r>
            <a:r>
              <a:rPr lang="zh-CN" altLang="en-US" sz="2800" dirty="0"/>
              <a:t> </a:t>
            </a:r>
            <a:r>
              <a:rPr lang="en-US" altLang="zh-CN" sz="2800" dirty="0"/>
              <a:t>duration</a:t>
            </a:r>
            <a:r>
              <a:rPr lang="zh-CN" altLang="en-US" sz="2800" dirty="0"/>
              <a:t> </a:t>
            </a:r>
            <a:r>
              <a:rPr lang="en-US" sz="2800" dirty="0"/>
              <a:t>prediction accuracy.</a:t>
            </a:r>
          </a:p>
        </p:txBody>
      </p:sp>
    </p:spTree>
    <p:extLst>
      <p:ext uri="{BB962C8B-B14F-4D97-AF65-F5344CB8AC3E}">
        <p14:creationId xmlns:p14="http://schemas.microsoft.com/office/powerpoint/2010/main" val="6742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52FD18-FD5E-2486-983A-8CC020525922}"/>
              </a:ext>
            </a:extLst>
          </p:cNvPr>
          <p:cNvSpPr/>
          <p:nvPr/>
        </p:nvSpPr>
        <p:spPr>
          <a:xfrm>
            <a:off x="151243" y="1185034"/>
            <a:ext cx="5233058" cy="535387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7632C59-71BB-8342-49D8-C0AD7ADCDD61}"/>
              </a:ext>
            </a:extLst>
          </p:cNvPr>
          <p:cNvSpPr>
            <a:spLocks noGrp="1"/>
          </p:cNvSpPr>
          <p:nvPr>
            <p:ph type="sldNum" sz="quarter" idx="12"/>
          </p:nvPr>
        </p:nvSpPr>
        <p:spPr/>
        <p:txBody>
          <a:bodyPr/>
          <a:lstStyle/>
          <a:p>
            <a:fld id="{E19705F5-30C7-4043-8814-377DC0E18AF3}" type="slidenum">
              <a:rPr lang="en-US" smtClean="0"/>
              <a:t>54</a:t>
            </a:fld>
            <a:endParaRPr lang="en-US"/>
          </a:p>
        </p:txBody>
      </p:sp>
      <p:sp>
        <p:nvSpPr>
          <p:cNvPr id="4" name="Title 1">
            <a:extLst>
              <a:ext uri="{FF2B5EF4-FFF2-40B4-BE49-F238E27FC236}">
                <a16:creationId xmlns:a16="http://schemas.microsoft.com/office/drawing/2014/main" id="{763C0206-FC4E-B31E-4DE0-75AACB10CB4B}"/>
              </a:ext>
            </a:extLst>
          </p:cNvPr>
          <p:cNvSpPr txBox="1">
            <a:spLocks/>
          </p:cNvSpPr>
          <p:nvPr/>
        </p:nvSpPr>
        <p:spPr>
          <a:xfrm>
            <a:off x="243191" y="492993"/>
            <a:ext cx="11624554" cy="554065"/>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Minimize</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Energy</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under</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Performance</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Constraints</a:t>
            </a:r>
            <a:endParaRPr lang="en-US" dirty="0">
              <a:solidFill>
                <a:schemeClr val="tx2"/>
              </a:solidFill>
              <a:latin typeface="+mn-lt"/>
              <a:ea typeface="Segoe UI" charset="0"/>
              <a:cs typeface="Segoe UI"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C9BEB1-4220-DE25-EB39-F7BD9E1115DF}"/>
                  </a:ext>
                </a:extLst>
              </p:cNvPr>
              <p:cNvSpPr txBox="1"/>
              <p:nvPr/>
            </p:nvSpPr>
            <p:spPr>
              <a:xfrm>
                <a:off x="5685183" y="1476407"/>
                <a:ext cx="6323653" cy="4708981"/>
              </a:xfrm>
              <a:prstGeom prst="rect">
                <a:avLst/>
              </a:prstGeom>
              <a:noFill/>
            </p:spPr>
            <p:txBody>
              <a:bodyPr wrap="square" rtlCol="0">
                <a:spAutoFit/>
              </a:bodyPr>
              <a:lstStyle/>
              <a:p>
                <a:r>
                  <a:rPr lang="en-US" sz="2000" dirty="0"/>
                  <a:t>The application must complete </a:t>
                </a:r>
                <a14:m>
                  <m:oMath xmlns:m="http://schemas.openxmlformats.org/officeDocument/2006/math">
                    <m:r>
                      <m:rPr>
                        <m:sty m:val="p"/>
                      </m:rPr>
                      <a:rPr lang="en-US" sz="2000" b="0" i="0" smtClean="0">
                        <a:solidFill>
                          <a:schemeClr val="accent2"/>
                        </a:solidFill>
                        <a:latin typeface="Cambria Math" panose="02040503050406030204" pitchFamily="18" charset="0"/>
                        <a:ea typeface="Cambria Math" panose="02040503050406030204" pitchFamily="18" charset="0"/>
                      </a:rPr>
                      <m:t>W</m:t>
                    </m:r>
                  </m:oMath>
                </a14:m>
                <a:r>
                  <a:rPr lang="en-US" sz="2000" dirty="0"/>
                  <a:t> units of work by time </a:t>
                </a:r>
                <a14:m>
                  <m:oMath xmlns:m="http://schemas.openxmlformats.org/officeDocument/2006/math">
                    <m:r>
                      <m:rPr>
                        <m:sty m:val="p"/>
                      </m:rPr>
                      <a:rPr lang="en-US" sz="2000" smtClean="0">
                        <a:solidFill>
                          <a:schemeClr val="accent2"/>
                        </a:solidFill>
                        <a:latin typeface="Cambria Math" panose="02040503050406030204" pitchFamily="18" charset="0"/>
                        <a:ea typeface="Cambria Math" panose="02040503050406030204" pitchFamily="18" charset="0"/>
                      </a:rPr>
                      <m:t>t</m:t>
                    </m:r>
                  </m:oMath>
                </a14:m>
                <a:r>
                  <a:rPr lang="en-US" sz="2000" dirty="0"/>
                  <a:t>. The system supports </a:t>
                </a:r>
                <a14:m>
                  <m:oMath xmlns:m="http://schemas.openxmlformats.org/officeDocument/2006/math">
                    <m:r>
                      <m:rPr>
                        <m:sty m:val="p"/>
                      </m:rPr>
                      <a:rPr lang="en-US" sz="2000" smtClean="0">
                        <a:solidFill>
                          <a:schemeClr val="accent2"/>
                        </a:solidFill>
                        <a:latin typeface="Cambria Math" panose="02040503050406030204" pitchFamily="18" charset="0"/>
                        <a:ea typeface="Cambria Math" panose="02040503050406030204" pitchFamily="18" charset="0"/>
                      </a:rPr>
                      <m:t>C</m:t>
                    </m:r>
                  </m:oMath>
                </a14:m>
                <a:r>
                  <a:rPr lang="en-US" sz="2000" dirty="0"/>
                  <a:t> configurations. </a:t>
                </a:r>
              </a:p>
              <a:p>
                <a:endParaRPr lang="en-US" sz="2000" dirty="0"/>
              </a:p>
              <a:p>
                <a:r>
                  <a:rPr lang="en-US" sz="2000" dirty="0"/>
                  <a:t>For each configuration </a:t>
                </a:r>
                <a14:m>
                  <m:oMath xmlns:m="http://schemas.openxmlformats.org/officeDocument/2006/math">
                    <m:r>
                      <m:rPr>
                        <m:sty m:val="p"/>
                      </m:rPr>
                      <a:rPr lang="en-US" sz="2000" smtClean="0">
                        <a:solidFill>
                          <a:schemeClr val="accent2"/>
                        </a:solidFill>
                        <a:latin typeface="Cambria Math" panose="02040503050406030204" pitchFamily="18" charset="0"/>
                        <a:ea typeface="Cambria Math" panose="02040503050406030204" pitchFamily="18" charset="0"/>
                      </a:rPr>
                      <m:t>c</m:t>
                    </m:r>
                    <m:r>
                      <a:rPr lang="en-US" sz="2000" i="1" smtClean="0">
                        <a:solidFill>
                          <a:schemeClr val="accent2"/>
                        </a:solidFill>
                        <a:latin typeface="Cambria Math" panose="02040503050406030204" pitchFamily="18" charset="0"/>
                        <a:ea typeface="Cambria Math" panose="02040503050406030204" pitchFamily="18" charset="0"/>
                      </a:rPr>
                      <m:t>∈</m:t>
                    </m:r>
                  </m:oMath>
                </a14:m>
                <a:r>
                  <a:rPr lang="en-US" sz="2000" dirty="0">
                    <a:solidFill>
                      <a:schemeClr val="accent2"/>
                    </a:solidFill>
                    <a:ea typeface="Cambria Math" panose="02040503050406030204" pitchFamily="18" charset="0"/>
                  </a:rPr>
                  <a:t> </a:t>
                </a:r>
                <a14:m>
                  <m:oMath xmlns:m="http://schemas.openxmlformats.org/officeDocument/2006/math">
                    <m:r>
                      <m:rPr>
                        <m:sty m:val="p"/>
                      </m:rPr>
                      <a:rPr lang="en-US" sz="2000">
                        <a:solidFill>
                          <a:schemeClr val="accent2"/>
                        </a:solidFill>
                        <a:latin typeface="Cambria Math" panose="02040503050406030204" pitchFamily="18" charset="0"/>
                        <a:ea typeface="Cambria Math" panose="02040503050406030204" pitchFamily="18" charset="0"/>
                      </a:rPr>
                      <m:t>C</m:t>
                    </m:r>
                  </m:oMath>
                </a14:m>
                <a:r>
                  <a:rPr lang="en-US" sz="2000" dirty="0"/>
                  <a:t>:</a:t>
                </a:r>
              </a:p>
              <a:p>
                <a:pPr marL="285750" indent="-285750">
                  <a:buFont typeface="Wingdings" pitchFamily="2" charset="2"/>
                  <a:buChar char="§"/>
                </a:pPr>
                <a14:m>
                  <m:oMath xmlns:m="http://schemas.openxmlformats.org/officeDocument/2006/math">
                    <m:sSub>
                      <m:sSubPr>
                        <m:ctrlPr>
                          <a:rPr lang="el-GR" sz="2000" i="1" smtClean="0">
                            <a:solidFill>
                              <a:schemeClr val="accent2"/>
                            </a:solidFill>
                            <a:latin typeface="Cambria Math" panose="02040503050406030204" pitchFamily="18" charset="0"/>
                            <a:ea typeface="Cambria Math" panose="02040503050406030204" pitchFamily="18" charset="0"/>
                          </a:rPr>
                        </m:ctrlPr>
                      </m:sSubPr>
                      <m:e>
                        <m:r>
                          <m:rPr>
                            <m:sty m:val="p"/>
                          </m:rPr>
                          <a:rPr lang="en-US" sz="2000">
                            <a:solidFill>
                              <a:schemeClr val="accent2"/>
                            </a:solidFill>
                            <a:latin typeface="Cambria Math" panose="02040503050406030204" pitchFamily="18" charset="0"/>
                            <a:ea typeface="Cambria Math" panose="02040503050406030204" pitchFamily="18" charset="0"/>
                          </a:rPr>
                          <m:t>s</m:t>
                        </m:r>
                      </m:e>
                      <m:sub>
                        <m:r>
                          <m:rPr>
                            <m:sty m:val="p"/>
                          </m:rPr>
                          <a:rPr lang="en-US" sz="2000">
                            <a:solidFill>
                              <a:schemeClr val="accent2"/>
                            </a:solidFill>
                            <a:latin typeface="Cambria Math" panose="02040503050406030204" pitchFamily="18" charset="0"/>
                            <a:ea typeface="Cambria Math" panose="02040503050406030204" pitchFamily="18" charset="0"/>
                          </a:rPr>
                          <m:t>c</m:t>
                        </m:r>
                      </m:sub>
                    </m:sSub>
                  </m:oMath>
                </a14:m>
                <a:r>
                  <a:rPr lang="en-US" sz="2000" dirty="0"/>
                  <a:t>: performance rate when running on </a:t>
                </a:r>
                <a14:m>
                  <m:oMath xmlns:m="http://schemas.openxmlformats.org/officeDocument/2006/math">
                    <m:r>
                      <m:rPr>
                        <m:sty m:val="p"/>
                      </m:rPr>
                      <a:rPr lang="en-US" sz="2000" smtClean="0">
                        <a:solidFill>
                          <a:schemeClr val="accent2"/>
                        </a:solidFill>
                        <a:latin typeface="Cambria Math" panose="02040503050406030204" pitchFamily="18" charset="0"/>
                        <a:ea typeface="Cambria Math" panose="02040503050406030204" pitchFamily="18" charset="0"/>
                      </a:rPr>
                      <m:t>c</m:t>
                    </m:r>
                  </m:oMath>
                </a14:m>
                <a:r>
                  <a:rPr lang="en-US" sz="2000" dirty="0"/>
                  <a:t> </a:t>
                </a:r>
              </a:p>
              <a:p>
                <a:pPr marL="285750" indent="-285750">
                  <a:buFont typeface="Wingdings" pitchFamily="2" charset="2"/>
                  <a:buChar char="§"/>
                </a:pPr>
                <a14:m>
                  <m:oMath xmlns:m="http://schemas.openxmlformats.org/officeDocument/2006/math">
                    <m:sSub>
                      <m:sSubPr>
                        <m:ctrlPr>
                          <a:rPr lang="el-GR" sz="2000" i="1" smtClean="0">
                            <a:solidFill>
                              <a:schemeClr val="accent2"/>
                            </a:solidFill>
                            <a:latin typeface="Cambria Math" panose="02040503050406030204" pitchFamily="18" charset="0"/>
                            <a:ea typeface="Cambria Math" panose="02040503050406030204" pitchFamily="18" charset="0"/>
                          </a:rPr>
                        </m:ctrlPr>
                      </m:sSubPr>
                      <m:e>
                        <m:r>
                          <m:rPr>
                            <m:sty m:val="p"/>
                          </m:rPr>
                          <a:rPr lang="en-US" sz="2000">
                            <a:solidFill>
                              <a:schemeClr val="accent2"/>
                            </a:solidFill>
                            <a:latin typeface="Cambria Math" panose="02040503050406030204" pitchFamily="18" charset="0"/>
                            <a:ea typeface="Cambria Math" panose="02040503050406030204" pitchFamily="18" charset="0"/>
                          </a:rPr>
                          <m:t>p</m:t>
                        </m:r>
                      </m:e>
                      <m:sub>
                        <m:r>
                          <m:rPr>
                            <m:sty m:val="p"/>
                          </m:rPr>
                          <a:rPr lang="en-US" sz="2000">
                            <a:solidFill>
                              <a:schemeClr val="accent2"/>
                            </a:solidFill>
                            <a:latin typeface="Cambria Math" panose="02040503050406030204" pitchFamily="18" charset="0"/>
                            <a:ea typeface="Cambria Math" panose="02040503050406030204" pitchFamily="18" charset="0"/>
                          </a:rPr>
                          <m:t>c</m:t>
                        </m:r>
                      </m:sub>
                    </m:sSub>
                  </m:oMath>
                </a14:m>
                <a:r>
                  <a:rPr lang="en-US" sz="2000" dirty="0"/>
                  <a:t>: power consumption when running on </a:t>
                </a:r>
                <a14:m>
                  <m:oMath xmlns:m="http://schemas.openxmlformats.org/officeDocument/2006/math">
                    <m:r>
                      <m:rPr>
                        <m:sty m:val="p"/>
                      </m:rPr>
                      <a:rPr lang="en-US" sz="2000" smtClean="0">
                        <a:solidFill>
                          <a:schemeClr val="accent2"/>
                        </a:solidFill>
                        <a:latin typeface="Cambria Math" panose="02040503050406030204" pitchFamily="18" charset="0"/>
                        <a:ea typeface="Cambria Math" panose="02040503050406030204" pitchFamily="18" charset="0"/>
                      </a:rPr>
                      <m:t>c</m:t>
                    </m:r>
                  </m:oMath>
                </a14:m>
                <a:endParaRPr lang="en-US" sz="2000" dirty="0"/>
              </a:p>
              <a:p>
                <a:pPr marL="285750" indent="-285750">
                  <a:buFont typeface="Wingdings" pitchFamily="2" charset="2"/>
                  <a:buChar char="§"/>
                </a:pPr>
                <a14:m>
                  <m:oMath xmlns:m="http://schemas.openxmlformats.org/officeDocument/2006/math">
                    <m:sSub>
                      <m:sSubPr>
                        <m:ctrlPr>
                          <a:rPr lang="el-GR" sz="2000" i="1" smtClean="0">
                            <a:solidFill>
                              <a:schemeClr val="accent2"/>
                            </a:solidFill>
                            <a:latin typeface="Cambria Math" panose="02040503050406030204" pitchFamily="18" charset="0"/>
                            <a:ea typeface="Cambria Math" panose="02040503050406030204" pitchFamily="18" charset="0"/>
                          </a:rPr>
                        </m:ctrlPr>
                      </m:sSubPr>
                      <m:e>
                        <m:r>
                          <m:rPr>
                            <m:sty m:val="p"/>
                          </m:rPr>
                          <a:rPr lang="en-US" sz="2000" i="0">
                            <a:solidFill>
                              <a:schemeClr val="accent2"/>
                            </a:solidFill>
                            <a:latin typeface="Cambria Math" panose="02040503050406030204" pitchFamily="18" charset="0"/>
                            <a:ea typeface="Cambria Math" panose="02040503050406030204" pitchFamily="18" charset="0"/>
                          </a:rPr>
                          <m:t>t</m:t>
                        </m:r>
                      </m:e>
                      <m:sub>
                        <m:r>
                          <m:rPr>
                            <m:sty m:val="p"/>
                          </m:rPr>
                          <a:rPr lang="en-US" sz="2000" i="0">
                            <a:solidFill>
                              <a:schemeClr val="accent2"/>
                            </a:solidFill>
                            <a:latin typeface="Cambria Math" panose="02040503050406030204" pitchFamily="18" charset="0"/>
                            <a:ea typeface="Cambria Math" panose="02040503050406030204" pitchFamily="18" charset="0"/>
                          </a:rPr>
                          <m:t>c</m:t>
                        </m:r>
                      </m:sub>
                    </m:sSub>
                    <m:r>
                      <a:rPr lang="en-US" sz="2000" b="0" i="0" smtClean="0">
                        <a:latin typeface="Cambria Math" panose="02040503050406030204" pitchFamily="18" charset="0"/>
                        <a:ea typeface="Cambria Math" panose="02040503050406030204" pitchFamily="18" charset="0"/>
                      </a:rPr>
                      <m:t> </m:t>
                    </m:r>
                  </m:oMath>
                </a14:m>
                <a:r>
                  <a:rPr lang="en-US" sz="2000" dirty="0"/>
                  <a:t>: time spent on running </a:t>
                </a:r>
                <a14:m>
                  <m:oMath xmlns:m="http://schemas.openxmlformats.org/officeDocument/2006/math">
                    <m:r>
                      <m:rPr>
                        <m:sty m:val="p"/>
                      </m:rPr>
                      <a:rPr lang="en-US" sz="2000" smtClean="0">
                        <a:solidFill>
                          <a:schemeClr val="accent2"/>
                        </a:solidFill>
                        <a:latin typeface="Cambria Math" panose="02040503050406030204" pitchFamily="18" charset="0"/>
                        <a:ea typeface="Cambria Math" panose="02040503050406030204" pitchFamily="18" charset="0"/>
                      </a:rPr>
                      <m:t>c</m:t>
                    </m:r>
                  </m:oMath>
                </a14:m>
                <a:endParaRPr lang="en-US" sz="2000" dirty="0"/>
              </a:p>
              <a:p>
                <a:pPr marL="285750" indent="-285750">
                  <a:buFont typeface="Wingdings" pitchFamily="2" charset="2"/>
                  <a:buChar char="§"/>
                </a:pPr>
                <a14:m>
                  <m:oMath xmlns:m="http://schemas.openxmlformats.org/officeDocument/2006/math">
                    <m:r>
                      <a:rPr lang="en-US" sz="2000" b="0" i="1" smtClean="0">
                        <a:solidFill>
                          <a:schemeClr val="accent2"/>
                        </a:solidFill>
                        <a:latin typeface="Cambria Math" panose="02040503050406030204" pitchFamily="18" charset="0"/>
                      </a:rPr>
                      <m:t>𝑡</m:t>
                    </m:r>
                    <m:r>
                      <a:rPr lang="en-US" sz="2000" b="0" i="1" smtClean="0">
                        <a:latin typeface="Cambria Math" panose="02040503050406030204" pitchFamily="18" charset="0"/>
                      </a:rPr>
                      <m:t>:</m:t>
                    </m:r>
                  </m:oMath>
                </a14:m>
                <a:r>
                  <a:rPr lang="en-US" sz="2000" dirty="0"/>
                  <a:t> total running time of the application</a:t>
                </a:r>
              </a:p>
              <a:p>
                <a:endParaRPr lang="en-US" sz="2000" dirty="0"/>
              </a:p>
              <a:p>
                <a:r>
                  <a:rPr lang="en-US" sz="2000" dirty="0"/>
                  <a:t>The linear program finds the time </a:t>
                </a:r>
                <a14:m>
                  <m:oMath xmlns:m="http://schemas.openxmlformats.org/officeDocument/2006/math">
                    <m:sSub>
                      <m:sSubPr>
                        <m:ctrlPr>
                          <a:rPr lang="el-GR" sz="2000" i="1" smtClean="0">
                            <a:solidFill>
                              <a:schemeClr val="accent2"/>
                            </a:solidFill>
                            <a:latin typeface="Cambria Math" panose="02040503050406030204" pitchFamily="18" charset="0"/>
                            <a:ea typeface="Cambria Math" panose="02040503050406030204" pitchFamily="18" charset="0"/>
                          </a:rPr>
                        </m:ctrlPr>
                      </m:sSubPr>
                      <m:e>
                        <m:r>
                          <m:rPr>
                            <m:sty m:val="p"/>
                          </m:rPr>
                          <a:rPr lang="en-US" sz="2000" i="0">
                            <a:solidFill>
                              <a:schemeClr val="accent2"/>
                            </a:solidFill>
                            <a:latin typeface="Cambria Math" panose="02040503050406030204" pitchFamily="18" charset="0"/>
                            <a:ea typeface="Cambria Math" panose="02040503050406030204" pitchFamily="18" charset="0"/>
                          </a:rPr>
                          <m:t>t</m:t>
                        </m:r>
                      </m:e>
                      <m:sub>
                        <m:r>
                          <m:rPr>
                            <m:sty m:val="p"/>
                          </m:rPr>
                          <a:rPr lang="en-US" sz="2000" i="0">
                            <a:solidFill>
                              <a:schemeClr val="accent2"/>
                            </a:solidFill>
                            <a:latin typeface="Cambria Math" panose="02040503050406030204" pitchFamily="18" charset="0"/>
                            <a:ea typeface="Cambria Math" panose="02040503050406030204" pitchFamily="18" charset="0"/>
                          </a:rPr>
                          <m:t>c</m:t>
                        </m:r>
                      </m:sub>
                    </m:sSub>
                    <m:r>
                      <a:rPr lang="en-US" sz="2000" b="0" i="0" smtClean="0">
                        <a:latin typeface="Cambria Math" panose="02040503050406030204" pitchFamily="18" charset="0"/>
                        <a:ea typeface="Cambria Math" panose="02040503050406030204" pitchFamily="18" charset="0"/>
                      </a:rPr>
                      <m:t> </m:t>
                    </m:r>
                  </m:oMath>
                </a14:m>
                <a:r>
                  <a:rPr lang="en-US" sz="2000" dirty="0"/>
                  <a:t>for each </a:t>
                </a:r>
                <a14:m>
                  <m:oMath xmlns:m="http://schemas.openxmlformats.org/officeDocument/2006/math">
                    <m:r>
                      <m:rPr>
                        <m:sty m:val="p"/>
                      </m:rPr>
                      <a:rPr lang="en-US" sz="2000" smtClean="0">
                        <a:solidFill>
                          <a:schemeClr val="accent2"/>
                        </a:solidFill>
                        <a:latin typeface="Cambria Math" panose="02040503050406030204" pitchFamily="18" charset="0"/>
                        <a:ea typeface="Cambria Math" panose="02040503050406030204" pitchFamily="18" charset="0"/>
                      </a:rPr>
                      <m:t>c</m:t>
                    </m:r>
                  </m:oMath>
                </a14:m>
                <a:r>
                  <a:rPr lang="en-US" sz="2000" dirty="0"/>
                  <a:t> to minimize total energy and ensure all work is completed by the deadline.</a:t>
                </a:r>
              </a:p>
              <a:p>
                <a:endParaRPr lang="en-US" sz="2000" dirty="0"/>
              </a:p>
              <a:p>
                <a:r>
                  <a:rPr lang="en-US" sz="2000" dirty="0"/>
                  <a:t>We use ML to predict </a:t>
                </a:r>
                <a14:m>
                  <m:oMath xmlns:m="http://schemas.openxmlformats.org/officeDocument/2006/math">
                    <m:sSub>
                      <m:sSubPr>
                        <m:ctrlPr>
                          <a:rPr lang="el-GR" sz="2000" i="1" smtClean="0">
                            <a:solidFill>
                              <a:schemeClr val="accent2"/>
                            </a:solidFill>
                            <a:latin typeface="Cambria Math" panose="02040503050406030204" pitchFamily="18" charset="0"/>
                            <a:ea typeface="Cambria Math" panose="02040503050406030204" pitchFamily="18" charset="0"/>
                          </a:rPr>
                        </m:ctrlPr>
                      </m:sSubPr>
                      <m:e>
                        <m:r>
                          <m:rPr>
                            <m:sty m:val="p"/>
                          </m:rPr>
                          <a:rPr lang="en-US" sz="2000">
                            <a:solidFill>
                              <a:schemeClr val="accent2"/>
                            </a:solidFill>
                            <a:latin typeface="Cambria Math" panose="02040503050406030204" pitchFamily="18" charset="0"/>
                            <a:ea typeface="Cambria Math" panose="02040503050406030204" pitchFamily="18" charset="0"/>
                          </a:rPr>
                          <m:t>s</m:t>
                        </m:r>
                      </m:e>
                      <m:sub>
                        <m:r>
                          <m:rPr>
                            <m:sty m:val="p"/>
                          </m:rPr>
                          <a:rPr lang="en-US" sz="2000">
                            <a:solidFill>
                              <a:schemeClr val="accent2"/>
                            </a:solidFill>
                            <a:latin typeface="Cambria Math" panose="02040503050406030204" pitchFamily="18" charset="0"/>
                            <a:ea typeface="Cambria Math" panose="02040503050406030204" pitchFamily="18" charset="0"/>
                          </a:rPr>
                          <m:t>c</m:t>
                        </m:r>
                      </m:sub>
                    </m:sSub>
                  </m:oMath>
                </a14:m>
                <a:r>
                  <a:rPr lang="en-US" sz="2000" dirty="0">
                    <a:solidFill>
                      <a:schemeClr val="accent2"/>
                    </a:solidFill>
                  </a:rPr>
                  <a:t> </a:t>
                </a:r>
                <a:r>
                  <a:rPr lang="en-US" sz="2000" dirty="0"/>
                  <a:t>and </a:t>
                </a:r>
                <a14:m>
                  <m:oMath xmlns:m="http://schemas.openxmlformats.org/officeDocument/2006/math">
                    <m:sSub>
                      <m:sSubPr>
                        <m:ctrlPr>
                          <a:rPr lang="el-GR" sz="2000" i="1" smtClean="0">
                            <a:solidFill>
                              <a:schemeClr val="accent2"/>
                            </a:solidFill>
                            <a:latin typeface="Cambria Math" panose="02040503050406030204" pitchFamily="18" charset="0"/>
                            <a:ea typeface="Cambria Math" panose="02040503050406030204" pitchFamily="18" charset="0"/>
                          </a:rPr>
                        </m:ctrlPr>
                      </m:sSubPr>
                      <m:e>
                        <m:r>
                          <m:rPr>
                            <m:sty m:val="p"/>
                          </m:rPr>
                          <a:rPr lang="en-US" sz="2000">
                            <a:solidFill>
                              <a:schemeClr val="accent2"/>
                            </a:solidFill>
                            <a:latin typeface="Cambria Math" panose="02040503050406030204" pitchFamily="18" charset="0"/>
                            <a:ea typeface="Cambria Math" panose="02040503050406030204" pitchFamily="18" charset="0"/>
                          </a:rPr>
                          <m:t>p</m:t>
                        </m:r>
                      </m:e>
                      <m:sub>
                        <m:r>
                          <m:rPr>
                            <m:sty m:val="p"/>
                          </m:rPr>
                          <a:rPr lang="en-US" sz="2000">
                            <a:solidFill>
                              <a:schemeClr val="accent2"/>
                            </a:solidFill>
                            <a:latin typeface="Cambria Math" panose="02040503050406030204" pitchFamily="18" charset="0"/>
                            <a:ea typeface="Cambria Math" panose="02040503050406030204" pitchFamily="18" charset="0"/>
                          </a:rPr>
                          <m:t>c</m:t>
                        </m:r>
                      </m:sub>
                    </m:sSub>
                  </m:oMath>
                </a14:m>
                <a:r>
                  <a:rPr lang="en-US" sz="2000" dirty="0">
                    <a:solidFill>
                      <a:schemeClr val="accent2"/>
                    </a:solidFill>
                  </a:rPr>
                  <a:t> </a:t>
                </a:r>
                <a:r>
                  <a:rPr lang="en-US" sz="2000" dirty="0"/>
                  <a:t>and then pass the predictions to solve the linear program.</a:t>
                </a:r>
              </a:p>
            </p:txBody>
          </p:sp>
        </mc:Choice>
        <mc:Fallback xmlns="">
          <p:sp>
            <p:nvSpPr>
              <p:cNvPr id="8" name="TextBox 7">
                <a:extLst>
                  <a:ext uri="{FF2B5EF4-FFF2-40B4-BE49-F238E27FC236}">
                    <a16:creationId xmlns:a16="http://schemas.microsoft.com/office/drawing/2014/main" id="{A4C9BEB1-4220-DE25-EB39-F7BD9E1115DF}"/>
                  </a:ext>
                </a:extLst>
              </p:cNvPr>
              <p:cNvSpPr txBox="1">
                <a:spLocks noRot="1" noChangeAspect="1" noMove="1" noResize="1" noEditPoints="1" noAdjustHandles="1" noChangeArrowheads="1" noChangeShapeType="1" noTextEdit="1"/>
              </p:cNvSpPr>
              <p:nvPr/>
            </p:nvSpPr>
            <p:spPr>
              <a:xfrm>
                <a:off x="5685183" y="1476407"/>
                <a:ext cx="6323653" cy="4708981"/>
              </a:xfrm>
              <a:prstGeom prst="rect">
                <a:avLst/>
              </a:prstGeom>
              <a:blipFill>
                <a:blip r:embed="rId2"/>
                <a:stretch>
                  <a:fillRect l="-1002" t="-806" r="-1603" b="-1344"/>
                </a:stretch>
              </a:blipFill>
            </p:spPr>
            <p:txBody>
              <a:bodyPr/>
              <a:lstStyle/>
              <a:p>
                <a:r>
                  <a:rPr lang="en-US">
                    <a:noFill/>
                  </a:rPr>
                  <a:t> </a:t>
                </a:r>
              </a:p>
            </p:txBody>
          </p:sp>
        </mc:Fallback>
      </mc:AlternateContent>
      <p:pic>
        <p:nvPicPr>
          <p:cNvPr id="10" name="Picture 9" descr="Text, letter&#10;&#10;Description automatically generated">
            <a:extLst>
              <a:ext uri="{FF2B5EF4-FFF2-40B4-BE49-F238E27FC236}">
                <a16:creationId xmlns:a16="http://schemas.microsoft.com/office/drawing/2014/main" id="{C10E2DB5-2F45-1559-0327-1D27A875875D}"/>
              </a:ext>
            </a:extLst>
          </p:cNvPr>
          <p:cNvPicPr>
            <a:picLocks noChangeAspect="1"/>
          </p:cNvPicPr>
          <p:nvPr/>
        </p:nvPicPr>
        <p:blipFill>
          <a:blip r:embed="rId3"/>
          <a:stretch>
            <a:fillRect/>
          </a:stretch>
        </p:blipFill>
        <p:spPr>
          <a:xfrm>
            <a:off x="216777" y="1465322"/>
            <a:ext cx="5092700" cy="2870200"/>
          </a:xfrm>
          <a:prstGeom prst="rect">
            <a:avLst/>
          </a:prstGeom>
        </p:spPr>
      </p:pic>
      <p:sp>
        <p:nvSpPr>
          <p:cNvPr id="11" name="TextBox 10">
            <a:extLst>
              <a:ext uri="{FF2B5EF4-FFF2-40B4-BE49-F238E27FC236}">
                <a16:creationId xmlns:a16="http://schemas.microsoft.com/office/drawing/2014/main" id="{123092F7-9802-F0AF-89F4-A0577C7F086D}"/>
              </a:ext>
            </a:extLst>
          </p:cNvPr>
          <p:cNvSpPr txBox="1"/>
          <p:nvPr/>
        </p:nvSpPr>
        <p:spPr>
          <a:xfrm>
            <a:off x="296827" y="4774329"/>
            <a:ext cx="4909537" cy="1477328"/>
          </a:xfrm>
          <a:prstGeom prst="rect">
            <a:avLst/>
          </a:prstGeom>
          <a:noFill/>
        </p:spPr>
        <p:txBody>
          <a:bodyPr wrap="square" rtlCol="0">
            <a:spAutoFit/>
          </a:bodyPr>
          <a:lstStyle/>
          <a:p>
            <a:pPr algn="ctr"/>
            <a:r>
              <a:rPr lang="en-US" sz="3000" dirty="0">
                <a:solidFill>
                  <a:srgbClr val="7030A0"/>
                </a:solidFill>
              </a:rPr>
              <a:t>General formulation that  can be applied to many applications and systems</a:t>
            </a:r>
          </a:p>
        </p:txBody>
      </p:sp>
    </p:spTree>
    <p:extLst>
      <p:ext uri="{BB962C8B-B14F-4D97-AF65-F5344CB8AC3E}">
        <p14:creationId xmlns:p14="http://schemas.microsoft.com/office/powerpoint/2010/main" val="3168627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42753-38BA-6DC3-70B7-E73C4CED221A}"/>
              </a:ext>
            </a:extLst>
          </p:cNvPr>
          <p:cNvSpPr>
            <a:spLocks noGrp="1"/>
          </p:cNvSpPr>
          <p:nvPr>
            <p:ph type="sldNum" sz="quarter" idx="12"/>
          </p:nvPr>
        </p:nvSpPr>
        <p:spPr/>
        <p:txBody>
          <a:bodyPr/>
          <a:lstStyle/>
          <a:p>
            <a:fld id="{E19705F5-30C7-4043-8814-377DC0E18AF3}" type="slidenum">
              <a:rPr lang="en-US" smtClean="0"/>
              <a:t>55</a:t>
            </a:fld>
            <a:endParaRPr lang="en-US"/>
          </a:p>
        </p:txBody>
      </p:sp>
      <p:sp>
        <p:nvSpPr>
          <p:cNvPr id="3" name="Title 1">
            <a:extLst>
              <a:ext uri="{FF2B5EF4-FFF2-40B4-BE49-F238E27FC236}">
                <a16:creationId xmlns:a16="http://schemas.microsoft.com/office/drawing/2014/main" id="{2CE962D6-ACD6-E9FC-A7AE-75EA55C570D8}"/>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Applications for ISCA’19</a:t>
            </a:r>
            <a:endParaRPr lang="en-US" dirty="0">
              <a:solidFill>
                <a:schemeClr val="tx2"/>
              </a:solidFill>
              <a:latin typeface="+mn-lt"/>
              <a:ea typeface="Segoe UI" charset="0"/>
              <a:cs typeface="Segoe UI" charset="0"/>
            </a:endParaRPr>
          </a:p>
        </p:txBody>
      </p:sp>
      <p:sp>
        <p:nvSpPr>
          <p:cNvPr id="4" name="TextBox 3">
            <a:extLst>
              <a:ext uri="{FF2B5EF4-FFF2-40B4-BE49-F238E27FC236}">
                <a16:creationId xmlns:a16="http://schemas.microsoft.com/office/drawing/2014/main" id="{2BAEF2DC-E868-B310-6F2C-DF0F42D3CA30}"/>
              </a:ext>
            </a:extLst>
          </p:cNvPr>
          <p:cNvSpPr txBox="1"/>
          <p:nvPr/>
        </p:nvSpPr>
        <p:spPr>
          <a:xfrm>
            <a:off x="901872" y="1290181"/>
            <a:ext cx="10822489" cy="461665"/>
          </a:xfrm>
          <a:prstGeom prst="rect">
            <a:avLst/>
          </a:prstGeom>
          <a:noFill/>
        </p:spPr>
        <p:txBody>
          <a:bodyPr wrap="square" rtlCol="0">
            <a:spAutoFit/>
          </a:bodyPr>
          <a:lstStyle/>
          <a:p>
            <a:r>
              <a:rPr lang="en-US" sz="2400" dirty="0"/>
              <a:t>Benchmarks drawn from Parsec, </a:t>
            </a:r>
            <a:r>
              <a:rPr lang="en-US" sz="2400" dirty="0" err="1"/>
              <a:t>Rodinia</a:t>
            </a:r>
            <a:r>
              <a:rPr lang="en-US" sz="2400" dirty="0"/>
              <a:t>, </a:t>
            </a:r>
            <a:r>
              <a:rPr lang="en-US" sz="2400" dirty="0" err="1"/>
              <a:t>ParMiBench</a:t>
            </a:r>
            <a:r>
              <a:rPr lang="en-US" sz="2400" dirty="0"/>
              <a:t>, </a:t>
            </a:r>
            <a:r>
              <a:rPr lang="en-US" sz="2400" dirty="0" err="1"/>
              <a:t>MineBench</a:t>
            </a:r>
            <a:endParaRPr lang="en-US" sz="2400" dirty="0"/>
          </a:p>
        </p:txBody>
      </p:sp>
      <p:graphicFrame>
        <p:nvGraphicFramePr>
          <p:cNvPr id="5" name="Table 5">
            <a:extLst>
              <a:ext uri="{FF2B5EF4-FFF2-40B4-BE49-F238E27FC236}">
                <a16:creationId xmlns:a16="http://schemas.microsoft.com/office/drawing/2014/main" id="{F467C2FC-A2FA-160D-9AFE-88FBD43BD58F}"/>
              </a:ext>
            </a:extLst>
          </p:cNvPr>
          <p:cNvGraphicFramePr>
            <a:graphicFrameLocks noGrp="1"/>
          </p:cNvGraphicFramePr>
          <p:nvPr>
            <p:extLst>
              <p:ext uri="{D42A27DB-BD31-4B8C-83A1-F6EECF244321}">
                <p14:modId xmlns:p14="http://schemas.microsoft.com/office/powerpoint/2010/main" val="675540045"/>
              </p:ext>
            </p:extLst>
          </p:nvPr>
        </p:nvGraphicFramePr>
        <p:xfrm>
          <a:off x="733697" y="3036980"/>
          <a:ext cx="4732056" cy="2966720"/>
        </p:xfrm>
        <a:graphic>
          <a:graphicData uri="http://schemas.openxmlformats.org/drawingml/2006/table">
            <a:tbl>
              <a:tblPr firstRow="1" bandRow="1">
                <a:tableStyleId>{8799B23B-EC83-4686-B30A-512413B5E67A}</a:tableStyleId>
              </a:tblPr>
              <a:tblGrid>
                <a:gridCol w="2366028">
                  <a:extLst>
                    <a:ext uri="{9D8B030D-6E8A-4147-A177-3AD203B41FA5}">
                      <a16:colId xmlns:a16="http://schemas.microsoft.com/office/drawing/2014/main" val="2777901700"/>
                    </a:ext>
                  </a:extLst>
                </a:gridCol>
                <a:gridCol w="2366028">
                  <a:extLst>
                    <a:ext uri="{9D8B030D-6E8A-4147-A177-3AD203B41FA5}">
                      <a16:colId xmlns:a16="http://schemas.microsoft.com/office/drawing/2014/main" val="629479516"/>
                    </a:ext>
                  </a:extLst>
                </a:gridCol>
              </a:tblGrid>
              <a:tr h="370840">
                <a:tc>
                  <a:txBody>
                    <a:bodyPr/>
                    <a:lstStyle/>
                    <a:p>
                      <a:r>
                        <a:rPr lang="en-US" dirty="0"/>
                        <a:t>Category</a:t>
                      </a:r>
                    </a:p>
                  </a:txBody>
                  <a:tcPr/>
                </a:tc>
                <a:tc>
                  <a:txBody>
                    <a:bodyPr/>
                    <a:lstStyle/>
                    <a:p>
                      <a:r>
                        <a:rPr lang="en-US" dirty="0"/>
                        <a:t>Application</a:t>
                      </a:r>
                    </a:p>
                  </a:txBody>
                  <a:tcPr/>
                </a:tc>
                <a:extLst>
                  <a:ext uri="{0D108BD9-81ED-4DB2-BD59-A6C34878D82A}">
                    <a16:rowId xmlns:a16="http://schemas.microsoft.com/office/drawing/2014/main" val="1762795349"/>
                  </a:ext>
                </a:extLst>
              </a:tr>
              <a:tr h="370840">
                <a:tc>
                  <a:txBody>
                    <a:bodyPr/>
                    <a:lstStyle/>
                    <a:p>
                      <a:r>
                        <a:rPr lang="en-US" dirty="0"/>
                        <a:t>Video encoding</a:t>
                      </a:r>
                    </a:p>
                  </a:txBody>
                  <a:tcPr/>
                </a:tc>
                <a:tc>
                  <a:txBody>
                    <a:bodyPr/>
                    <a:lstStyle/>
                    <a:p>
                      <a:r>
                        <a:rPr lang="en-US" dirty="0"/>
                        <a:t>x264</a:t>
                      </a:r>
                    </a:p>
                  </a:txBody>
                  <a:tcPr/>
                </a:tc>
                <a:extLst>
                  <a:ext uri="{0D108BD9-81ED-4DB2-BD59-A6C34878D82A}">
                    <a16:rowId xmlns:a16="http://schemas.microsoft.com/office/drawing/2014/main" val="2255047863"/>
                  </a:ext>
                </a:extLst>
              </a:tr>
              <a:tr h="370840">
                <a:tc>
                  <a:txBody>
                    <a:bodyPr/>
                    <a:lstStyle/>
                    <a:p>
                      <a:r>
                        <a:rPr lang="en-US" dirty="0"/>
                        <a:t>Route planning</a:t>
                      </a:r>
                    </a:p>
                  </a:txBody>
                  <a:tcPr/>
                </a:tc>
                <a:tc>
                  <a:txBody>
                    <a:bodyPr/>
                    <a:lstStyle/>
                    <a:p>
                      <a:r>
                        <a:rPr lang="en-US" dirty="0" err="1"/>
                        <a:t>bfs</a:t>
                      </a:r>
                      <a:endParaRPr lang="en-US" dirty="0"/>
                    </a:p>
                  </a:txBody>
                  <a:tcPr/>
                </a:tc>
                <a:extLst>
                  <a:ext uri="{0D108BD9-81ED-4DB2-BD59-A6C34878D82A}">
                    <a16:rowId xmlns:a16="http://schemas.microsoft.com/office/drawing/2014/main" val="1301426656"/>
                  </a:ext>
                </a:extLst>
              </a:tr>
              <a:tr h="370840">
                <a:tc>
                  <a:txBody>
                    <a:bodyPr/>
                    <a:lstStyle/>
                    <a:p>
                      <a:r>
                        <a:rPr lang="en-US" dirty="0"/>
                        <a:t>Encryption</a:t>
                      </a:r>
                    </a:p>
                  </a:txBody>
                  <a:tcPr/>
                </a:tc>
                <a:tc>
                  <a:txBody>
                    <a:bodyPr/>
                    <a:lstStyle/>
                    <a:p>
                      <a:r>
                        <a:rPr lang="en-US" dirty="0"/>
                        <a:t>sha</a:t>
                      </a:r>
                    </a:p>
                  </a:txBody>
                  <a:tcPr/>
                </a:tc>
                <a:extLst>
                  <a:ext uri="{0D108BD9-81ED-4DB2-BD59-A6C34878D82A}">
                    <a16:rowId xmlns:a16="http://schemas.microsoft.com/office/drawing/2014/main" val="3232296910"/>
                  </a:ext>
                </a:extLst>
              </a:tr>
              <a:tr h="370840">
                <a:tc>
                  <a:txBody>
                    <a:bodyPr/>
                    <a:lstStyle/>
                    <a:p>
                      <a:r>
                        <a:rPr lang="en-US" dirty="0"/>
                        <a:t>Signal processing</a:t>
                      </a:r>
                    </a:p>
                  </a:txBody>
                  <a:tcPr/>
                </a:tc>
                <a:tc>
                  <a:txBody>
                    <a:bodyPr/>
                    <a:lstStyle/>
                    <a:p>
                      <a:r>
                        <a:rPr lang="en-US" dirty="0" err="1"/>
                        <a:t>lud</a:t>
                      </a:r>
                      <a:endParaRPr lang="en-US" dirty="0"/>
                    </a:p>
                  </a:txBody>
                  <a:tcPr/>
                </a:tc>
                <a:extLst>
                  <a:ext uri="{0D108BD9-81ED-4DB2-BD59-A6C34878D82A}">
                    <a16:rowId xmlns:a16="http://schemas.microsoft.com/office/drawing/2014/main" val="1433041316"/>
                  </a:ext>
                </a:extLst>
              </a:tr>
              <a:tr h="370840">
                <a:tc>
                  <a:txBody>
                    <a:bodyPr/>
                    <a:lstStyle/>
                    <a:p>
                      <a:r>
                        <a:rPr lang="en-US" dirty="0"/>
                        <a:t>Image processing</a:t>
                      </a:r>
                    </a:p>
                  </a:txBody>
                  <a:tcPr/>
                </a:tc>
                <a:tc>
                  <a:txBody>
                    <a:bodyPr/>
                    <a:lstStyle/>
                    <a:p>
                      <a:r>
                        <a:rPr lang="en-US" dirty="0" err="1"/>
                        <a:t>srad</a:t>
                      </a:r>
                      <a:endParaRPr lang="en-US" dirty="0"/>
                    </a:p>
                  </a:txBody>
                  <a:tcPr/>
                </a:tc>
                <a:extLst>
                  <a:ext uri="{0D108BD9-81ED-4DB2-BD59-A6C34878D82A}">
                    <a16:rowId xmlns:a16="http://schemas.microsoft.com/office/drawing/2014/main" val="589567299"/>
                  </a:ext>
                </a:extLst>
              </a:tr>
              <a:tr h="370840">
                <a:tc>
                  <a:txBody>
                    <a:bodyPr/>
                    <a:lstStyle/>
                    <a:p>
                      <a:r>
                        <a:rPr lang="en-US" dirty="0"/>
                        <a:t>Video analytics</a:t>
                      </a:r>
                    </a:p>
                  </a:txBody>
                  <a:tcPr/>
                </a:tc>
                <a:tc>
                  <a:txBody>
                    <a:bodyPr/>
                    <a:lstStyle/>
                    <a:p>
                      <a:r>
                        <a:rPr lang="en-US" dirty="0" err="1"/>
                        <a:t>bodytrack</a:t>
                      </a:r>
                      <a:endParaRPr lang="en-US" dirty="0"/>
                    </a:p>
                  </a:txBody>
                  <a:tcPr/>
                </a:tc>
                <a:extLst>
                  <a:ext uri="{0D108BD9-81ED-4DB2-BD59-A6C34878D82A}">
                    <a16:rowId xmlns:a16="http://schemas.microsoft.com/office/drawing/2014/main" val="753162220"/>
                  </a:ext>
                </a:extLst>
              </a:tr>
              <a:tr h="370840">
                <a:tc>
                  <a:txBody>
                    <a:bodyPr/>
                    <a:lstStyle/>
                    <a:p>
                      <a:r>
                        <a:rPr lang="en-US" dirty="0"/>
                        <a:t>Machine learning</a:t>
                      </a:r>
                    </a:p>
                  </a:txBody>
                  <a:tcPr/>
                </a:tc>
                <a:tc>
                  <a:txBody>
                    <a:bodyPr/>
                    <a:lstStyle/>
                    <a:p>
                      <a:r>
                        <a:rPr lang="en-US" dirty="0"/>
                        <a:t>backprop, </a:t>
                      </a:r>
                      <a:r>
                        <a:rPr lang="en-US" dirty="0" err="1"/>
                        <a:t>kmeans</a:t>
                      </a:r>
                      <a:endParaRPr lang="en-US" dirty="0"/>
                    </a:p>
                  </a:txBody>
                  <a:tcPr/>
                </a:tc>
                <a:extLst>
                  <a:ext uri="{0D108BD9-81ED-4DB2-BD59-A6C34878D82A}">
                    <a16:rowId xmlns:a16="http://schemas.microsoft.com/office/drawing/2014/main" val="3017848414"/>
                  </a:ext>
                </a:extLst>
              </a:tr>
            </a:tbl>
          </a:graphicData>
        </a:graphic>
      </p:graphicFrame>
      <p:graphicFrame>
        <p:nvGraphicFramePr>
          <p:cNvPr id="7" name="Table 5">
            <a:extLst>
              <a:ext uri="{FF2B5EF4-FFF2-40B4-BE49-F238E27FC236}">
                <a16:creationId xmlns:a16="http://schemas.microsoft.com/office/drawing/2014/main" id="{919FE8DC-06A1-D8EA-7059-41537EEB0272}"/>
              </a:ext>
            </a:extLst>
          </p:cNvPr>
          <p:cNvGraphicFramePr>
            <a:graphicFrameLocks noGrp="1"/>
          </p:cNvGraphicFramePr>
          <p:nvPr>
            <p:extLst>
              <p:ext uri="{D42A27DB-BD31-4B8C-83A1-F6EECF244321}">
                <p14:modId xmlns:p14="http://schemas.microsoft.com/office/powerpoint/2010/main" val="3074343005"/>
              </p:ext>
            </p:extLst>
          </p:nvPr>
        </p:nvGraphicFramePr>
        <p:xfrm>
          <a:off x="6372497" y="3036980"/>
          <a:ext cx="4981303" cy="1854200"/>
        </p:xfrm>
        <a:graphic>
          <a:graphicData uri="http://schemas.openxmlformats.org/drawingml/2006/table">
            <a:tbl>
              <a:tblPr firstRow="1" bandRow="1">
                <a:tableStyleId>{8799B23B-EC83-4686-B30A-512413B5E67A}</a:tableStyleId>
              </a:tblPr>
              <a:tblGrid>
                <a:gridCol w="2546036">
                  <a:extLst>
                    <a:ext uri="{9D8B030D-6E8A-4147-A177-3AD203B41FA5}">
                      <a16:colId xmlns:a16="http://schemas.microsoft.com/office/drawing/2014/main" val="2777901700"/>
                    </a:ext>
                  </a:extLst>
                </a:gridCol>
                <a:gridCol w="2435267">
                  <a:extLst>
                    <a:ext uri="{9D8B030D-6E8A-4147-A177-3AD203B41FA5}">
                      <a16:colId xmlns:a16="http://schemas.microsoft.com/office/drawing/2014/main" val="629479516"/>
                    </a:ext>
                  </a:extLst>
                </a:gridCol>
              </a:tblGrid>
              <a:tr h="370840">
                <a:tc>
                  <a:txBody>
                    <a:bodyPr/>
                    <a:lstStyle/>
                    <a:p>
                      <a:r>
                        <a:rPr lang="en-US" dirty="0"/>
                        <a:t>Category</a:t>
                      </a:r>
                    </a:p>
                  </a:txBody>
                  <a:tcPr/>
                </a:tc>
                <a:tc>
                  <a:txBody>
                    <a:bodyPr/>
                    <a:lstStyle/>
                    <a:p>
                      <a:r>
                        <a:rPr lang="en-US" dirty="0"/>
                        <a:t>Application</a:t>
                      </a:r>
                    </a:p>
                  </a:txBody>
                  <a:tcPr/>
                </a:tc>
                <a:extLst>
                  <a:ext uri="{0D108BD9-81ED-4DB2-BD59-A6C34878D82A}">
                    <a16:rowId xmlns:a16="http://schemas.microsoft.com/office/drawing/2014/main" val="1762795349"/>
                  </a:ext>
                </a:extLst>
              </a:tr>
              <a:tr h="370840">
                <a:tc>
                  <a:txBody>
                    <a:bodyPr/>
                    <a:lstStyle/>
                    <a:p>
                      <a:r>
                        <a:rPr lang="en-US" dirty="0"/>
                        <a:t>Data analytics</a:t>
                      </a:r>
                    </a:p>
                  </a:txBody>
                  <a:tcPr/>
                </a:tc>
                <a:tc>
                  <a:txBody>
                    <a:bodyPr/>
                    <a:lstStyle/>
                    <a:p>
                      <a:r>
                        <a:rPr lang="en-US" dirty="0" err="1"/>
                        <a:t>apr</a:t>
                      </a:r>
                      <a:r>
                        <a:rPr lang="en-US" dirty="0"/>
                        <a:t>, </a:t>
                      </a:r>
                      <a:r>
                        <a:rPr lang="en-US" dirty="0" err="1"/>
                        <a:t>btree</a:t>
                      </a:r>
                      <a:r>
                        <a:rPr lang="en-US" dirty="0"/>
                        <a:t>, hop</a:t>
                      </a:r>
                    </a:p>
                  </a:txBody>
                  <a:tcPr/>
                </a:tc>
                <a:extLst>
                  <a:ext uri="{0D108BD9-81ED-4DB2-BD59-A6C34878D82A}">
                    <a16:rowId xmlns:a16="http://schemas.microsoft.com/office/drawing/2014/main" val="2255047863"/>
                  </a:ext>
                </a:extLst>
              </a:tr>
              <a:tr h="370840">
                <a:tc>
                  <a:txBody>
                    <a:bodyPr/>
                    <a:lstStyle/>
                    <a:p>
                      <a:r>
                        <a:rPr lang="en-US" dirty="0"/>
                        <a:t>Machine learning</a:t>
                      </a:r>
                    </a:p>
                  </a:txBody>
                  <a:tcPr/>
                </a:tc>
                <a:tc>
                  <a:txBody>
                    <a:bodyPr/>
                    <a:lstStyle/>
                    <a:p>
                      <a:r>
                        <a:rPr lang="en-US" dirty="0" err="1"/>
                        <a:t>kmeans</a:t>
                      </a:r>
                      <a:r>
                        <a:rPr lang="en-US" dirty="0"/>
                        <a:t>, </a:t>
                      </a:r>
                      <a:r>
                        <a:rPr lang="en-US" dirty="0" err="1"/>
                        <a:t>svmrfe</a:t>
                      </a:r>
                      <a:r>
                        <a:rPr lang="en-US" dirty="0"/>
                        <a:t>, </a:t>
                      </a:r>
                      <a:r>
                        <a:rPr lang="en-US" dirty="0" err="1"/>
                        <a:t>nn</a:t>
                      </a:r>
                      <a:endParaRPr lang="en-US" dirty="0"/>
                    </a:p>
                  </a:txBody>
                  <a:tcPr/>
                </a:tc>
                <a:extLst>
                  <a:ext uri="{0D108BD9-81ED-4DB2-BD59-A6C34878D82A}">
                    <a16:rowId xmlns:a16="http://schemas.microsoft.com/office/drawing/2014/main" val="1301426656"/>
                  </a:ext>
                </a:extLst>
              </a:tr>
              <a:tr h="370840">
                <a:tc>
                  <a:txBody>
                    <a:bodyPr/>
                    <a:lstStyle/>
                    <a:p>
                      <a:r>
                        <a:rPr lang="en-US" dirty="0"/>
                        <a:t>Search webserver</a:t>
                      </a:r>
                    </a:p>
                  </a:txBody>
                  <a:tcPr/>
                </a:tc>
                <a:tc>
                  <a:txBody>
                    <a:bodyPr/>
                    <a:lstStyle/>
                    <a:p>
                      <a:r>
                        <a:rPr lang="en-US" dirty="0"/>
                        <a:t>Swish++</a:t>
                      </a:r>
                    </a:p>
                  </a:txBody>
                  <a:tcPr/>
                </a:tc>
                <a:extLst>
                  <a:ext uri="{0D108BD9-81ED-4DB2-BD59-A6C34878D82A}">
                    <a16:rowId xmlns:a16="http://schemas.microsoft.com/office/drawing/2014/main" val="3232296910"/>
                  </a:ext>
                </a:extLst>
              </a:tr>
              <a:tr h="370840">
                <a:tc>
                  <a:txBody>
                    <a:bodyPr/>
                    <a:lstStyle/>
                    <a:p>
                      <a:r>
                        <a:rPr lang="en-US" dirty="0"/>
                        <a:t>Scientific computing</a:t>
                      </a:r>
                    </a:p>
                  </a:txBody>
                  <a:tcPr/>
                </a:tc>
                <a:tc>
                  <a:txBody>
                    <a:bodyPr/>
                    <a:lstStyle/>
                    <a:p>
                      <a:r>
                        <a:rPr lang="en-US" dirty="0" err="1"/>
                        <a:t>cdf</a:t>
                      </a:r>
                      <a:endParaRPr lang="en-US" dirty="0"/>
                    </a:p>
                  </a:txBody>
                  <a:tcPr/>
                </a:tc>
                <a:extLst>
                  <a:ext uri="{0D108BD9-81ED-4DB2-BD59-A6C34878D82A}">
                    <a16:rowId xmlns:a16="http://schemas.microsoft.com/office/drawing/2014/main" val="1433041316"/>
                  </a:ext>
                </a:extLst>
              </a:tr>
            </a:tbl>
          </a:graphicData>
        </a:graphic>
      </p:graphicFrame>
      <p:sp>
        <p:nvSpPr>
          <p:cNvPr id="8" name="TextBox 7">
            <a:extLst>
              <a:ext uri="{FF2B5EF4-FFF2-40B4-BE49-F238E27FC236}">
                <a16:creationId xmlns:a16="http://schemas.microsoft.com/office/drawing/2014/main" id="{292DA2E6-54FD-726A-D474-3CF15138A749}"/>
              </a:ext>
            </a:extLst>
          </p:cNvPr>
          <p:cNvSpPr txBox="1"/>
          <p:nvPr/>
        </p:nvSpPr>
        <p:spPr>
          <a:xfrm>
            <a:off x="733697" y="2229633"/>
            <a:ext cx="4732056" cy="646331"/>
          </a:xfrm>
          <a:prstGeom prst="rect">
            <a:avLst/>
          </a:prstGeom>
          <a:noFill/>
        </p:spPr>
        <p:txBody>
          <a:bodyPr wrap="square" rtlCol="0">
            <a:spAutoFit/>
          </a:bodyPr>
          <a:lstStyle/>
          <a:p>
            <a:pPr algn="ctr"/>
            <a:r>
              <a:rPr lang="en-US" dirty="0"/>
              <a:t>Example of Applications for Mobile</a:t>
            </a:r>
          </a:p>
          <a:p>
            <a:pPr algn="ctr"/>
            <a:r>
              <a:rPr lang="en-US" dirty="0"/>
              <a:t>All 4 threads</a:t>
            </a:r>
          </a:p>
        </p:txBody>
      </p:sp>
      <p:sp>
        <p:nvSpPr>
          <p:cNvPr id="9" name="TextBox 8">
            <a:extLst>
              <a:ext uri="{FF2B5EF4-FFF2-40B4-BE49-F238E27FC236}">
                <a16:creationId xmlns:a16="http://schemas.microsoft.com/office/drawing/2014/main" id="{506F17F0-C986-3178-705F-BC9876578E92}"/>
              </a:ext>
            </a:extLst>
          </p:cNvPr>
          <p:cNvSpPr txBox="1"/>
          <p:nvPr/>
        </p:nvSpPr>
        <p:spPr>
          <a:xfrm>
            <a:off x="6244572" y="2229633"/>
            <a:ext cx="4732056" cy="646331"/>
          </a:xfrm>
          <a:prstGeom prst="rect">
            <a:avLst/>
          </a:prstGeom>
          <a:noFill/>
        </p:spPr>
        <p:txBody>
          <a:bodyPr wrap="square" rtlCol="0">
            <a:spAutoFit/>
          </a:bodyPr>
          <a:lstStyle/>
          <a:p>
            <a:pPr algn="ctr"/>
            <a:r>
              <a:rPr lang="en-US" dirty="0"/>
              <a:t>Example of Applications for Server</a:t>
            </a:r>
          </a:p>
          <a:p>
            <a:pPr algn="ctr"/>
            <a:r>
              <a:rPr lang="en-US" dirty="0"/>
              <a:t>All 32 threads </a:t>
            </a:r>
          </a:p>
        </p:txBody>
      </p:sp>
    </p:spTree>
    <p:extLst>
      <p:ext uri="{BB962C8B-B14F-4D97-AF65-F5344CB8AC3E}">
        <p14:creationId xmlns:p14="http://schemas.microsoft.com/office/powerpoint/2010/main" val="1914008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42753-38BA-6DC3-70B7-E73C4CED221A}"/>
              </a:ext>
            </a:extLst>
          </p:cNvPr>
          <p:cNvSpPr>
            <a:spLocks noGrp="1"/>
          </p:cNvSpPr>
          <p:nvPr>
            <p:ph type="sldNum" sz="quarter" idx="12"/>
          </p:nvPr>
        </p:nvSpPr>
        <p:spPr/>
        <p:txBody>
          <a:bodyPr/>
          <a:lstStyle/>
          <a:p>
            <a:fld id="{E19705F5-30C7-4043-8814-377DC0E18AF3}" type="slidenum">
              <a:rPr lang="en-US" smtClean="0"/>
              <a:t>56</a:t>
            </a:fld>
            <a:endParaRPr lang="en-US"/>
          </a:p>
        </p:txBody>
      </p:sp>
      <p:sp>
        <p:nvSpPr>
          <p:cNvPr id="3" name="Title 1">
            <a:extLst>
              <a:ext uri="{FF2B5EF4-FFF2-40B4-BE49-F238E27FC236}">
                <a16:creationId xmlns:a16="http://schemas.microsoft.com/office/drawing/2014/main" id="{2CE962D6-ACD6-E9FC-A7AE-75EA55C570D8}"/>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Configuration</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Space</a:t>
            </a:r>
            <a:endParaRPr lang="en-US" dirty="0">
              <a:solidFill>
                <a:schemeClr val="tx2"/>
              </a:solidFill>
              <a:latin typeface="+mn-lt"/>
              <a:ea typeface="Segoe UI" charset="0"/>
              <a:cs typeface="Segoe UI" charset="0"/>
            </a:endParaRPr>
          </a:p>
        </p:txBody>
      </p:sp>
      <p:sp>
        <p:nvSpPr>
          <p:cNvPr id="6" name="TextBox 5">
            <a:extLst>
              <a:ext uri="{FF2B5EF4-FFF2-40B4-BE49-F238E27FC236}">
                <a16:creationId xmlns:a16="http://schemas.microsoft.com/office/drawing/2014/main" id="{468C1E3F-3468-E72C-6871-262AF2757E7A}"/>
              </a:ext>
            </a:extLst>
          </p:cNvPr>
          <p:cNvSpPr txBox="1"/>
          <p:nvPr/>
        </p:nvSpPr>
        <p:spPr>
          <a:xfrm>
            <a:off x="733697" y="1352811"/>
            <a:ext cx="11178555" cy="954107"/>
          </a:xfrm>
          <a:prstGeom prst="rect">
            <a:avLst/>
          </a:prstGeom>
          <a:noFill/>
        </p:spPr>
        <p:txBody>
          <a:bodyPr wrap="square" rtlCol="0">
            <a:spAutoFit/>
          </a:bodyPr>
          <a:lstStyle/>
          <a:p>
            <a:r>
              <a:rPr lang="en-US" altLang="zh-CN" sz="2800" dirty="0">
                <a:solidFill>
                  <a:schemeClr val="tx2"/>
                </a:solidFill>
              </a:rPr>
              <a:t>Server</a:t>
            </a:r>
            <a:r>
              <a:rPr lang="zh-CN" altLang="en-US" sz="2800" dirty="0">
                <a:solidFill>
                  <a:schemeClr val="tx2"/>
                </a:solidFill>
              </a:rPr>
              <a:t> </a:t>
            </a:r>
            <a:r>
              <a:rPr lang="en-US" altLang="zh-CN" sz="2800" dirty="0">
                <a:solidFill>
                  <a:schemeClr val="tx2"/>
                </a:solidFill>
              </a:rPr>
              <a:t>systems:</a:t>
            </a:r>
            <a:r>
              <a:rPr lang="zh-CN" altLang="en-US" sz="2800" dirty="0">
                <a:solidFill>
                  <a:schemeClr val="tx2"/>
                </a:solidFill>
              </a:rPr>
              <a:t> </a:t>
            </a:r>
            <a:r>
              <a:rPr lang="en-US" altLang="zh-CN" sz="2800" dirty="0">
                <a:solidFill>
                  <a:schemeClr val="tx2"/>
                </a:solidFill>
              </a:rPr>
              <a:t>16 cores, 2 </a:t>
            </a:r>
            <a:r>
              <a:rPr lang="en-US" altLang="zh-CN" sz="2800" dirty="0" err="1">
                <a:solidFill>
                  <a:schemeClr val="tx2"/>
                </a:solidFill>
              </a:rPr>
              <a:t>hyperthreads</a:t>
            </a:r>
            <a:r>
              <a:rPr lang="en-US" altLang="zh-CN" sz="2800" dirty="0">
                <a:solidFill>
                  <a:schemeClr val="tx2"/>
                </a:solidFill>
              </a:rPr>
              <a:t>, 2 memory controllers, and 16 speed settings (15 DVFS settings + </a:t>
            </a:r>
            <a:r>
              <a:rPr lang="en-US" altLang="zh-CN" sz="2800" dirty="0" err="1">
                <a:solidFill>
                  <a:schemeClr val="tx2"/>
                </a:solidFill>
              </a:rPr>
              <a:t>TurboBoost</a:t>
            </a:r>
            <a:r>
              <a:rPr lang="en-US" altLang="zh-CN" sz="2800" dirty="0">
                <a:solidFill>
                  <a:schemeClr val="tx2"/>
                </a:solidFill>
              </a:rPr>
              <a:t>)</a:t>
            </a:r>
            <a:endParaRPr lang="en-US" sz="2800" dirty="0">
              <a:solidFill>
                <a:schemeClr val="tx2"/>
              </a:solidFill>
            </a:endParaRPr>
          </a:p>
        </p:txBody>
      </p:sp>
      <p:sp>
        <p:nvSpPr>
          <p:cNvPr id="10" name="TextBox 9">
            <a:extLst>
              <a:ext uri="{FF2B5EF4-FFF2-40B4-BE49-F238E27FC236}">
                <a16:creationId xmlns:a16="http://schemas.microsoft.com/office/drawing/2014/main" id="{96DFEEB4-6FFB-0F76-CEB5-4251EBCCEF19}"/>
              </a:ext>
            </a:extLst>
          </p:cNvPr>
          <p:cNvSpPr txBox="1"/>
          <p:nvPr/>
        </p:nvSpPr>
        <p:spPr>
          <a:xfrm>
            <a:off x="733696" y="3722318"/>
            <a:ext cx="11178555" cy="954107"/>
          </a:xfrm>
          <a:prstGeom prst="rect">
            <a:avLst/>
          </a:prstGeom>
          <a:noFill/>
        </p:spPr>
        <p:txBody>
          <a:bodyPr wrap="square" rtlCol="0">
            <a:spAutoFit/>
          </a:bodyPr>
          <a:lstStyle/>
          <a:p>
            <a:r>
              <a:rPr lang="en-US" altLang="zh-CN" sz="2800" dirty="0">
                <a:solidFill>
                  <a:schemeClr val="tx2"/>
                </a:solidFill>
              </a:rPr>
              <a:t>Mobile</a:t>
            </a:r>
            <a:r>
              <a:rPr lang="zh-CN" altLang="en-US" sz="2800" dirty="0">
                <a:solidFill>
                  <a:schemeClr val="tx2"/>
                </a:solidFill>
              </a:rPr>
              <a:t> </a:t>
            </a:r>
            <a:r>
              <a:rPr lang="en-US" altLang="zh-CN" sz="2800" dirty="0">
                <a:solidFill>
                  <a:schemeClr val="tx2"/>
                </a:solidFill>
              </a:rPr>
              <a:t>system:</a:t>
            </a:r>
            <a:r>
              <a:rPr lang="zh-CN" altLang="en-US" sz="2800" dirty="0">
                <a:solidFill>
                  <a:schemeClr val="tx2"/>
                </a:solidFill>
              </a:rPr>
              <a:t> </a:t>
            </a:r>
            <a:r>
              <a:rPr lang="en-US" altLang="zh-CN" sz="2800" dirty="0">
                <a:solidFill>
                  <a:schemeClr val="tx2"/>
                </a:solidFill>
              </a:rPr>
              <a:t>4</a:t>
            </a:r>
            <a:r>
              <a:rPr lang="zh-CN" altLang="en-US" sz="2800" dirty="0">
                <a:solidFill>
                  <a:schemeClr val="tx2"/>
                </a:solidFill>
              </a:rPr>
              <a:t> </a:t>
            </a:r>
            <a:r>
              <a:rPr lang="en-US" altLang="zh-CN" sz="2800" dirty="0">
                <a:solidFill>
                  <a:schemeClr val="tx2"/>
                </a:solidFill>
              </a:rPr>
              <a:t>big</a:t>
            </a:r>
            <a:r>
              <a:rPr lang="zh-CN" altLang="en-US" sz="2800" dirty="0">
                <a:solidFill>
                  <a:schemeClr val="tx2"/>
                </a:solidFill>
              </a:rPr>
              <a:t> </a:t>
            </a:r>
            <a:r>
              <a:rPr lang="en-US" altLang="zh-CN" sz="2800" dirty="0">
                <a:solidFill>
                  <a:schemeClr val="tx2"/>
                </a:solidFill>
              </a:rPr>
              <a:t>cores</a:t>
            </a:r>
            <a:r>
              <a:rPr lang="zh-CN" altLang="en-US" sz="2800" dirty="0">
                <a:solidFill>
                  <a:schemeClr val="tx2"/>
                </a:solidFill>
              </a:rPr>
              <a:t> </a:t>
            </a:r>
            <a:r>
              <a:rPr lang="en-US" altLang="zh-CN" sz="2800" dirty="0">
                <a:solidFill>
                  <a:schemeClr val="tx2"/>
                </a:solidFill>
              </a:rPr>
              <a:t>support</a:t>
            </a:r>
            <a:r>
              <a:rPr lang="zh-CN" altLang="en-US" sz="2800" dirty="0">
                <a:solidFill>
                  <a:schemeClr val="tx2"/>
                </a:solidFill>
              </a:rPr>
              <a:t> </a:t>
            </a:r>
            <a:r>
              <a:rPr lang="en-US" altLang="zh-CN" sz="2800" dirty="0">
                <a:solidFill>
                  <a:schemeClr val="tx2"/>
                </a:solidFill>
              </a:rPr>
              <a:t>19</a:t>
            </a:r>
            <a:r>
              <a:rPr lang="zh-CN" altLang="en-US" sz="2800" dirty="0">
                <a:solidFill>
                  <a:schemeClr val="tx2"/>
                </a:solidFill>
              </a:rPr>
              <a:t> </a:t>
            </a:r>
            <a:r>
              <a:rPr lang="en-US" altLang="zh-CN" sz="2800" dirty="0">
                <a:solidFill>
                  <a:schemeClr val="tx2"/>
                </a:solidFill>
              </a:rPr>
              <a:t>clockspeeds,</a:t>
            </a:r>
            <a:r>
              <a:rPr lang="zh-CN" altLang="en-US" sz="2800" dirty="0">
                <a:solidFill>
                  <a:schemeClr val="tx2"/>
                </a:solidFill>
              </a:rPr>
              <a:t> </a:t>
            </a:r>
            <a:r>
              <a:rPr lang="en-US" altLang="zh-CN" sz="2800" dirty="0">
                <a:solidFill>
                  <a:schemeClr val="tx2"/>
                </a:solidFill>
              </a:rPr>
              <a:t>and</a:t>
            </a:r>
            <a:r>
              <a:rPr lang="zh-CN" altLang="en-US" sz="2800" dirty="0">
                <a:solidFill>
                  <a:schemeClr val="tx2"/>
                </a:solidFill>
              </a:rPr>
              <a:t> </a:t>
            </a:r>
            <a:r>
              <a:rPr lang="en-US" altLang="zh-CN" sz="2800" dirty="0">
                <a:solidFill>
                  <a:schemeClr val="tx2"/>
                </a:solidFill>
              </a:rPr>
              <a:t>4</a:t>
            </a:r>
            <a:r>
              <a:rPr lang="zh-CN" altLang="en-US" sz="2800" dirty="0">
                <a:solidFill>
                  <a:schemeClr val="tx2"/>
                </a:solidFill>
              </a:rPr>
              <a:t> </a:t>
            </a:r>
            <a:r>
              <a:rPr lang="en-US" altLang="zh-CN" sz="2800" dirty="0">
                <a:solidFill>
                  <a:schemeClr val="tx2"/>
                </a:solidFill>
              </a:rPr>
              <a:t>LITTLE</a:t>
            </a:r>
            <a:r>
              <a:rPr lang="zh-CN" altLang="en-US" sz="2800" dirty="0">
                <a:solidFill>
                  <a:schemeClr val="tx2"/>
                </a:solidFill>
              </a:rPr>
              <a:t> </a:t>
            </a:r>
            <a:r>
              <a:rPr lang="en-US" altLang="zh-CN" sz="2800" dirty="0">
                <a:solidFill>
                  <a:schemeClr val="tx2"/>
                </a:solidFill>
              </a:rPr>
              <a:t>cores</a:t>
            </a:r>
            <a:r>
              <a:rPr lang="zh-CN" altLang="en-US" sz="2800" dirty="0">
                <a:solidFill>
                  <a:schemeClr val="tx2"/>
                </a:solidFill>
              </a:rPr>
              <a:t> </a:t>
            </a:r>
            <a:r>
              <a:rPr lang="en-US" altLang="zh-CN" sz="2800" dirty="0">
                <a:solidFill>
                  <a:schemeClr val="tx2"/>
                </a:solidFill>
              </a:rPr>
              <a:t>support</a:t>
            </a:r>
            <a:r>
              <a:rPr lang="zh-CN" altLang="en-US" sz="2800" dirty="0">
                <a:solidFill>
                  <a:schemeClr val="tx2"/>
                </a:solidFill>
              </a:rPr>
              <a:t> </a:t>
            </a:r>
            <a:r>
              <a:rPr lang="en-US" altLang="zh-CN" sz="2800" dirty="0">
                <a:solidFill>
                  <a:schemeClr val="tx2"/>
                </a:solidFill>
              </a:rPr>
              <a:t>13</a:t>
            </a:r>
            <a:r>
              <a:rPr lang="zh-CN" altLang="en-US" sz="2800" dirty="0">
                <a:solidFill>
                  <a:schemeClr val="tx2"/>
                </a:solidFill>
              </a:rPr>
              <a:t> </a:t>
            </a:r>
            <a:r>
              <a:rPr lang="en-US" altLang="zh-CN" sz="2800" dirty="0">
                <a:solidFill>
                  <a:schemeClr val="tx2"/>
                </a:solidFill>
              </a:rPr>
              <a:t>clockspeeds</a:t>
            </a:r>
            <a:endParaRPr lang="en-US" sz="2800" dirty="0">
              <a:solidFill>
                <a:schemeClr val="tx2"/>
              </a:solidFill>
            </a:endParaRPr>
          </a:p>
        </p:txBody>
      </p:sp>
    </p:spTree>
    <p:extLst>
      <p:ext uri="{BB962C8B-B14F-4D97-AF65-F5344CB8AC3E}">
        <p14:creationId xmlns:p14="http://schemas.microsoft.com/office/powerpoint/2010/main" val="1280833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42753-38BA-6DC3-70B7-E73C4CED221A}"/>
              </a:ext>
            </a:extLst>
          </p:cNvPr>
          <p:cNvSpPr>
            <a:spLocks noGrp="1"/>
          </p:cNvSpPr>
          <p:nvPr>
            <p:ph type="sldNum" sz="quarter" idx="12"/>
          </p:nvPr>
        </p:nvSpPr>
        <p:spPr/>
        <p:txBody>
          <a:bodyPr/>
          <a:lstStyle/>
          <a:p>
            <a:fld id="{E19705F5-30C7-4043-8814-377DC0E18AF3}" type="slidenum">
              <a:rPr lang="en-US" smtClean="0"/>
              <a:t>57</a:t>
            </a:fld>
            <a:endParaRPr lang="en-US"/>
          </a:p>
        </p:txBody>
      </p:sp>
      <p:sp>
        <p:nvSpPr>
          <p:cNvPr id="3" name="Title 1">
            <a:extLst>
              <a:ext uri="{FF2B5EF4-FFF2-40B4-BE49-F238E27FC236}">
                <a16:creationId xmlns:a16="http://schemas.microsoft.com/office/drawing/2014/main" id="{2CE962D6-ACD6-E9FC-A7AE-75EA55C570D8}"/>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Illustration</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of</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Configuration</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Ordering</a:t>
            </a:r>
            <a:endParaRPr lang="en-US" dirty="0">
              <a:solidFill>
                <a:schemeClr val="tx2"/>
              </a:solidFill>
              <a:latin typeface="+mn-lt"/>
              <a:ea typeface="Segoe UI" charset="0"/>
              <a:cs typeface="Segoe UI" charset="0"/>
            </a:endParaRPr>
          </a:p>
        </p:txBody>
      </p:sp>
      <p:graphicFrame>
        <p:nvGraphicFramePr>
          <p:cNvPr id="8" name="Table 8">
            <a:extLst>
              <a:ext uri="{FF2B5EF4-FFF2-40B4-BE49-F238E27FC236}">
                <a16:creationId xmlns:a16="http://schemas.microsoft.com/office/drawing/2014/main" id="{4F48B0C3-969C-3E73-7B3E-9A97A1E296DA}"/>
              </a:ext>
            </a:extLst>
          </p:cNvPr>
          <p:cNvGraphicFramePr>
            <a:graphicFrameLocks noGrp="1"/>
          </p:cNvGraphicFramePr>
          <p:nvPr>
            <p:extLst>
              <p:ext uri="{D42A27DB-BD31-4B8C-83A1-F6EECF244321}">
                <p14:modId xmlns:p14="http://schemas.microsoft.com/office/powerpoint/2010/main" val="3375998692"/>
              </p:ext>
            </p:extLst>
          </p:nvPr>
        </p:nvGraphicFramePr>
        <p:xfrm>
          <a:off x="1844579" y="1308389"/>
          <a:ext cx="8095868" cy="4820920"/>
        </p:xfrm>
        <a:graphic>
          <a:graphicData uri="http://schemas.openxmlformats.org/drawingml/2006/table">
            <a:tbl>
              <a:tblPr firstRow="1" bandRow="1">
                <a:tableStyleId>{F5AB1C69-6EDB-4FF4-983F-18BD219EF322}</a:tableStyleId>
              </a:tblPr>
              <a:tblGrid>
                <a:gridCol w="1068765">
                  <a:extLst>
                    <a:ext uri="{9D8B030D-6E8A-4147-A177-3AD203B41FA5}">
                      <a16:colId xmlns:a16="http://schemas.microsoft.com/office/drawing/2014/main" val="2469374351"/>
                    </a:ext>
                  </a:extLst>
                </a:gridCol>
                <a:gridCol w="2392471">
                  <a:extLst>
                    <a:ext uri="{9D8B030D-6E8A-4147-A177-3AD203B41FA5}">
                      <a16:colId xmlns:a16="http://schemas.microsoft.com/office/drawing/2014/main" val="3929455465"/>
                    </a:ext>
                  </a:extLst>
                </a:gridCol>
                <a:gridCol w="2610665">
                  <a:extLst>
                    <a:ext uri="{9D8B030D-6E8A-4147-A177-3AD203B41FA5}">
                      <a16:colId xmlns:a16="http://schemas.microsoft.com/office/drawing/2014/main" val="2944986480"/>
                    </a:ext>
                  </a:extLst>
                </a:gridCol>
                <a:gridCol w="2023967">
                  <a:extLst>
                    <a:ext uri="{9D8B030D-6E8A-4147-A177-3AD203B41FA5}">
                      <a16:colId xmlns:a16="http://schemas.microsoft.com/office/drawing/2014/main" val="798708175"/>
                    </a:ext>
                  </a:extLst>
                </a:gridCol>
              </a:tblGrid>
              <a:tr h="370840">
                <a:tc>
                  <a:txBody>
                    <a:bodyPr/>
                    <a:lstStyle/>
                    <a:p>
                      <a:r>
                        <a:rPr lang="en-US" altLang="zh-CN" dirty="0"/>
                        <a:t>Core</a:t>
                      </a:r>
                      <a:endParaRPr lang="en-US" dirty="0"/>
                    </a:p>
                  </a:txBody>
                  <a:tcPr/>
                </a:tc>
                <a:tc>
                  <a:txBody>
                    <a:bodyPr/>
                    <a:lstStyle/>
                    <a:p>
                      <a:r>
                        <a:rPr lang="en-US" altLang="zh-CN" dirty="0"/>
                        <a:t>Hyperthreading</a:t>
                      </a:r>
                      <a:endParaRPr lang="en-US" dirty="0"/>
                    </a:p>
                  </a:txBody>
                  <a:tcPr/>
                </a:tc>
                <a:tc>
                  <a:txBody>
                    <a:bodyPr/>
                    <a:lstStyle/>
                    <a:p>
                      <a:r>
                        <a:rPr lang="en-US" altLang="zh-CN" dirty="0"/>
                        <a:t>Memory</a:t>
                      </a:r>
                      <a:r>
                        <a:rPr lang="zh-CN" altLang="en-US" dirty="0"/>
                        <a:t> </a:t>
                      </a:r>
                      <a:r>
                        <a:rPr lang="en-US" altLang="zh-CN" dirty="0"/>
                        <a:t>Controller</a:t>
                      </a:r>
                      <a:endParaRPr lang="en-US" dirty="0"/>
                    </a:p>
                  </a:txBody>
                  <a:tcPr/>
                </a:tc>
                <a:tc>
                  <a:txBody>
                    <a:bodyPr/>
                    <a:lstStyle/>
                    <a:p>
                      <a:r>
                        <a:rPr lang="en-US" altLang="zh-CN" dirty="0"/>
                        <a:t>Clockspeed</a:t>
                      </a:r>
                      <a:endParaRPr lang="en-US" dirty="0"/>
                    </a:p>
                  </a:txBody>
                  <a:tcPr/>
                </a:tc>
                <a:extLst>
                  <a:ext uri="{0D108BD9-81ED-4DB2-BD59-A6C34878D82A}">
                    <a16:rowId xmlns:a16="http://schemas.microsoft.com/office/drawing/2014/main" val="3486940002"/>
                  </a:ext>
                </a:extLst>
              </a:tr>
              <a:tr h="370840">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396337968"/>
                  </a:ext>
                </a:extLst>
              </a:tr>
              <a:tr h="370840">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2041519160"/>
                  </a:ext>
                </a:extLst>
              </a:tr>
              <a:tr h="370840">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2</a:t>
                      </a:r>
                      <a:endParaRPr lang="en-US" dirty="0"/>
                    </a:p>
                  </a:txBody>
                  <a:tcPr/>
                </a:tc>
                <a:extLst>
                  <a:ext uri="{0D108BD9-81ED-4DB2-BD59-A6C34878D82A}">
                    <a16:rowId xmlns:a16="http://schemas.microsoft.com/office/drawing/2014/main" val="1606712636"/>
                  </a:ext>
                </a:extLst>
              </a:tr>
              <a:tr h="370840">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3</a:t>
                      </a:r>
                      <a:endParaRPr lang="en-US" dirty="0"/>
                    </a:p>
                  </a:txBody>
                  <a:tcPr/>
                </a:tc>
                <a:extLst>
                  <a:ext uri="{0D108BD9-81ED-4DB2-BD59-A6C34878D82A}">
                    <a16:rowId xmlns:a16="http://schemas.microsoft.com/office/drawing/2014/main" val="1317398993"/>
                  </a:ext>
                </a:extLst>
              </a:tr>
              <a:tr h="370840">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4253800689"/>
                  </a:ext>
                </a:extLst>
              </a:tr>
              <a:tr h="370840">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2576310883"/>
                  </a:ext>
                </a:extLst>
              </a:tr>
              <a:tr h="370840">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2</a:t>
                      </a:r>
                      <a:endParaRPr lang="en-US" dirty="0"/>
                    </a:p>
                  </a:txBody>
                  <a:tcPr/>
                </a:tc>
                <a:extLst>
                  <a:ext uri="{0D108BD9-81ED-4DB2-BD59-A6C34878D82A}">
                    <a16:rowId xmlns:a16="http://schemas.microsoft.com/office/drawing/2014/main" val="916683055"/>
                  </a:ext>
                </a:extLst>
              </a:tr>
              <a:tr h="370840">
                <a:tc>
                  <a:txBody>
                    <a:bodyPr/>
                    <a:lstStyle/>
                    <a:p>
                      <a:r>
                        <a:rPr lang="en-US" altLang="zh-CN" dirty="0"/>
                        <a:t>0</a:t>
                      </a:r>
                      <a:endParaRPr lang="en-US" dirty="0"/>
                    </a:p>
                  </a:txBody>
                  <a:tcPr/>
                </a:tc>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3</a:t>
                      </a:r>
                      <a:endParaRPr lang="en-US" dirty="0"/>
                    </a:p>
                  </a:txBody>
                  <a:tcPr/>
                </a:tc>
                <a:extLst>
                  <a:ext uri="{0D108BD9-81ED-4DB2-BD59-A6C34878D82A}">
                    <a16:rowId xmlns:a16="http://schemas.microsoft.com/office/drawing/2014/main" val="3687425393"/>
                  </a:ext>
                </a:extLst>
              </a:tr>
              <a:tr h="370840">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0</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403862190"/>
                  </a:ext>
                </a:extLst>
              </a:tr>
              <a:tr h="370840">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0</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2929394398"/>
                  </a:ext>
                </a:extLst>
              </a:tr>
              <a:tr h="370840">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0</a:t>
                      </a:r>
                      <a:endParaRPr lang="en-US" dirty="0"/>
                    </a:p>
                  </a:txBody>
                  <a:tcPr/>
                </a:tc>
                <a:tc>
                  <a:txBody>
                    <a:bodyPr/>
                    <a:lstStyle/>
                    <a:p>
                      <a:r>
                        <a:rPr lang="en-US" altLang="zh-CN" dirty="0"/>
                        <a:t>2</a:t>
                      </a:r>
                      <a:endParaRPr lang="en-US" dirty="0"/>
                    </a:p>
                  </a:txBody>
                  <a:tcPr/>
                </a:tc>
                <a:extLst>
                  <a:ext uri="{0D108BD9-81ED-4DB2-BD59-A6C34878D82A}">
                    <a16:rowId xmlns:a16="http://schemas.microsoft.com/office/drawing/2014/main" val="2528287459"/>
                  </a:ext>
                </a:extLst>
              </a:tr>
              <a:tr h="370840">
                <a:tc>
                  <a:txBody>
                    <a:bodyPr/>
                    <a:lstStyle/>
                    <a:p>
                      <a:r>
                        <a:rPr lang="en-US" altLang="zh-CN" dirty="0"/>
                        <a:t>0</a:t>
                      </a:r>
                      <a:endParaRPr lang="en-US" dirty="0"/>
                    </a:p>
                  </a:txBody>
                  <a:tcPr/>
                </a:tc>
                <a:tc>
                  <a:txBody>
                    <a:bodyPr/>
                    <a:lstStyle/>
                    <a:p>
                      <a:r>
                        <a:rPr lang="en-US" altLang="zh-CN" dirty="0"/>
                        <a:t>1</a:t>
                      </a:r>
                      <a:endParaRPr lang="en-US" dirty="0"/>
                    </a:p>
                  </a:txBody>
                  <a:tcPr/>
                </a:tc>
                <a:tc>
                  <a:txBody>
                    <a:bodyPr/>
                    <a:lstStyle/>
                    <a:p>
                      <a:r>
                        <a:rPr lang="en-US" altLang="zh-CN" dirty="0"/>
                        <a:t>0</a:t>
                      </a:r>
                      <a:endParaRPr lang="en-US" dirty="0"/>
                    </a:p>
                  </a:txBody>
                  <a:tcPr/>
                </a:tc>
                <a:tc>
                  <a:txBody>
                    <a:bodyPr/>
                    <a:lstStyle/>
                    <a:p>
                      <a:r>
                        <a:rPr lang="en-US" altLang="zh-CN" dirty="0"/>
                        <a:t>3</a:t>
                      </a:r>
                      <a:endParaRPr lang="en-US" dirty="0"/>
                    </a:p>
                  </a:txBody>
                  <a:tcPr/>
                </a:tc>
                <a:extLst>
                  <a:ext uri="{0D108BD9-81ED-4DB2-BD59-A6C34878D82A}">
                    <a16:rowId xmlns:a16="http://schemas.microsoft.com/office/drawing/2014/main" val="1590472137"/>
                  </a:ext>
                </a:extLst>
              </a:tr>
            </a:tbl>
          </a:graphicData>
        </a:graphic>
      </p:graphicFrame>
    </p:spTree>
    <p:extLst>
      <p:ext uri="{BB962C8B-B14F-4D97-AF65-F5344CB8AC3E}">
        <p14:creationId xmlns:p14="http://schemas.microsoft.com/office/powerpoint/2010/main" val="334824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029295-423E-999E-375A-CAA6B5D0AC27}"/>
              </a:ext>
            </a:extLst>
          </p:cNvPr>
          <p:cNvSpPr>
            <a:spLocks noGrp="1"/>
          </p:cNvSpPr>
          <p:nvPr>
            <p:ph type="sldNum" sz="quarter" idx="12"/>
          </p:nvPr>
        </p:nvSpPr>
        <p:spPr/>
        <p:txBody>
          <a:bodyPr/>
          <a:lstStyle/>
          <a:p>
            <a:fld id="{E19705F5-30C7-4043-8814-377DC0E18AF3}" type="slidenum">
              <a:rPr lang="en-US" smtClean="0"/>
              <a:t>58</a:t>
            </a:fld>
            <a:endParaRPr lang="en-US"/>
          </a:p>
        </p:txBody>
      </p:sp>
      <p:sp>
        <p:nvSpPr>
          <p:cNvPr id="3" name="Title 1">
            <a:extLst>
              <a:ext uri="{FF2B5EF4-FFF2-40B4-BE49-F238E27FC236}">
                <a16:creationId xmlns:a16="http://schemas.microsoft.com/office/drawing/2014/main" id="{E20EBDC6-D843-FBED-CB5C-697D2BF3A7CB}"/>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a:solidFill>
                  <a:schemeClr val="tx2"/>
                </a:solidFill>
                <a:latin typeface="+mn-lt"/>
                <a:ea typeface="Segoe UI" charset="0"/>
                <a:cs typeface="Segoe UI" charset="0"/>
              </a:rPr>
              <a:t>Number of Optimal Configurations</a:t>
            </a:r>
            <a:endParaRPr lang="en-US" dirty="0">
              <a:solidFill>
                <a:schemeClr val="tx2"/>
              </a:solidFill>
              <a:latin typeface="+mn-lt"/>
              <a:ea typeface="Segoe UI" charset="0"/>
              <a:cs typeface="Segoe UI" charset="0"/>
            </a:endParaRPr>
          </a:p>
        </p:txBody>
      </p:sp>
      <p:pic>
        <p:nvPicPr>
          <p:cNvPr id="5" name="Picture 4">
            <a:extLst>
              <a:ext uri="{FF2B5EF4-FFF2-40B4-BE49-F238E27FC236}">
                <a16:creationId xmlns:a16="http://schemas.microsoft.com/office/drawing/2014/main" id="{809DEEBE-952F-31CA-AC0C-46A8643134EA}"/>
              </a:ext>
            </a:extLst>
          </p:cNvPr>
          <p:cNvPicPr>
            <a:picLocks noChangeAspect="1"/>
          </p:cNvPicPr>
          <p:nvPr/>
        </p:nvPicPr>
        <p:blipFill>
          <a:blip r:embed="rId2"/>
          <a:stretch>
            <a:fillRect/>
          </a:stretch>
        </p:blipFill>
        <p:spPr>
          <a:xfrm>
            <a:off x="1147262" y="1402901"/>
            <a:ext cx="7315200" cy="2481363"/>
          </a:xfrm>
          <a:prstGeom prst="rect">
            <a:avLst/>
          </a:prstGeom>
        </p:spPr>
      </p:pic>
      <p:pic>
        <p:nvPicPr>
          <p:cNvPr id="7" name="Picture 6">
            <a:extLst>
              <a:ext uri="{FF2B5EF4-FFF2-40B4-BE49-F238E27FC236}">
                <a16:creationId xmlns:a16="http://schemas.microsoft.com/office/drawing/2014/main" id="{476128A2-20D4-220B-2094-F5709E9B8D03}"/>
              </a:ext>
            </a:extLst>
          </p:cNvPr>
          <p:cNvPicPr>
            <a:picLocks noChangeAspect="1"/>
          </p:cNvPicPr>
          <p:nvPr/>
        </p:nvPicPr>
        <p:blipFill>
          <a:blip r:embed="rId3"/>
          <a:stretch>
            <a:fillRect/>
          </a:stretch>
        </p:blipFill>
        <p:spPr>
          <a:xfrm>
            <a:off x="1147262" y="4057545"/>
            <a:ext cx="7315200" cy="2481367"/>
          </a:xfrm>
          <a:prstGeom prst="rect">
            <a:avLst/>
          </a:prstGeom>
        </p:spPr>
      </p:pic>
      <p:sp>
        <p:nvSpPr>
          <p:cNvPr id="8" name="TextBox 7">
            <a:extLst>
              <a:ext uri="{FF2B5EF4-FFF2-40B4-BE49-F238E27FC236}">
                <a16:creationId xmlns:a16="http://schemas.microsoft.com/office/drawing/2014/main" id="{705F9A1E-4F0A-B9DB-BE78-71E0ACAC6A2B}"/>
              </a:ext>
            </a:extLst>
          </p:cNvPr>
          <p:cNvSpPr txBox="1"/>
          <p:nvPr/>
        </p:nvSpPr>
        <p:spPr>
          <a:xfrm>
            <a:off x="8768219" y="1803748"/>
            <a:ext cx="2906039" cy="646331"/>
          </a:xfrm>
          <a:prstGeom prst="rect">
            <a:avLst/>
          </a:prstGeom>
          <a:noFill/>
        </p:spPr>
        <p:txBody>
          <a:bodyPr wrap="square" rtlCol="0">
            <a:spAutoFit/>
          </a:bodyPr>
          <a:lstStyle/>
          <a:p>
            <a:r>
              <a:rPr lang="en-US" sz="3600" dirty="0">
                <a:solidFill>
                  <a:schemeClr val="accent2"/>
                </a:solidFill>
              </a:rPr>
              <a:t>Mobile</a:t>
            </a:r>
          </a:p>
        </p:txBody>
      </p:sp>
      <p:sp>
        <p:nvSpPr>
          <p:cNvPr id="9" name="TextBox 8">
            <a:extLst>
              <a:ext uri="{FF2B5EF4-FFF2-40B4-BE49-F238E27FC236}">
                <a16:creationId xmlns:a16="http://schemas.microsoft.com/office/drawing/2014/main" id="{CF0E4E01-B86C-E880-7B45-9D7EAFE303C6}"/>
              </a:ext>
            </a:extLst>
          </p:cNvPr>
          <p:cNvSpPr txBox="1"/>
          <p:nvPr/>
        </p:nvSpPr>
        <p:spPr>
          <a:xfrm>
            <a:off x="8768219" y="4306998"/>
            <a:ext cx="2906039" cy="646331"/>
          </a:xfrm>
          <a:prstGeom prst="rect">
            <a:avLst/>
          </a:prstGeom>
          <a:noFill/>
        </p:spPr>
        <p:txBody>
          <a:bodyPr wrap="square" rtlCol="0">
            <a:spAutoFit/>
          </a:bodyPr>
          <a:lstStyle/>
          <a:p>
            <a:r>
              <a:rPr lang="en-US" sz="3600" dirty="0">
                <a:solidFill>
                  <a:schemeClr val="accent2"/>
                </a:solidFill>
              </a:rPr>
              <a:t>Server</a:t>
            </a:r>
          </a:p>
        </p:txBody>
      </p:sp>
    </p:spTree>
    <p:extLst>
      <p:ext uri="{BB962C8B-B14F-4D97-AF65-F5344CB8AC3E}">
        <p14:creationId xmlns:p14="http://schemas.microsoft.com/office/powerpoint/2010/main" val="2608888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F7AC1-51F6-08BE-87C7-1942542F0C4C}"/>
              </a:ext>
            </a:extLst>
          </p:cNvPr>
          <p:cNvSpPr>
            <a:spLocks noGrp="1"/>
          </p:cNvSpPr>
          <p:nvPr>
            <p:ph type="sldNum" sz="quarter" idx="12"/>
          </p:nvPr>
        </p:nvSpPr>
        <p:spPr/>
        <p:txBody>
          <a:bodyPr/>
          <a:lstStyle/>
          <a:p>
            <a:fld id="{E19705F5-30C7-4043-8814-377DC0E18AF3}" type="slidenum">
              <a:rPr lang="en-US" smtClean="0"/>
              <a:t>59</a:t>
            </a:fld>
            <a:endParaRPr lang="en-US"/>
          </a:p>
        </p:txBody>
      </p:sp>
      <p:sp>
        <p:nvSpPr>
          <p:cNvPr id="3" name="Title 1">
            <a:extLst>
              <a:ext uri="{FF2B5EF4-FFF2-40B4-BE49-F238E27FC236}">
                <a16:creationId xmlns:a16="http://schemas.microsoft.com/office/drawing/2014/main" id="{4D42B3B6-C280-9CF2-965B-4F5446077722}"/>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Evaluation Metrics</a:t>
            </a:r>
            <a:endParaRPr lang="en-US" dirty="0">
              <a:solidFill>
                <a:schemeClr val="tx2"/>
              </a:solidFill>
              <a:latin typeface="+mn-lt"/>
              <a:ea typeface="Segoe UI" charset="0"/>
              <a:cs typeface="Segoe UI" charset="0"/>
            </a:endParaRPr>
          </a:p>
        </p:txBody>
      </p:sp>
      <p:grpSp>
        <p:nvGrpSpPr>
          <p:cNvPr id="6" name="Group 5">
            <a:extLst>
              <a:ext uri="{FF2B5EF4-FFF2-40B4-BE49-F238E27FC236}">
                <a16:creationId xmlns:a16="http://schemas.microsoft.com/office/drawing/2014/main" id="{9ECABF00-B419-0566-E0E4-2B630F9E7D2B}"/>
              </a:ext>
            </a:extLst>
          </p:cNvPr>
          <p:cNvGrpSpPr/>
          <p:nvPr/>
        </p:nvGrpSpPr>
        <p:grpSpPr>
          <a:xfrm>
            <a:off x="957217" y="3882461"/>
            <a:ext cx="10068560" cy="1655406"/>
            <a:chOff x="733697" y="1605280"/>
            <a:chExt cx="10068560" cy="1655406"/>
          </a:xfrm>
        </p:grpSpPr>
        <p:sp>
          <p:nvSpPr>
            <p:cNvPr id="4" name="TextBox 3">
              <a:extLst>
                <a:ext uri="{FF2B5EF4-FFF2-40B4-BE49-F238E27FC236}">
                  <a16:creationId xmlns:a16="http://schemas.microsoft.com/office/drawing/2014/main" id="{C26EECDF-BDC1-5E37-B812-5130B8312C82}"/>
                </a:ext>
              </a:extLst>
            </p:cNvPr>
            <p:cNvSpPr txBox="1"/>
            <p:nvPr/>
          </p:nvSpPr>
          <p:spPr>
            <a:xfrm>
              <a:off x="733697" y="1605280"/>
              <a:ext cx="10068560" cy="523220"/>
            </a:xfrm>
            <a:prstGeom prst="rect">
              <a:avLst/>
            </a:prstGeom>
            <a:noFill/>
          </p:spPr>
          <p:txBody>
            <a:bodyPr wrap="square" rtlCol="0">
              <a:spAutoFit/>
            </a:bodyPr>
            <a:lstStyle/>
            <a:p>
              <a:r>
                <a:rPr lang="en-US" sz="2800" dirty="0">
                  <a:solidFill>
                    <a:schemeClr val="tx2"/>
                  </a:solidFill>
                </a:rPr>
                <a:t>F1 score is the harmonic mean of precision and recall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716C7-698C-3902-5449-F988DF9C6837}"/>
                    </a:ext>
                  </a:extLst>
                </p:cNvPr>
                <p:cNvSpPr txBox="1"/>
                <p:nvPr/>
              </p:nvSpPr>
              <p:spPr>
                <a:xfrm>
                  <a:off x="2443089" y="2378650"/>
                  <a:ext cx="7096815" cy="882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2"/>
                                </a:solidFill>
                                <a:latin typeface="Cambria Math" panose="02040503050406030204" pitchFamily="18" charset="0"/>
                              </a:rPr>
                            </m:ctrlPr>
                          </m:sSubPr>
                          <m:e>
                            <m:r>
                              <m:rPr>
                                <m:sty m:val="p"/>
                              </m:rPr>
                              <a:rPr lang="en-US" sz="2800" b="0" i="0" smtClean="0">
                                <a:solidFill>
                                  <a:schemeClr val="tx2"/>
                                </a:solidFill>
                                <a:latin typeface="Cambria Math" panose="02040503050406030204" pitchFamily="18" charset="0"/>
                              </a:rPr>
                              <m:t>F</m:t>
                            </m:r>
                          </m:e>
                          <m:sub>
                            <m:r>
                              <a:rPr lang="en-US" sz="2800" b="0" i="0" smtClean="0">
                                <a:solidFill>
                                  <a:schemeClr val="tx2"/>
                                </a:solidFill>
                                <a:latin typeface="Cambria Math" panose="02040503050406030204" pitchFamily="18" charset="0"/>
                              </a:rPr>
                              <m:t>1</m:t>
                            </m:r>
                          </m:sub>
                        </m:sSub>
                        <m:r>
                          <a:rPr lang="en-US" sz="2800" b="0" i="0" smtClean="0">
                            <a:solidFill>
                              <a:schemeClr val="tx2"/>
                            </a:solidFill>
                            <a:latin typeface="Cambria Math" panose="02040503050406030204" pitchFamily="18" charset="0"/>
                          </a:rPr>
                          <m:t>=</m:t>
                        </m:r>
                        <m:f>
                          <m:fPr>
                            <m:ctrlPr>
                              <a:rPr lang="en-US" sz="2800" b="0" i="1" smtClean="0">
                                <a:solidFill>
                                  <a:schemeClr val="tx2"/>
                                </a:solidFill>
                                <a:latin typeface="Cambria Math" panose="02040503050406030204" pitchFamily="18" charset="0"/>
                              </a:rPr>
                            </m:ctrlPr>
                          </m:fPr>
                          <m:num>
                            <m:r>
                              <a:rPr lang="en-US" sz="2800" b="0" i="0" smtClean="0">
                                <a:solidFill>
                                  <a:schemeClr val="tx2"/>
                                </a:solidFill>
                                <a:latin typeface="Cambria Math" panose="02040503050406030204" pitchFamily="18" charset="0"/>
                              </a:rPr>
                              <m:t>2</m:t>
                            </m:r>
                          </m:num>
                          <m:den>
                            <m:sSup>
                              <m:sSupPr>
                                <m:ctrlPr>
                                  <a:rPr lang="en-US" sz="2800" b="0" i="1" smtClean="0">
                                    <a:solidFill>
                                      <a:schemeClr val="tx2"/>
                                    </a:solidFill>
                                    <a:latin typeface="Cambria Math" panose="02040503050406030204" pitchFamily="18" charset="0"/>
                                  </a:rPr>
                                </m:ctrlPr>
                              </m:sSupPr>
                              <m:e>
                                <m:r>
                                  <m:rPr>
                                    <m:sty m:val="p"/>
                                  </m:rPr>
                                  <a:rPr lang="en-US" sz="2800" b="0" i="0" smtClean="0">
                                    <a:solidFill>
                                      <a:schemeClr val="tx2"/>
                                    </a:solidFill>
                                    <a:latin typeface="Cambria Math" panose="02040503050406030204" pitchFamily="18" charset="0"/>
                                  </a:rPr>
                                  <m:t>recall</m:t>
                                </m:r>
                              </m:e>
                              <m:sup>
                                <m:r>
                                  <a:rPr lang="en-US" sz="2800" b="0" i="0" smtClean="0">
                                    <a:solidFill>
                                      <a:schemeClr val="tx2"/>
                                    </a:solidFill>
                                    <a:latin typeface="Cambria Math" panose="02040503050406030204" pitchFamily="18" charset="0"/>
                                  </a:rPr>
                                  <m:t>−1</m:t>
                                </m:r>
                              </m:sup>
                            </m:sSup>
                            <m:r>
                              <a:rPr lang="en-US" sz="2800" b="0" i="0" smtClean="0">
                                <a:solidFill>
                                  <a:schemeClr val="tx2"/>
                                </a:solidFill>
                                <a:latin typeface="Cambria Math" panose="02040503050406030204" pitchFamily="18" charset="0"/>
                              </a:rPr>
                              <m:t>+</m:t>
                            </m:r>
                            <m:sSup>
                              <m:sSupPr>
                                <m:ctrlPr>
                                  <a:rPr lang="en-US" sz="2800" b="0" i="1" smtClean="0">
                                    <a:solidFill>
                                      <a:schemeClr val="tx2"/>
                                    </a:solidFill>
                                    <a:latin typeface="Cambria Math" panose="02040503050406030204" pitchFamily="18" charset="0"/>
                                  </a:rPr>
                                </m:ctrlPr>
                              </m:sSupPr>
                              <m:e>
                                <m:r>
                                  <m:rPr>
                                    <m:sty m:val="p"/>
                                  </m:rPr>
                                  <a:rPr lang="en-US" sz="2800" b="0" i="0" smtClean="0">
                                    <a:solidFill>
                                      <a:schemeClr val="tx2"/>
                                    </a:solidFill>
                                    <a:latin typeface="Cambria Math" panose="02040503050406030204" pitchFamily="18" charset="0"/>
                                  </a:rPr>
                                  <m:t>precision</m:t>
                                </m:r>
                              </m:e>
                              <m:sup>
                                <m:r>
                                  <a:rPr lang="en-US" sz="2800" b="0" i="0" smtClean="0">
                                    <a:solidFill>
                                      <a:schemeClr val="tx2"/>
                                    </a:solidFill>
                                    <a:latin typeface="Cambria Math" panose="02040503050406030204" pitchFamily="18" charset="0"/>
                                  </a:rPr>
                                  <m:t>−1</m:t>
                                </m:r>
                              </m:sup>
                            </m:sSup>
                          </m:den>
                        </m:f>
                        <m:r>
                          <a:rPr lang="en-US" sz="2800" b="0" i="0" smtClean="0">
                            <a:solidFill>
                              <a:schemeClr val="tx2"/>
                            </a:solidFill>
                            <a:latin typeface="Cambria Math" panose="02040503050406030204" pitchFamily="18" charset="0"/>
                          </a:rPr>
                          <m:t>=</m:t>
                        </m:r>
                        <m:f>
                          <m:fPr>
                            <m:ctrlPr>
                              <a:rPr lang="en-US" sz="2800" b="0" i="1" smtClean="0">
                                <a:solidFill>
                                  <a:schemeClr val="tx2"/>
                                </a:solidFill>
                                <a:latin typeface="Cambria Math" panose="02040503050406030204" pitchFamily="18" charset="0"/>
                              </a:rPr>
                            </m:ctrlPr>
                          </m:fPr>
                          <m:num>
                            <m:r>
                              <a:rPr lang="en-US" sz="2800" b="0" i="0" smtClean="0">
                                <a:solidFill>
                                  <a:schemeClr val="tx2"/>
                                </a:solidFill>
                                <a:latin typeface="Cambria Math" panose="02040503050406030204" pitchFamily="18" charset="0"/>
                              </a:rPr>
                              <m:t>2</m:t>
                            </m:r>
                            <m:r>
                              <m:rPr>
                                <m:sty m:val="p"/>
                              </m:rPr>
                              <a:rPr lang="en-US" sz="2800" b="0" i="0" smtClean="0">
                                <a:solidFill>
                                  <a:schemeClr val="tx2"/>
                                </a:solidFill>
                                <a:latin typeface="Cambria Math" panose="02040503050406030204" pitchFamily="18" charset="0"/>
                              </a:rPr>
                              <m:t>TP</m:t>
                            </m:r>
                          </m:num>
                          <m:den>
                            <m:r>
                              <a:rPr lang="en-US" sz="2800" b="0" i="0" smtClean="0">
                                <a:solidFill>
                                  <a:schemeClr val="tx2"/>
                                </a:solidFill>
                                <a:latin typeface="Cambria Math" panose="02040503050406030204" pitchFamily="18" charset="0"/>
                              </a:rPr>
                              <m:t>2</m:t>
                            </m:r>
                            <m:r>
                              <m:rPr>
                                <m:sty m:val="p"/>
                              </m:rPr>
                              <a:rPr lang="en-US" sz="2800" b="0" i="0" smtClean="0">
                                <a:solidFill>
                                  <a:schemeClr val="tx2"/>
                                </a:solidFill>
                                <a:latin typeface="Cambria Math" panose="02040503050406030204" pitchFamily="18" charset="0"/>
                              </a:rPr>
                              <m:t>TP</m:t>
                            </m:r>
                            <m:r>
                              <a:rPr lang="en-US" sz="2800" b="0" i="0" smtClean="0">
                                <a:solidFill>
                                  <a:schemeClr val="tx2"/>
                                </a:solidFill>
                                <a:latin typeface="Cambria Math" panose="02040503050406030204" pitchFamily="18" charset="0"/>
                              </a:rPr>
                              <m:t>+</m:t>
                            </m:r>
                            <m:r>
                              <m:rPr>
                                <m:sty m:val="p"/>
                              </m:rPr>
                              <a:rPr lang="en-US" sz="2800" b="0" i="0" smtClean="0">
                                <a:solidFill>
                                  <a:schemeClr val="tx2"/>
                                </a:solidFill>
                                <a:latin typeface="Cambria Math" panose="02040503050406030204" pitchFamily="18" charset="0"/>
                              </a:rPr>
                              <m:t>FP</m:t>
                            </m:r>
                            <m:r>
                              <a:rPr lang="en-US" sz="2800" b="0" i="0" smtClean="0">
                                <a:solidFill>
                                  <a:schemeClr val="tx2"/>
                                </a:solidFill>
                                <a:latin typeface="Cambria Math" panose="02040503050406030204" pitchFamily="18" charset="0"/>
                              </a:rPr>
                              <m:t>+</m:t>
                            </m:r>
                            <m:r>
                              <m:rPr>
                                <m:sty m:val="p"/>
                              </m:rPr>
                              <a:rPr lang="en-US" sz="2800" b="0" i="0" smtClean="0">
                                <a:solidFill>
                                  <a:schemeClr val="tx2"/>
                                </a:solidFill>
                                <a:latin typeface="Cambria Math" panose="02040503050406030204" pitchFamily="18" charset="0"/>
                              </a:rPr>
                              <m:t>FN</m:t>
                            </m:r>
                          </m:den>
                        </m:f>
                      </m:oMath>
                    </m:oMathPara>
                  </a14:m>
                  <a:endParaRPr lang="en-US" sz="2800" dirty="0">
                    <a:solidFill>
                      <a:schemeClr val="tx2"/>
                    </a:solidFill>
                  </a:endParaRPr>
                </a:p>
              </p:txBody>
            </p:sp>
          </mc:Choice>
          <mc:Fallback xmlns="">
            <p:sp>
              <p:nvSpPr>
                <p:cNvPr id="5" name="TextBox 4">
                  <a:extLst>
                    <a:ext uri="{FF2B5EF4-FFF2-40B4-BE49-F238E27FC236}">
                      <a16:creationId xmlns:a16="http://schemas.microsoft.com/office/drawing/2014/main" id="{325716C7-698C-3902-5449-F988DF9C6837}"/>
                    </a:ext>
                  </a:extLst>
                </p:cNvPr>
                <p:cNvSpPr txBox="1">
                  <a:spLocks noRot="1" noChangeAspect="1" noMove="1" noResize="1" noEditPoints="1" noAdjustHandles="1" noChangeArrowheads="1" noChangeShapeType="1" noTextEdit="1"/>
                </p:cNvSpPr>
                <p:nvPr/>
              </p:nvSpPr>
              <p:spPr>
                <a:xfrm>
                  <a:off x="2443089" y="2378650"/>
                  <a:ext cx="7096815" cy="882036"/>
                </a:xfrm>
                <a:prstGeom prst="rect">
                  <a:avLst/>
                </a:prstGeom>
                <a:blipFill>
                  <a:blip r:embed="rId2"/>
                  <a:stretch>
                    <a:fillRect l="-536" t="-1429" r="-536" b="-17143"/>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F44BB980-E9E7-0ABE-9839-5A3B64CBF5E0}"/>
              </a:ext>
            </a:extLst>
          </p:cNvPr>
          <p:cNvGrpSpPr/>
          <p:nvPr/>
        </p:nvGrpSpPr>
        <p:grpSpPr>
          <a:xfrm>
            <a:off x="957217" y="1485212"/>
            <a:ext cx="10068560" cy="1578766"/>
            <a:chOff x="1061720" y="3914506"/>
            <a:chExt cx="10068560" cy="1578766"/>
          </a:xfrm>
        </p:grpSpPr>
        <p:sp>
          <p:nvSpPr>
            <p:cNvPr id="7" name="TextBox 6">
              <a:extLst>
                <a:ext uri="{FF2B5EF4-FFF2-40B4-BE49-F238E27FC236}">
                  <a16:creationId xmlns:a16="http://schemas.microsoft.com/office/drawing/2014/main" id="{7CDF6C4B-5C57-4D7D-D4DB-7088475E2DD7}"/>
                </a:ext>
              </a:extLst>
            </p:cNvPr>
            <p:cNvSpPr txBox="1"/>
            <p:nvPr/>
          </p:nvSpPr>
          <p:spPr>
            <a:xfrm>
              <a:off x="1061720" y="3914506"/>
              <a:ext cx="10068560" cy="523220"/>
            </a:xfrm>
            <a:prstGeom prst="rect">
              <a:avLst/>
            </a:prstGeom>
            <a:noFill/>
          </p:spPr>
          <p:txBody>
            <a:bodyPr wrap="square" rtlCol="0">
              <a:spAutoFit/>
            </a:bodyPr>
            <a:lstStyle/>
            <a:p>
              <a:r>
                <a:rPr lang="en-US" sz="2800" dirty="0">
                  <a:solidFill>
                    <a:schemeClr val="tx2"/>
                  </a:solidFill>
                </a:rPr>
                <a:t>Energy consumption is measured as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FE5EA45-0721-134A-4D06-9CFD756A466B}"/>
                    </a:ext>
                  </a:extLst>
                </p:cNvPr>
                <p:cNvSpPr txBox="1"/>
                <p:nvPr/>
              </p:nvSpPr>
              <p:spPr>
                <a:xfrm>
                  <a:off x="2710133" y="4630087"/>
                  <a:ext cx="7218771" cy="863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solidFill>
                              <a:schemeClr val="tx2"/>
                            </a:solidFill>
                            <a:latin typeface="Cambria Math" panose="02040503050406030204" pitchFamily="18" charset="0"/>
                          </a:rPr>
                          <m:t>Normalized</m:t>
                        </m:r>
                        <m:r>
                          <a:rPr lang="en-US" sz="2800" b="0" i="0" smtClean="0">
                            <a:solidFill>
                              <a:schemeClr val="tx2"/>
                            </a:solidFill>
                            <a:latin typeface="Cambria Math" panose="02040503050406030204" pitchFamily="18" charset="0"/>
                          </a:rPr>
                          <m:t> </m:t>
                        </m:r>
                        <m:r>
                          <m:rPr>
                            <m:sty m:val="p"/>
                          </m:rPr>
                          <a:rPr lang="en-US" sz="2800" b="0" i="0" smtClean="0">
                            <a:solidFill>
                              <a:schemeClr val="tx2"/>
                            </a:solidFill>
                            <a:latin typeface="Cambria Math" panose="02040503050406030204" pitchFamily="18" charset="0"/>
                          </a:rPr>
                          <m:t>Energy</m:t>
                        </m:r>
                        <m:r>
                          <a:rPr lang="en-US" sz="2800" b="0" i="0" smtClean="0">
                            <a:solidFill>
                              <a:schemeClr val="tx2"/>
                            </a:solidFill>
                            <a:latin typeface="Cambria Math" panose="02040503050406030204" pitchFamily="18" charset="0"/>
                          </a:rPr>
                          <m:t>=100% × (</m:t>
                        </m:r>
                        <m:f>
                          <m:fPr>
                            <m:ctrlPr>
                              <a:rPr lang="en-US" sz="2800" b="0" i="1" smtClean="0">
                                <a:solidFill>
                                  <a:schemeClr val="tx2"/>
                                </a:solidFill>
                                <a:latin typeface="Cambria Math" panose="02040503050406030204" pitchFamily="18" charset="0"/>
                                <a:ea typeface="Cambria Math" panose="02040503050406030204" pitchFamily="18" charset="0"/>
                              </a:rPr>
                            </m:ctrlPr>
                          </m:fPr>
                          <m:num>
                            <m:sSub>
                              <m:sSubPr>
                                <m:ctrlPr>
                                  <a:rPr lang="en-US" sz="2800" b="0" i="1" smtClean="0">
                                    <a:solidFill>
                                      <a:schemeClr val="tx2"/>
                                    </a:solidFill>
                                    <a:latin typeface="Cambria Math" panose="02040503050406030204" pitchFamily="18" charset="0"/>
                                    <a:ea typeface="Cambria Math" panose="02040503050406030204" pitchFamily="18" charset="0"/>
                                  </a:rPr>
                                </m:ctrlPr>
                              </m:sSubPr>
                              <m:e>
                                <m:r>
                                  <m:rPr>
                                    <m:sty m:val="p"/>
                                  </m:rPr>
                                  <a:rPr lang="en-US" sz="2800" b="0" i="0" smtClean="0">
                                    <a:solidFill>
                                      <a:schemeClr val="tx2"/>
                                    </a:solidFill>
                                    <a:latin typeface="Cambria Math" panose="02040503050406030204" pitchFamily="18" charset="0"/>
                                    <a:ea typeface="Cambria Math" panose="02040503050406030204" pitchFamily="18" charset="0"/>
                                  </a:rPr>
                                  <m:t>e</m:t>
                                </m:r>
                              </m:e>
                              <m:sub>
                                <m:r>
                                  <m:rPr>
                                    <m:sty m:val="p"/>
                                  </m:rPr>
                                  <a:rPr lang="en-US" sz="2800" b="0" i="0" smtClean="0">
                                    <a:solidFill>
                                      <a:schemeClr val="tx2"/>
                                    </a:solidFill>
                                    <a:latin typeface="Cambria Math" panose="02040503050406030204" pitchFamily="18" charset="0"/>
                                    <a:ea typeface="Cambria Math" panose="02040503050406030204" pitchFamily="18" charset="0"/>
                                  </a:rPr>
                                  <m:t>measured</m:t>
                                </m:r>
                              </m:sub>
                            </m:sSub>
                          </m:num>
                          <m:den>
                            <m:sSub>
                              <m:sSubPr>
                                <m:ctrlPr>
                                  <a:rPr lang="en-US" sz="2800" b="0" i="1" smtClean="0">
                                    <a:solidFill>
                                      <a:schemeClr val="tx2"/>
                                    </a:solidFill>
                                    <a:latin typeface="Cambria Math" panose="02040503050406030204" pitchFamily="18" charset="0"/>
                                    <a:ea typeface="Cambria Math" panose="02040503050406030204" pitchFamily="18" charset="0"/>
                                  </a:rPr>
                                </m:ctrlPr>
                              </m:sSubPr>
                              <m:e>
                                <m:r>
                                  <m:rPr>
                                    <m:sty m:val="p"/>
                                  </m:rPr>
                                  <a:rPr lang="en-US" sz="2800" b="0" i="0" smtClean="0">
                                    <a:solidFill>
                                      <a:schemeClr val="tx2"/>
                                    </a:solidFill>
                                    <a:latin typeface="Cambria Math" panose="02040503050406030204" pitchFamily="18" charset="0"/>
                                    <a:ea typeface="Cambria Math" panose="02040503050406030204" pitchFamily="18" charset="0"/>
                                  </a:rPr>
                                  <m:t>e</m:t>
                                </m:r>
                              </m:e>
                              <m:sub>
                                <m:r>
                                  <m:rPr>
                                    <m:sty m:val="p"/>
                                  </m:rPr>
                                  <a:rPr lang="en-US" sz="2800" b="0" i="0" smtClean="0">
                                    <a:solidFill>
                                      <a:schemeClr val="tx2"/>
                                    </a:solidFill>
                                    <a:latin typeface="Cambria Math" panose="02040503050406030204" pitchFamily="18" charset="0"/>
                                    <a:ea typeface="Cambria Math" panose="02040503050406030204" pitchFamily="18" charset="0"/>
                                  </a:rPr>
                                  <m:t>optimal</m:t>
                                </m:r>
                              </m:sub>
                            </m:sSub>
                          </m:den>
                        </m:f>
                        <m:r>
                          <a:rPr lang="en-US" sz="2800" b="0" i="0" smtClean="0">
                            <a:solidFill>
                              <a:schemeClr val="tx2"/>
                            </a:solidFill>
                            <a:latin typeface="Cambria Math" panose="02040503050406030204" pitchFamily="18" charset="0"/>
                            <a:ea typeface="Cambria Math" panose="02040503050406030204" pitchFamily="18" charset="0"/>
                          </a:rPr>
                          <m:t>−1)</m:t>
                        </m:r>
                      </m:oMath>
                    </m:oMathPara>
                  </a14:m>
                  <a:endParaRPr lang="en-US" sz="2800" dirty="0">
                    <a:solidFill>
                      <a:schemeClr val="tx2"/>
                    </a:solidFill>
                  </a:endParaRPr>
                </a:p>
              </p:txBody>
            </p:sp>
          </mc:Choice>
          <mc:Fallback xmlns="">
            <p:sp>
              <p:nvSpPr>
                <p:cNvPr id="8" name="TextBox 7">
                  <a:extLst>
                    <a:ext uri="{FF2B5EF4-FFF2-40B4-BE49-F238E27FC236}">
                      <a16:creationId xmlns:a16="http://schemas.microsoft.com/office/drawing/2014/main" id="{8FE5EA45-0721-134A-4D06-9CFD756A466B}"/>
                    </a:ext>
                  </a:extLst>
                </p:cNvPr>
                <p:cNvSpPr txBox="1">
                  <a:spLocks noRot="1" noChangeAspect="1" noMove="1" noResize="1" noEditPoints="1" noAdjustHandles="1" noChangeArrowheads="1" noChangeShapeType="1" noTextEdit="1"/>
                </p:cNvSpPr>
                <p:nvPr/>
              </p:nvSpPr>
              <p:spPr>
                <a:xfrm>
                  <a:off x="2710133" y="4630087"/>
                  <a:ext cx="7218771" cy="863185"/>
                </a:xfrm>
                <a:prstGeom prst="rect">
                  <a:avLst/>
                </a:prstGeom>
                <a:blipFill>
                  <a:blip r:embed="rId3"/>
                  <a:stretch>
                    <a:fillRect l="-526" r="-1053" b="-13043"/>
                  </a:stretch>
                </a:blipFill>
              </p:spPr>
              <p:txBody>
                <a:bodyPr/>
                <a:lstStyle/>
                <a:p>
                  <a:r>
                    <a:rPr lang="en-US">
                      <a:noFill/>
                    </a:rPr>
                    <a:t> </a:t>
                  </a:r>
                </a:p>
              </p:txBody>
            </p:sp>
          </mc:Fallback>
        </mc:AlternateContent>
      </p:grpSp>
    </p:spTree>
    <p:extLst>
      <p:ext uri="{BB962C8B-B14F-4D97-AF65-F5344CB8AC3E}">
        <p14:creationId xmlns:p14="http://schemas.microsoft.com/office/powerpoint/2010/main" val="1708062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16321-865D-51B2-9D41-D87C5E60561D}"/>
              </a:ext>
            </a:extLst>
          </p:cNvPr>
          <p:cNvSpPr>
            <a:spLocks noGrp="1"/>
          </p:cNvSpPr>
          <p:nvPr>
            <p:ph type="sldNum" sz="quarter" idx="12"/>
          </p:nvPr>
        </p:nvSpPr>
        <p:spPr/>
        <p:txBody>
          <a:bodyPr/>
          <a:lstStyle/>
          <a:p>
            <a:fld id="{E19705F5-30C7-4043-8814-377DC0E18AF3}" type="slidenum">
              <a:rPr lang="en-US" smtClean="0"/>
              <a:t>6</a:t>
            </a:fld>
            <a:endParaRPr lang="en-US"/>
          </a:p>
        </p:txBody>
      </p:sp>
      <p:graphicFrame>
        <p:nvGraphicFramePr>
          <p:cNvPr id="3" name="Diagram 2">
            <a:extLst>
              <a:ext uri="{FF2B5EF4-FFF2-40B4-BE49-F238E27FC236}">
                <a16:creationId xmlns:a16="http://schemas.microsoft.com/office/drawing/2014/main" id="{CF201A71-2BBF-E38B-3DF1-33876C5D5695}"/>
              </a:ext>
            </a:extLst>
          </p:cNvPr>
          <p:cNvGraphicFramePr/>
          <p:nvPr>
            <p:extLst>
              <p:ext uri="{D42A27DB-BD31-4B8C-83A1-F6EECF244321}">
                <p14:modId xmlns:p14="http://schemas.microsoft.com/office/powerpoint/2010/main" val="4028998645"/>
              </p:ext>
            </p:extLst>
          </p:nvPr>
        </p:nvGraphicFramePr>
        <p:xfrm>
          <a:off x="548640" y="109728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TextBox 17">
            <a:extLst>
              <a:ext uri="{FF2B5EF4-FFF2-40B4-BE49-F238E27FC236}">
                <a16:creationId xmlns:a16="http://schemas.microsoft.com/office/drawing/2014/main" id="{82E47058-1208-CE70-47B4-7539D1B93075}"/>
              </a:ext>
            </a:extLst>
          </p:cNvPr>
          <p:cNvSpPr txBox="1"/>
          <p:nvPr/>
        </p:nvSpPr>
        <p:spPr>
          <a:xfrm>
            <a:off x="2805970" y="5925542"/>
            <a:ext cx="9495401" cy="523220"/>
          </a:xfrm>
          <a:prstGeom prst="rect">
            <a:avLst/>
          </a:prstGeom>
          <a:noFill/>
        </p:spPr>
        <p:txBody>
          <a:bodyPr wrap="square" rtlCol="0">
            <a:spAutoFit/>
          </a:bodyPr>
          <a:lstStyle/>
          <a:p>
            <a:r>
              <a:rPr lang="en-US" sz="2800" dirty="0">
                <a:solidFill>
                  <a:schemeClr val="tx2"/>
                </a:solidFill>
              </a:rPr>
              <a:t>Address</a:t>
            </a:r>
            <a:r>
              <a:rPr lang="en-US" sz="2800" dirty="0"/>
              <a:t> </a:t>
            </a:r>
            <a:r>
              <a:rPr lang="en-US" altLang="zh-CN" sz="2800" dirty="0">
                <a:solidFill>
                  <a:srgbClr val="C00000"/>
                </a:solidFill>
              </a:rPr>
              <a:t>Complexity </a:t>
            </a:r>
            <a:r>
              <a:rPr lang="en-US" sz="2800" dirty="0">
                <a:solidFill>
                  <a:schemeClr val="tx2"/>
                </a:solidFill>
              </a:rPr>
              <a:t>to Build Systems </a:t>
            </a:r>
            <a:r>
              <a:rPr lang="en-US" sz="2800" dirty="0">
                <a:solidFill>
                  <a:srgbClr val="C00000"/>
                </a:solidFill>
              </a:rPr>
              <a:t>Efficiently</a:t>
            </a:r>
            <a:endParaRPr lang="en-US" sz="2800" dirty="0"/>
          </a:p>
        </p:txBody>
      </p:sp>
      <p:sp>
        <p:nvSpPr>
          <p:cNvPr id="20" name="Title 1">
            <a:extLst>
              <a:ext uri="{FF2B5EF4-FFF2-40B4-BE49-F238E27FC236}">
                <a16:creationId xmlns:a16="http://schemas.microsoft.com/office/drawing/2014/main" id="{4CCDC24B-260C-69FB-BB92-532FEBCECA51}"/>
              </a:ext>
            </a:extLst>
          </p:cNvPr>
          <p:cNvSpPr txBox="1">
            <a:spLocks/>
          </p:cNvSpPr>
          <p:nvPr/>
        </p:nvSpPr>
        <p:spPr>
          <a:xfrm>
            <a:off x="146757" y="218340"/>
            <a:ext cx="12045243"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dirty="0">
                <a:solidFill>
                  <a:schemeClr val="tx2"/>
                </a:solidFill>
              </a:rPr>
              <a:t>Machine Learning (ML) for Systems</a:t>
            </a:r>
            <a:endParaRPr lang="en-US" dirty="0">
              <a:solidFill>
                <a:schemeClr val="tx2"/>
              </a:solidFill>
            </a:endParaRPr>
          </a:p>
        </p:txBody>
      </p:sp>
      <p:grpSp>
        <p:nvGrpSpPr>
          <p:cNvPr id="4" name="Group 3">
            <a:extLst>
              <a:ext uri="{FF2B5EF4-FFF2-40B4-BE49-F238E27FC236}">
                <a16:creationId xmlns:a16="http://schemas.microsoft.com/office/drawing/2014/main" id="{D16792CC-1494-9ECF-2374-D5A22445149D}"/>
              </a:ext>
            </a:extLst>
          </p:cNvPr>
          <p:cNvGrpSpPr/>
          <p:nvPr/>
        </p:nvGrpSpPr>
        <p:grpSpPr>
          <a:xfrm>
            <a:off x="419621" y="1296186"/>
            <a:ext cx="646332" cy="4588644"/>
            <a:chOff x="-9891610" y="687050"/>
            <a:chExt cx="646332" cy="4588644"/>
          </a:xfrm>
        </p:grpSpPr>
        <p:cxnSp>
          <p:nvCxnSpPr>
            <p:cNvPr id="5" name="Straight Connector 4">
              <a:extLst>
                <a:ext uri="{FF2B5EF4-FFF2-40B4-BE49-F238E27FC236}">
                  <a16:creationId xmlns:a16="http://schemas.microsoft.com/office/drawing/2014/main" id="{ACB8F9BD-291C-3989-3CE0-8F743593E4C4}"/>
                </a:ext>
              </a:extLst>
            </p:cNvPr>
            <p:cNvCxnSpPr>
              <a:cxnSpLocks/>
            </p:cNvCxnSpPr>
            <p:nvPr/>
          </p:nvCxnSpPr>
          <p:spPr>
            <a:xfrm>
              <a:off x="-9891610" y="687050"/>
              <a:ext cx="0" cy="4588644"/>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431A648-0692-EE67-96B7-EB2CEF0B8077}"/>
                </a:ext>
              </a:extLst>
            </p:cNvPr>
            <p:cNvSpPr txBox="1"/>
            <p:nvPr/>
          </p:nvSpPr>
          <p:spPr>
            <a:xfrm rot="16200000">
              <a:off x="-11590728" y="2615530"/>
              <a:ext cx="4044569" cy="646331"/>
            </a:xfrm>
            <a:prstGeom prst="rect">
              <a:avLst/>
            </a:prstGeom>
            <a:noFill/>
          </p:spPr>
          <p:txBody>
            <a:bodyPr wrap="square" rtlCol="0">
              <a:spAutoFit/>
            </a:bodyPr>
            <a:lstStyle/>
            <a:p>
              <a:pPr algn="ctr"/>
              <a:r>
                <a:rPr lang="en-US" altLang="zh-CN" sz="3600" dirty="0">
                  <a:solidFill>
                    <a:schemeClr val="accent5">
                      <a:lumMod val="75000"/>
                    </a:schemeClr>
                  </a:solidFill>
                </a:rPr>
                <a:t>Iterative</a:t>
              </a:r>
              <a:r>
                <a:rPr lang="zh-CN" altLang="en-US" sz="3600" dirty="0">
                  <a:solidFill>
                    <a:schemeClr val="accent5">
                      <a:lumMod val="75000"/>
                    </a:schemeClr>
                  </a:solidFill>
                </a:rPr>
                <a:t> </a:t>
              </a:r>
              <a:r>
                <a:rPr lang="en-US" altLang="zh-CN" sz="3600" dirty="0">
                  <a:solidFill>
                    <a:schemeClr val="accent5">
                      <a:lumMod val="75000"/>
                    </a:schemeClr>
                  </a:solidFill>
                </a:rPr>
                <a:t>Process</a:t>
              </a:r>
              <a:endParaRPr lang="en-US" sz="3600" dirty="0">
                <a:solidFill>
                  <a:schemeClr val="accent5">
                    <a:lumMod val="75000"/>
                  </a:schemeClr>
                </a:solidFill>
              </a:endParaRPr>
            </a:p>
          </p:txBody>
        </p:sp>
      </p:grpSp>
      <p:grpSp>
        <p:nvGrpSpPr>
          <p:cNvPr id="7" name="Group 6">
            <a:extLst>
              <a:ext uri="{FF2B5EF4-FFF2-40B4-BE49-F238E27FC236}">
                <a16:creationId xmlns:a16="http://schemas.microsoft.com/office/drawing/2014/main" id="{09AB74D2-37A2-5E4F-F2D4-5EADFDB50717}"/>
              </a:ext>
            </a:extLst>
          </p:cNvPr>
          <p:cNvGrpSpPr/>
          <p:nvPr/>
        </p:nvGrpSpPr>
        <p:grpSpPr>
          <a:xfrm>
            <a:off x="7887912" y="2011709"/>
            <a:ext cx="1835492" cy="1578799"/>
            <a:chOff x="3407343" y="2348564"/>
            <a:chExt cx="1835492" cy="1578799"/>
          </a:xfrm>
        </p:grpSpPr>
        <p:sp>
          <p:nvSpPr>
            <p:cNvPr id="8" name="Oval 7">
              <a:extLst>
                <a:ext uri="{FF2B5EF4-FFF2-40B4-BE49-F238E27FC236}">
                  <a16:creationId xmlns:a16="http://schemas.microsoft.com/office/drawing/2014/main" id="{E2BF72EC-33D9-6543-ECE5-26D4ADF960E2}"/>
                </a:ext>
              </a:extLst>
            </p:cNvPr>
            <p:cNvSpPr/>
            <p:nvPr/>
          </p:nvSpPr>
          <p:spPr>
            <a:xfrm>
              <a:off x="3407343" y="2348564"/>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84E7F9A-02A6-2E01-AB75-DBAD72A1DBF4}"/>
                </a:ext>
              </a:extLst>
            </p:cNvPr>
            <p:cNvSpPr/>
            <p:nvPr/>
          </p:nvSpPr>
          <p:spPr>
            <a:xfrm>
              <a:off x="3407343" y="2792793"/>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6EDE784-0DD2-DF68-CC0F-BC59FA8C6483}"/>
                </a:ext>
              </a:extLst>
            </p:cNvPr>
            <p:cNvSpPr/>
            <p:nvPr/>
          </p:nvSpPr>
          <p:spPr>
            <a:xfrm>
              <a:off x="3407343" y="3233131"/>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AA9C5C19-EB0B-4D4F-5CF6-6DF97D9AA51E}"/>
                </a:ext>
              </a:extLst>
            </p:cNvPr>
            <p:cNvSpPr/>
            <p:nvPr/>
          </p:nvSpPr>
          <p:spPr>
            <a:xfrm>
              <a:off x="3407343" y="3653043"/>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E5CEF11-E962-CE61-CDE1-804704C352FD}"/>
                </a:ext>
              </a:extLst>
            </p:cNvPr>
            <p:cNvSpPr/>
            <p:nvPr/>
          </p:nvSpPr>
          <p:spPr>
            <a:xfrm>
              <a:off x="4187246" y="2522023"/>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FAAD02E-2545-46CA-1739-6C499CB1D760}"/>
                </a:ext>
              </a:extLst>
            </p:cNvPr>
            <p:cNvSpPr/>
            <p:nvPr/>
          </p:nvSpPr>
          <p:spPr>
            <a:xfrm>
              <a:off x="4187246" y="3031752"/>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D453532-274A-BEF9-D338-00CB329AAEC5}"/>
                </a:ext>
              </a:extLst>
            </p:cNvPr>
            <p:cNvSpPr/>
            <p:nvPr/>
          </p:nvSpPr>
          <p:spPr>
            <a:xfrm>
              <a:off x="4187246" y="3515848"/>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4C1D921-0C01-140B-AE3A-FD09FE943D73}"/>
                </a:ext>
              </a:extLst>
            </p:cNvPr>
            <p:cNvSpPr/>
            <p:nvPr/>
          </p:nvSpPr>
          <p:spPr>
            <a:xfrm>
              <a:off x="4968515" y="3306072"/>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4D4DCF1-E867-E1BD-79B6-8FE0F95721C5}"/>
                </a:ext>
              </a:extLst>
            </p:cNvPr>
            <p:cNvSpPr/>
            <p:nvPr/>
          </p:nvSpPr>
          <p:spPr>
            <a:xfrm>
              <a:off x="4968515" y="2757432"/>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0887587-97D4-384B-3A12-22B396E71CA5}"/>
                </a:ext>
              </a:extLst>
            </p:cNvPr>
            <p:cNvCxnSpPr>
              <a:stCxn id="8" idx="6"/>
              <a:endCxn id="16" idx="2"/>
            </p:cNvCxnSpPr>
            <p:nvPr/>
          </p:nvCxnSpPr>
          <p:spPr>
            <a:xfrm>
              <a:off x="3681663" y="2485724"/>
              <a:ext cx="505583" cy="1734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D213BBA-1B80-0D41-526B-4E109467CEC0}"/>
                </a:ext>
              </a:extLst>
            </p:cNvPr>
            <p:cNvCxnSpPr>
              <a:cxnSpLocks/>
              <a:stCxn id="8" idx="6"/>
              <a:endCxn id="17" idx="2"/>
            </p:cNvCxnSpPr>
            <p:nvPr/>
          </p:nvCxnSpPr>
          <p:spPr>
            <a:xfrm>
              <a:off x="3681663" y="2485724"/>
              <a:ext cx="505583" cy="6831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726B98-FB23-2AB4-6B96-DDD181ADD30A}"/>
                </a:ext>
              </a:extLst>
            </p:cNvPr>
            <p:cNvCxnSpPr>
              <a:cxnSpLocks/>
              <a:stCxn id="8" idx="6"/>
              <a:endCxn id="19" idx="2"/>
            </p:cNvCxnSpPr>
            <p:nvPr/>
          </p:nvCxnSpPr>
          <p:spPr>
            <a:xfrm>
              <a:off x="3681663" y="2485724"/>
              <a:ext cx="505583" cy="116728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7B58CE-1728-5C87-AF18-A80BA90AFE82}"/>
                </a:ext>
              </a:extLst>
            </p:cNvPr>
            <p:cNvCxnSpPr>
              <a:cxnSpLocks/>
              <a:stCxn id="13" idx="6"/>
              <a:endCxn id="16" idx="2"/>
            </p:cNvCxnSpPr>
            <p:nvPr/>
          </p:nvCxnSpPr>
          <p:spPr>
            <a:xfrm flipV="1">
              <a:off x="3681663" y="2659183"/>
              <a:ext cx="505583" cy="2707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4371DC-1449-7FC1-BB74-C86EADCCD400}"/>
                </a:ext>
              </a:extLst>
            </p:cNvPr>
            <p:cNvCxnSpPr>
              <a:cxnSpLocks/>
              <a:stCxn id="13" idx="6"/>
              <a:endCxn id="17" idx="2"/>
            </p:cNvCxnSpPr>
            <p:nvPr/>
          </p:nvCxnSpPr>
          <p:spPr>
            <a:xfrm>
              <a:off x="3681663" y="2929953"/>
              <a:ext cx="505583" cy="2389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210D50-DC57-0CA4-67E6-2F361672B7B1}"/>
                </a:ext>
              </a:extLst>
            </p:cNvPr>
            <p:cNvCxnSpPr>
              <a:cxnSpLocks/>
              <a:stCxn id="13" idx="6"/>
              <a:endCxn id="19" idx="2"/>
            </p:cNvCxnSpPr>
            <p:nvPr/>
          </p:nvCxnSpPr>
          <p:spPr>
            <a:xfrm>
              <a:off x="3681663" y="2929953"/>
              <a:ext cx="505583" cy="72305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BE8907B-6A5E-25E2-D94A-0AD8EA598EA1}"/>
                </a:ext>
              </a:extLst>
            </p:cNvPr>
            <p:cNvCxnSpPr>
              <a:cxnSpLocks/>
              <a:stCxn id="14" idx="6"/>
              <a:endCxn id="16" idx="2"/>
            </p:cNvCxnSpPr>
            <p:nvPr/>
          </p:nvCxnSpPr>
          <p:spPr>
            <a:xfrm flipV="1">
              <a:off x="3681663" y="2659183"/>
              <a:ext cx="505583" cy="71110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CA28-B2F0-80EF-22D7-40638F713C40}"/>
                </a:ext>
              </a:extLst>
            </p:cNvPr>
            <p:cNvCxnSpPr>
              <a:cxnSpLocks/>
              <a:stCxn id="14" idx="6"/>
              <a:endCxn id="17" idx="2"/>
            </p:cNvCxnSpPr>
            <p:nvPr/>
          </p:nvCxnSpPr>
          <p:spPr>
            <a:xfrm flipV="1">
              <a:off x="3681663" y="3168912"/>
              <a:ext cx="505583" cy="20137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64ECCF-FA86-5616-8DFE-17093305402F}"/>
                </a:ext>
              </a:extLst>
            </p:cNvPr>
            <p:cNvCxnSpPr>
              <a:cxnSpLocks/>
              <a:stCxn id="14" idx="6"/>
              <a:endCxn id="19" idx="2"/>
            </p:cNvCxnSpPr>
            <p:nvPr/>
          </p:nvCxnSpPr>
          <p:spPr>
            <a:xfrm>
              <a:off x="3681663" y="3370291"/>
              <a:ext cx="505583" cy="28271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00E2329-709E-D7E3-362D-202BF3818524}"/>
                </a:ext>
              </a:extLst>
            </p:cNvPr>
            <p:cNvCxnSpPr>
              <a:cxnSpLocks/>
              <a:stCxn id="15" idx="6"/>
              <a:endCxn id="16" idx="2"/>
            </p:cNvCxnSpPr>
            <p:nvPr/>
          </p:nvCxnSpPr>
          <p:spPr>
            <a:xfrm flipV="1">
              <a:off x="3681663" y="2659183"/>
              <a:ext cx="505583" cy="11310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B565B9-12D5-3828-D568-93D524B2386C}"/>
                </a:ext>
              </a:extLst>
            </p:cNvPr>
            <p:cNvCxnSpPr>
              <a:cxnSpLocks/>
              <a:stCxn id="15" idx="6"/>
              <a:endCxn id="17" idx="2"/>
            </p:cNvCxnSpPr>
            <p:nvPr/>
          </p:nvCxnSpPr>
          <p:spPr>
            <a:xfrm flipV="1">
              <a:off x="3681663" y="3168912"/>
              <a:ext cx="505583" cy="62129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CE5C49-0B9F-852C-E9C3-3F059ED3CBC7}"/>
                </a:ext>
              </a:extLst>
            </p:cNvPr>
            <p:cNvCxnSpPr>
              <a:cxnSpLocks/>
              <a:stCxn id="15" idx="6"/>
              <a:endCxn id="19" idx="2"/>
            </p:cNvCxnSpPr>
            <p:nvPr/>
          </p:nvCxnSpPr>
          <p:spPr>
            <a:xfrm flipV="1">
              <a:off x="3681663" y="3653008"/>
              <a:ext cx="505583" cy="1371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A4CC2C-AFEF-9021-4BCC-0672D352E401}"/>
                </a:ext>
              </a:extLst>
            </p:cNvPr>
            <p:cNvCxnSpPr>
              <a:cxnSpLocks/>
              <a:stCxn id="16" idx="6"/>
              <a:endCxn id="22" idx="2"/>
            </p:cNvCxnSpPr>
            <p:nvPr/>
          </p:nvCxnSpPr>
          <p:spPr>
            <a:xfrm>
              <a:off x="4461566" y="2659183"/>
              <a:ext cx="506949" cy="23540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78543C7-BF90-7D19-4B4D-5DFE6D482CAB}"/>
                </a:ext>
              </a:extLst>
            </p:cNvPr>
            <p:cNvCxnSpPr>
              <a:cxnSpLocks/>
              <a:stCxn id="16" idx="6"/>
              <a:endCxn id="21" idx="2"/>
            </p:cNvCxnSpPr>
            <p:nvPr/>
          </p:nvCxnSpPr>
          <p:spPr>
            <a:xfrm>
              <a:off x="4461566" y="2659183"/>
              <a:ext cx="506949" cy="78404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30F66A-D192-0FDF-7C4A-0D3252F134CF}"/>
                </a:ext>
              </a:extLst>
            </p:cNvPr>
            <p:cNvCxnSpPr>
              <a:cxnSpLocks/>
              <a:stCxn id="17" idx="6"/>
              <a:endCxn id="22" idx="2"/>
            </p:cNvCxnSpPr>
            <p:nvPr/>
          </p:nvCxnSpPr>
          <p:spPr>
            <a:xfrm flipV="1">
              <a:off x="4461566" y="2894592"/>
              <a:ext cx="506949" cy="2743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D3408A-2E5B-B4A0-67FF-9146921E6F5B}"/>
                </a:ext>
              </a:extLst>
            </p:cNvPr>
            <p:cNvCxnSpPr>
              <a:cxnSpLocks/>
              <a:stCxn id="17" idx="6"/>
              <a:endCxn id="21" idx="2"/>
            </p:cNvCxnSpPr>
            <p:nvPr/>
          </p:nvCxnSpPr>
          <p:spPr>
            <a:xfrm>
              <a:off x="4461566" y="3168912"/>
              <a:ext cx="506949" cy="2743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786FBA-891F-A168-1B58-F66FC7168241}"/>
                </a:ext>
              </a:extLst>
            </p:cNvPr>
            <p:cNvCxnSpPr>
              <a:cxnSpLocks/>
              <a:stCxn id="19" idx="6"/>
              <a:endCxn id="22" idx="2"/>
            </p:cNvCxnSpPr>
            <p:nvPr/>
          </p:nvCxnSpPr>
          <p:spPr>
            <a:xfrm flipV="1">
              <a:off x="4461566" y="2894592"/>
              <a:ext cx="506949" cy="75841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69FAFA-BD12-C6F4-CF76-590FB61D078A}"/>
                </a:ext>
              </a:extLst>
            </p:cNvPr>
            <p:cNvCxnSpPr>
              <a:cxnSpLocks/>
              <a:stCxn id="19" idx="6"/>
              <a:endCxn id="21" idx="2"/>
            </p:cNvCxnSpPr>
            <p:nvPr/>
          </p:nvCxnSpPr>
          <p:spPr>
            <a:xfrm flipV="1">
              <a:off x="4461566" y="3443232"/>
              <a:ext cx="506949" cy="20977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6206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8C434F-E028-E44A-B65D-F40A1FB65CF0}"/>
              </a:ext>
            </a:extLst>
          </p:cNvPr>
          <p:cNvSpPr>
            <a:spLocks noGrp="1"/>
          </p:cNvSpPr>
          <p:nvPr>
            <p:ph type="sldNum" sz="quarter" idx="12"/>
          </p:nvPr>
        </p:nvSpPr>
        <p:spPr/>
        <p:txBody>
          <a:bodyPr/>
          <a:lstStyle/>
          <a:p>
            <a:fld id="{E19705F5-30C7-4043-8814-377DC0E18AF3}" type="slidenum">
              <a:rPr lang="en-US" smtClean="0"/>
              <a:t>60</a:t>
            </a:fld>
            <a:endParaRPr lang="en-US"/>
          </a:p>
        </p:txBody>
      </p:sp>
      <p:sp>
        <p:nvSpPr>
          <p:cNvPr id="3" name="Title 1">
            <a:extLst>
              <a:ext uri="{FF2B5EF4-FFF2-40B4-BE49-F238E27FC236}">
                <a16:creationId xmlns:a16="http://schemas.microsoft.com/office/drawing/2014/main" id="{20FE39F6-0ED4-70C9-1973-E541AE1ACBBC}"/>
              </a:ext>
            </a:extLst>
          </p:cNvPr>
          <p:cNvSpPr txBox="1">
            <a:spLocks/>
          </p:cNvSpPr>
          <p:nvPr/>
        </p:nvSpPr>
        <p:spPr>
          <a:xfrm>
            <a:off x="733697" y="492993"/>
            <a:ext cx="10515600" cy="55406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tx2"/>
                </a:solidFill>
                <a:latin typeface="+mn-lt"/>
                <a:ea typeface="Segoe UI" charset="0"/>
                <a:cs typeface="Segoe UI" charset="0"/>
              </a:rPr>
              <a:t>Illustration</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of</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Predicting</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and</a:t>
            </a:r>
            <a:r>
              <a:rPr lang="zh-CN" altLang="en-US" dirty="0">
                <a:solidFill>
                  <a:schemeClr val="tx2"/>
                </a:solidFill>
                <a:latin typeface="+mn-lt"/>
                <a:ea typeface="Segoe UI" charset="0"/>
                <a:cs typeface="Segoe UI" charset="0"/>
              </a:rPr>
              <a:t> </a:t>
            </a:r>
            <a:r>
              <a:rPr lang="en-US" altLang="zh-CN" dirty="0">
                <a:solidFill>
                  <a:schemeClr val="tx2"/>
                </a:solidFill>
                <a:latin typeface="+mn-lt"/>
                <a:ea typeface="Segoe UI" charset="0"/>
                <a:cs typeface="Segoe UI" charset="0"/>
              </a:rPr>
              <a:t>Reweighting</a:t>
            </a:r>
            <a:endParaRPr lang="en-US" dirty="0">
              <a:solidFill>
                <a:schemeClr val="tx2"/>
              </a:solidFill>
              <a:latin typeface="+mn-lt"/>
              <a:ea typeface="Segoe UI" charset="0"/>
              <a:cs typeface="Segoe UI" charset="0"/>
            </a:endParaRPr>
          </a:p>
        </p:txBody>
      </p:sp>
      <p:grpSp>
        <p:nvGrpSpPr>
          <p:cNvPr id="123" name="Group 122">
            <a:extLst>
              <a:ext uri="{FF2B5EF4-FFF2-40B4-BE49-F238E27FC236}">
                <a16:creationId xmlns:a16="http://schemas.microsoft.com/office/drawing/2014/main" id="{EFC2A978-97CF-0874-9B94-BE9725C3695C}"/>
              </a:ext>
            </a:extLst>
          </p:cNvPr>
          <p:cNvGrpSpPr/>
          <p:nvPr/>
        </p:nvGrpSpPr>
        <p:grpSpPr>
          <a:xfrm>
            <a:off x="395143" y="2097417"/>
            <a:ext cx="8029598" cy="2704553"/>
            <a:chOff x="395143" y="3329317"/>
            <a:chExt cx="8029598" cy="2704553"/>
          </a:xfrm>
        </p:grpSpPr>
        <p:grpSp>
          <p:nvGrpSpPr>
            <p:cNvPr id="117" name="Group 116">
              <a:extLst>
                <a:ext uri="{FF2B5EF4-FFF2-40B4-BE49-F238E27FC236}">
                  <a16:creationId xmlns:a16="http://schemas.microsoft.com/office/drawing/2014/main" id="{EDBE3B68-099E-59DD-14A8-A42BEE3B14A3}"/>
                </a:ext>
              </a:extLst>
            </p:cNvPr>
            <p:cNvGrpSpPr/>
            <p:nvPr/>
          </p:nvGrpSpPr>
          <p:grpSpPr>
            <a:xfrm>
              <a:off x="3767259" y="3329317"/>
              <a:ext cx="4657482" cy="400110"/>
              <a:chOff x="517779" y="3379670"/>
              <a:chExt cx="4657482" cy="400110"/>
            </a:xfrm>
          </p:grpSpPr>
          <p:sp>
            <p:nvSpPr>
              <p:cNvPr id="72" name="TextBox 71">
                <a:extLst>
                  <a:ext uri="{FF2B5EF4-FFF2-40B4-BE49-F238E27FC236}">
                    <a16:creationId xmlns:a16="http://schemas.microsoft.com/office/drawing/2014/main" id="{8AFB2658-C7FD-8782-49BF-DEE2FD771FEA}"/>
                  </a:ext>
                </a:extLst>
              </p:cNvPr>
              <p:cNvSpPr txBox="1"/>
              <p:nvPr/>
            </p:nvSpPr>
            <p:spPr>
              <a:xfrm>
                <a:off x="517779" y="3379670"/>
                <a:ext cx="4657482" cy="400110"/>
              </a:xfrm>
              <a:prstGeom prst="rect">
                <a:avLst/>
              </a:prstGeom>
              <a:noFill/>
              <a:ln w="6350">
                <a:solidFill>
                  <a:schemeClr val="tx1"/>
                </a:solidFill>
              </a:ln>
            </p:spPr>
            <p:txBody>
              <a:bodyPr wrap="square" rtlCol="0">
                <a:spAutoFit/>
              </a:bodyPr>
              <a:lstStyle/>
              <a:p>
                <a:r>
                  <a:rPr lang="zh-CN" altLang="en-US" sz="2000" dirty="0">
                    <a:solidFill>
                      <a:srgbClr val="00B050"/>
                    </a:solidFill>
                  </a:rPr>
                  <a:t>     </a:t>
                </a:r>
                <a:r>
                  <a:rPr lang="en-US" altLang="zh-CN" sz="2000" dirty="0">
                    <a:solidFill>
                      <a:srgbClr val="00B050"/>
                    </a:solidFill>
                  </a:rPr>
                  <a:t>Finished</a:t>
                </a:r>
                <a:r>
                  <a:rPr lang="zh-CN" altLang="en-US" sz="2000" dirty="0">
                    <a:solidFill>
                      <a:srgbClr val="00B050"/>
                    </a:solidFill>
                  </a:rPr>
                  <a:t> </a:t>
                </a:r>
                <a:r>
                  <a:rPr lang="en-US" altLang="zh-CN" sz="2000" dirty="0">
                    <a:solidFill>
                      <a:srgbClr val="00B050"/>
                    </a:solidFill>
                  </a:rPr>
                  <a:t>Tasks        </a:t>
                </a:r>
                <a:r>
                  <a:rPr lang="en-US" altLang="zh-CN" sz="2000" dirty="0">
                    <a:solidFill>
                      <a:srgbClr val="C00000"/>
                    </a:solidFill>
                  </a:rPr>
                  <a:t>Running</a:t>
                </a:r>
                <a:r>
                  <a:rPr lang="zh-CN" altLang="en-US" sz="2000" dirty="0">
                    <a:solidFill>
                      <a:srgbClr val="C00000"/>
                    </a:solidFill>
                  </a:rPr>
                  <a:t> </a:t>
                </a:r>
                <a:r>
                  <a:rPr lang="en-US" altLang="zh-CN" sz="2000" dirty="0">
                    <a:solidFill>
                      <a:srgbClr val="C00000"/>
                    </a:solidFill>
                  </a:rPr>
                  <a:t>Tasks</a:t>
                </a:r>
              </a:p>
            </p:txBody>
          </p:sp>
          <p:cxnSp>
            <p:nvCxnSpPr>
              <p:cNvPr id="73" name="Straight Arrow Connector 72">
                <a:extLst>
                  <a:ext uri="{FF2B5EF4-FFF2-40B4-BE49-F238E27FC236}">
                    <a16:creationId xmlns:a16="http://schemas.microsoft.com/office/drawing/2014/main" id="{93BA816E-6721-B23A-10AF-0E7B6AB6E514}"/>
                  </a:ext>
                </a:extLst>
              </p:cNvPr>
              <p:cNvCxnSpPr>
                <a:cxnSpLocks/>
              </p:cNvCxnSpPr>
              <p:nvPr/>
            </p:nvCxnSpPr>
            <p:spPr>
              <a:xfrm>
                <a:off x="658211" y="3579725"/>
                <a:ext cx="167717" cy="0"/>
              </a:xfrm>
              <a:prstGeom prst="straightConnector1">
                <a:avLst/>
              </a:prstGeom>
              <a:ln>
                <a:solidFill>
                  <a:srgbClr val="00B050"/>
                </a:solidFill>
                <a:tailEnd type="non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DCCD4062-F30C-D06A-C6D0-99B60CB9E459}"/>
                  </a:ext>
                </a:extLst>
              </p:cNvPr>
              <p:cNvCxnSpPr>
                <a:cxnSpLocks/>
              </p:cNvCxnSpPr>
              <p:nvPr/>
            </p:nvCxnSpPr>
            <p:spPr>
              <a:xfrm>
                <a:off x="2860929" y="3598475"/>
                <a:ext cx="167717" cy="0"/>
              </a:xfrm>
              <a:prstGeom prst="straightConnector1">
                <a:avLst/>
              </a:prstGeom>
              <a:ln>
                <a:solidFill>
                  <a:srgbClr val="C00000"/>
                </a:solidFill>
                <a:tailEnd type="none"/>
              </a:ln>
            </p:spPr>
            <p:style>
              <a:lnRef idx="3">
                <a:schemeClr val="accent1"/>
              </a:lnRef>
              <a:fillRef idx="0">
                <a:schemeClr val="accent1"/>
              </a:fillRef>
              <a:effectRef idx="2">
                <a:schemeClr val="accent1"/>
              </a:effectRef>
              <a:fontRef idx="minor">
                <a:schemeClr val="tx1"/>
              </a:fontRef>
            </p:style>
          </p:cxnSp>
        </p:grpSp>
        <p:grpSp>
          <p:nvGrpSpPr>
            <p:cNvPr id="118" name="Group 117">
              <a:extLst>
                <a:ext uri="{FF2B5EF4-FFF2-40B4-BE49-F238E27FC236}">
                  <a16:creationId xmlns:a16="http://schemas.microsoft.com/office/drawing/2014/main" id="{45075D52-5CCE-AB78-7CF5-4EE8CE774114}"/>
                </a:ext>
              </a:extLst>
            </p:cNvPr>
            <p:cNvGrpSpPr/>
            <p:nvPr/>
          </p:nvGrpSpPr>
          <p:grpSpPr>
            <a:xfrm>
              <a:off x="395143" y="4130788"/>
              <a:ext cx="2727860" cy="1903082"/>
              <a:chOff x="395143" y="4130788"/>
              <a:chExt cx="2727860" cy="1903082"/>
            </a:xfrm>
          </p:grpSpPr>
          <p:cxnSp>
            <p:nvCxnSpPr>
              <p:cNvPr id="8" name="Straight Arrow Connector 7">
                <a:extLst>
                  <a:ext uri="{FF2B5EF4-FFF2-40B4-BE49-F238E27FC236}">
                    <a16:creationId xmlns:a16="http://schemas.microsoft.com/office/drawing/2014/main" id="{58C27C13-D2A1-B58E-7D97-E82806AD5BA8}"/>
                  </a:ext>
                </a:extLst>
              </p:cNvPr>
              <p:cNvCxnSpPr>
                <a:cxnSpLocks/>
              </p:cNvCxnSpPr>
              <p:nvPr/>
            </p:nvCxnSpPr>
            <p:spPr>
              <a:xfrm>
                <a:off x="1010581" y="4724964"/>
                <a:ext cx="894419" cy="0"/>
              </a:xfrm>
              <a:prstGeom prst="straightConnector1">
                <a:avLst/>
              </a:prstGeom>
              <a:ln>
                <a:solidFill>
                  <a:srgbClr val="C00000"/>
                </a:solidFill>
                <a:tailEnd type="oval"/>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F14AF83A-CB4A-EED2-835F-B3F46FADB231}"/>
                  </a:ext>
                </a:extLst>
              </p:cNvPr>
              <p:cNvCxnSpPr>
                <a:cxnSpLocks/>
              </p:cNvCxnSpPr>
              <p:nvPr/>
            </p:nvCxnSpPr>
            <p:spPr>
              <a:xfrm>
                <a:off x="1010581" y="4280581"/>
                <a:ext cx="309664"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3820B464-6464-FEAE-583D-A351A99E1591}"/>
                  </a:ext>
                </a:extLst>
              </p:cNvPr>
              <p:cNvCxnSpPr>
                <a:cxnSpLocks/>
              </p:cNvCxnSpPr>
              <p:nvPr/>
            </p:nvCxnSpPr>
            <p:spPr>
              <a:xfrm>
                <a:off x="1010581" y="4416355"/>
                <a:ext cx="602645"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4AB9F046-8E93-717F-80C4-51C760B19AB8}"/>
                  </a:ext>
                </a:extLst>
              </p:cNvPr>
              <p:cNvCxnSpPr>
                <a:cxnSpLocks/>
              </p:cNvCxnSpPr>
              <p:nvPr/>
            </p:nvCxnSpPr>
            <p:spPr>
              <a:xfrm>
                <a:off x="1010581" y="4575998"/>
                <a:ext cx="776591"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A85DE00E-D957-C04E-2F9E-97855E13DCB2}"/>
                  </a:ext>
                </a:extLst>
              </p:cNvPr>
              <p:cNvCxnSpPr>
                <a:cxnSpLocks/>
              </p:cNvCxnSpPr>
              <p:nvPr/>
            </p:nvCxnSpPr>
            <p:spPr>
              <a:xfrm flipV="1">
                <a:off x="1010581" y="5027453"/>
                <a:ext cx="894419" cy="4399"/>
              </a:xfrm>
              <a:prstGeom prst="straightConnector1">
                <a:avLst/>
              </a:prstGeom>
              <a:ln>
                <a:solidFill>
                  <a:srgbClr val="C00000"/>
                </a:solidFill>
                <a:tailEnd type="oval"/>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2FA048F5-34A0-D696-8A9A-59C02FFF8A2A}"/>
                  </a:ext>
                </a:extLst>
              </p:cNvPr>
              <p:cNvCxnSpPr>
                <a:cxnSpLocks/>
              </p:cNvCxnSpPr>
              <p:nvPr/>
            </p:nvCxnSpPr>
            <p:spPr>
              <a:xfrm>
                <a:off x="1010581" y="4884109"/>
                <a:ext cx="457200"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0544773-5179-9A39-CBE9-5543802E2176}"/>
                  </a:ext>
                </a:extLst>
              </p:cNvPr>
              <p:cNvCxnSpPr>
                <a:cxnSpLocks/>
              </p:cNvCxnSpPr>
              <p:nvPr/>
            </p:nvCxnSpPr>
            <p:spPr>
              <a:xfrm flipV="1">
                <a:off x="1010581" y="5319177"/>
                <a:ext cx="894419" cy="3089"/>
              </a:xfrm>
              <a:prstGeom prst="straightConnector1">
                <a:avLst/>
              </a:prstGeom>
              <a:ln>
                <a:solidFill>
                  <a:srgbClr val="C00000"/>
                </a:solidFill>
                <a:tailEnd type="oval"/>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46F6AA64-0DF6-4CC9-2CFA-FC3FDDC4BCE0}"/>
                  </a:ext>
                </a:extLst>
              </p:cNvPr>
              <p:cNvCxnSpPr>
                <a:cxnSpLocks/>
              </p:cNvCxnSpPr>
              <p:nvPr/>
            </p:nvCxnSpPr>
            <p:spPr>
              <a:xfrm>
                <a:off x="1010581" y="5182837"/>
                <a:ext cx="687189"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9B6506FC-4CBD-E483-138F-550528CBF4D9}"/>
                  </a:ext>
                </a:extLst>
              </p:cNvPr>
              <p:cNvCxnSpPr>
                <a:cxnSpLocks/>
              </p:cNvCxnSpPr>
              <p:nvPr/>
            </p:nvCxnSpPr>
            <p:spPr>
              <a:xfrm>
                <a:off x="1010581" y="4159017"/>
                <a:ext cx="0" cy="13513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3001AF-2DFC-80B8-F1D6-4896E380CA67}"/>
                  </a:ext>
                </a:extLst>
              </p:cNvPr>
              <p:cNvCxnSpPr>
                <a:cxnSpLocks/>
              </p:cNvCxnSpPr>
              <p:nvPr/>
            </p:nvCxnSpPr>
            <p:spPr>
              <a:xfrm>
                <a:off x="1010581" y="5510336"/>
                <a:ext cx="1991868"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3F123E-D55C-020D-5ACD-A6FCBC8EF4C3}"/>
                  </a:ext>
                </a:extLst>
              </p:cNvPr>
              <p:cNvSpPr txBox="1"/>
              <p:nvPr/>
            </p:nvSpPr>
            <p:spPr>
              <a:xfrm rot="16200000">
                <a:off x="58581" y="4614054"/>
                <a:ext cx="1011678" cy="338554"/>
              </a:xfrm>
              <a:prstGeom prst="rect">
                <a:avLst/>
              </a:prstGeom>
              <a:noFill/>
            </p:spPr>
            <p:txBody>
              <a:bodyPr wrap="square" rtlCol="0">
                <a:spAutoFit/>
              </a:bodyPr>
              <a:lstStyle/>
              <a:p>
                <a:r>
                  <a:rPr lang="en-US" altLang="zh-CN" sz="1600" dirty="0"/>
                  <a:t>Tasks</a:t>
                </a:r>
                <a:endParaRPr lang="en-US" sz="1600" dirty="0"/>
              </a:p>
            </p:txBody>
          </p:sp>
          <p:sp>
            <p:nvSpPr>
              <p:cNvPr id="20" name="TextBox 19">
                <a:extLst>
                  <a:ext uri="{FF2B5EF4-FFF2-40B4-BE49-F238E27FC236}">
                    <a16:creationId xmlns:a16="http://schemas.microsoft.com/office/drawing/2014/main" id="{B9D42FFE-4D57-93CB-5F21-CCD0BD297B86}"/>
                  </a:ext>
                </a:extLst>
              </p:cNvPr>
              <p:cNvSpPr txBox="1"/>
              <p:nvPr/>
            </p:nvSpPr>
            <p:spPr>
              <a:xfrm>
                <a:off x="1201790" y="5695316"/>
                <a:ext cx="1921213" cy="338554"/>
              </a:xfrm>
              <a:prstGeom prst="rect">
                <a:avLst/>
              </a:prstGeom>
              <a:noFill/>
            </p:spPr>
            <p:txBody>
              <a:bodyPr wrap="square" rtlCol="0">
                <a:spAutoFit/>
              </a:bodyPr>
              <a:lstStyle/>
              <a:p>
                <a:r>
                  <a:rPr lang="en-US" sz="1600" dirty="0"/>
                  <a:t>Execution time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299EC59-1607-F875-00E2-9CAF941844C6}"/>
                      </a:ext>
                    </a:extLst>
                  </p:cNvPr>
                  <p:cNvSpPr txBox="1"/>
                  <p:nvPr/>
                </p:nvSpPr>
                <p:spPr>
                  <a:xfrm>
                    <a:off x="1656590" y="5491524"/>
                    <a:ext cx="445018" cy="276999"/>
                  </a:xfrm>
                  <a:prstGeom prst="rect">
                    <a:avLst/>
                  </a:prstGeom>
                  <a:noFill/>
                  <a:ln>
                    <a:no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rgbClr val="2E7AF3"/>
                                  </a:solidFill>
                                  <a:latin typeface="Cambria Math" panose="02040503050406030204" pitchFamily="18" charset="0"/>
                                  <a:ea typeface="Cambria Math" panose="02040503050406030204" pitchFamily="18" charset="0"/>
                                </a:rPr>
                              </m:ctrlPr>
                            </m:sSubPr>
                            <m:e>
                              <m:r>
                                <a:rPr lang="en-US" altLang="zh-CN" sz="1200" i="1">
                                  <a:solidFill>
                                    <a:srgbClr val="2E7AF3"/>
                                  </a:solidFill>
                                  <a:latin typeface="Cambria Math" panose="02040503050406030204" pitchFamily="18" charset="0"/>
                                  <a:ea typeface="Cambria Math" panose="02040503050406030204" pitchFamily="18" charset="0"/>
                                </a:rPr>
                                <m:t>𝜏</m:t>
                              </m:r>
                            </m:e>
                            <m:sub>
                              <m:r>
                                <a:rPr lang="en-US" altLang="zh-CN" sz="1200" i="1">
                                  <a:solidFill>
                                    <a:srgbClr val="2E7AF3"/>
                                  </a:solidFill>
                                  <a:latin typeface="Cambria Math" panose="02040503050406030204" pitchFamily="18" charset="0"/>
                                  <a:ea typeface="Cambria Math" panose="02040503050406030204" pitchFamily="18" charset="0"/>
                                </a:rPr>
                                <m:t>𝑡</m:t>
                              </m:r>
                            </m:sub>
                          </m:sSub>
                        </m:oMath>
                      </m:oMathPara>
                    </a14:m>
                    <a:endParaRPr lang="en-US" sz="1200" dirty="0">
                      <a:solidFill>
                        <a:srgbClr val="2E7AF3"/>
                      </a:solidFill>
                    </a:endParaRPr>
                  </a:p>
                </p:txBody>
              </p:sp>
            </mc:Choice>
            <mc:Fallback xmlns="">
              <p:sp>
                <p:nvSpPr>
                  <p:cNvPr id="22" name="TextBox 21">
                    <a:extLst>
                      <a:ext uri="{FF2B5EF4-FFF2-40B4-BE49-F238E27FC236}">
                        <a16:creationId xmlns:a16="http://schemas.microsoft.com/office/drawing/2014/main" id="{9299EC59-1607-F875-00E2-9CAF941844C6}"/>
                      </a:ext>
                    </a:extLst>
                  </p:cNvPr>
                  <p:cNvSpPr txBox="1">
                    <a:spLocks noRot="1" noChangeAspect="1" noMove="1" noResize="1" noEditPoints="1" noAdjustHandles="1" noChangeArrowheads="1" noChangeShapeType="1" noTextEdit="1"/>
                  </p:cNvSpPr>
                  <p:nvPr/>
                </p:nvSpPr>
                <p:spPr>
                  <a:xfrm>
                    <a:off x="1656590" y="5491524"/>
                    <a:ext cx="445018" cy="276999"/>
                  </a:xfrm>
                  <a:prstGeom prst="rect">
                    <a:avLst/>
                  </a:prstGeom>
                  <a:blipFill>
                    <a:blip r:embed="rId4"/>
                    <a:stretch>
                      <a:fillRect/>
                    </a:stretch>
                  </a:blipFill>
                  <a:ln>
                    <a:noFill/>
                    <a:prstDash val="dash"/>
                  </a:ln>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0E627D58-E69B-75E0-43FB-8D87AB05D09F}"/>
                  </a:ext>
                </a:extLst>
              </p:cNvPr>
              <p:cNvCxnSpPr>
                <a:cxnSpLocks/>
              </p:cNvCxnSpPr>
              <p:nvPr/>
            </p:nvCxnSpPr>
            <p:spPr>
              <a:xfrm>
                <a:off x="1905000" y="4217875"/>
                <a:ext cx="0" cy="1319469"/>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01AC46-77E8-6D18-9056-AD70B08957BA}"/>
                  </a:ext>
                </a:extLst>
              </p:cNvPr>
              <p:cNvSpPr txBox="1"/>
              <p:nvPr/>
            </p:nvSpPr>
            <p:spPr>
              <a:xfrm>
                <a:off x="632293" y="4130788"/>
                <a:ext cx="361541" cy="1323439"/>
              </a:xfrm>
              <a:prstGeom prst="rect">
                <a:avLst/>
              </a:prstGeom>
              <a:noFill/>
            </p:spPr>
            <p:txBody>
              <a:bodyPr wrap="square" rtlCol="0">
                <a:spAutoFit/>
              </a:bodyPr>
              <a:lstStyle/>
              <a:p>
                <a:pPr algn="r"/>
                <a:r>
                  <a:rPr lang="en-US" sz="1000" dirty="0"/>
                  <a:t>0</a:t>
                </a:r>
              </a:p>
              <a:p>
                <a:pPr algn="r"/>
                <a:r>
                  <a:rPr lang="en-US" sz="1000" dirty="0"/>
                  <a:t>1</a:t>
                </a:r>
              </a:p>
              <a:p>
                <a:pPr algn="r"/>
                <a:r>
                  <a:rPr lang="en-US" sz="1000" dirty="0"/>
                  <a:t>2</a:t>
                </a:r>
              </a:p>
              <a:p>
                <a:pPr algn="r"/>
                <a:r>
                  <a:rPr lang="en-US" sz="1000" dirty="0"/>
                  <a:t>3</a:t>
                </a:r>
              </a:p>
              <a:p>
                <a:pPr algn="r"/>
                <a:r>
                  <a:rPr lang="en-US" sz="1000" dirty="0"/>
                  <a:t>4</a:t>
                </a:r>
              </a:p>
              <a:p>
                <a:pPr algn="r"/>
                <a:r>
                  <a:rPr lang="en-US" sz="1000" dirty="0"/>
                  <a:t>5</a:t>
                </a:r>
              </a:p>
              <a:p>
                <a:pPr algn="r"/>
                <a:r>
                  <a:rPr lang="en-US" sz="1000" dirty="0"/>
                  <a:t>6</a:t>
                </a:r>
              </a:p>
              <a:p>
                <a:pPr algn="r"/>
                <a:r>
                  <a:rPr lang="en-US" sz="1000" dirty="0"/>
                  <a:t>7</a:t>
                </a:r>
              </a:p>
            </p:txBody>
          </p:sp>
          <p:sp>
            <p:nvSpPr>
              <p:cNvPr id="39" name="TextBox 38">
                <a:extLst>
                  <a:ext uri="{FF2B5EF4-FFF2-40B4-BE49-F238E27FC236}">
                    <a16:creationId xmlns:a16="http://schemas.microsoft.com/office/drawing/2014/main" id="{3F639245-1E55-B41C-4BFF-CB782E643C83}"/>
                  </a:ext>
                </a:extLst>
              </p:cNvPr>
              <p:cNvSpPr txBox="1"/>
              <p:nvPr/>
            </p:nvSpPr>
            <p:spPr>
              <a:xfrm>
                <a:off x="901009" y="5500502"/>
                <a:ext cx="370028" cy="261610"/>
              </a:xfrm>
              <a:prstGeom prst="rect">
                <a:avLst/>
              </a:prstGeom>
              <a:noFill/>
            </p:spPr>
            <p:txBody>
              <a:bodyPr wrap="square" rtlCol="0">
                <a:spAutoFit/>
              </a:bodyPr>
              <a:lstStyle/>
              <a:p>
                <a:r>
                  <a:rPr lang="en-US" sz="1100" dirty="0"/>
                  <a:t>0</a:t>
                </a:r>
              </a:p>
            </p:txBody>
          </p:sp>
          <p:cxnSp>
            <p:nvCxnSpPr>
              <p:cNvPr id="78" name="Straight Connector 77">
                <a:extLst>
                  <a:ext uri="{FF2B5EF4-FFF2-40B4-BE49-F238E27FC236}">
                    <a16:creationId xmlns:a16="http://schemas.microsoft.com/office/drawing/2014/main" id="{7271E7BE-EEA9-3AF5-2FB1-DB968065C3A1}"/>
                  </a:ext>
                </a:extLst>
              </p:cNvPr>
              <p:cNvCxnSpPr>
                <a:cxnSpLocks/>
              </p:cNvCxnSpPr>
              <p:nvPr/>
            </p:nvCxnSpPr>
            <p:spPr>
              <a:xfrm>
                <a:off x="2386703" y="4207792"/>
                <a:ext cx="0" cy="129945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12BDE1B-42A3-F7D0-8CBA-C7AC8B10EE00}"/>
                  </a:ext>
                </a:extLst>
              </p:cNvPr>
              <p:cNvSpPr txBox="1"/>
              <p:nvPr/>
            </p:nvSpPr>
            <p:spPr>
              <a:xfrm>
                <a:off x="1959559" y="5502778"/>
                <a:ext cx="938335" cy="276999"/>
              </a:xfrm>
              <a:prstGeom prst="rect">
                <a:avLst/>
              </a:prstGeom>
              <a:noFill/>
              <a:ln>
                <a:noFill/>
                <a:prstDash val="dash"/>
              </a:ln>
            </p:spPr>
            <p:txBody>
              <a:bodyPr wrap="square" rtlCol="0">
                <a:spAutoFit/>
              </a:bodyPr>
              <a:lstStyle/>
              <a:p>
                <a:r>
                  <a:rPr lang="en-US" altLang="zh-CN" sz="1200" dirty="0">
                    <a:solidFill>
                      <a:srgbClr val="2E7AF3"/>
                    </a:solidFill>
                  </a:rPr>
                  <a:t>Threshold</a:t>
                </a:r>
                <a:endParaRPr lang="en-US" sz="1200" dirty="0">
                  <a:solidFill>
                    <a:srgbClr val="2E7AF3"/>
                  </a:solidFill>
                </a:endParaRPr>
              </a:p>
            </p:txBody>
          </p:sp>
        </p:grpSp>
      </p:grpSp>
      <p:grpSp>
        <p:nvGrpSpPr>
          <p:cNvPr id="126" name="Group 125">
            <a:extLst>
              <a:ext uri="{FF2B5EF4-FFF2-40B4-BE49-F238E27FC236}">
                <a16:creationId xmlns:a16="http://schemas.microsoft.com/office/drawing/2014/main" id="{025AB7E4-CA24-5B75-4D8D-4C9659EC7BB6}"/>
              </a:ext>
            </a:extLst>
          </p:cNvPr>
          <p:cNvGrpSpPr/>
          <p:nvPr/>
        </p:nvGrpSpPr>
        <p:grpSpPr>
          <a:xfrm>
            <a:off x="2625657" y="2888805"/>
            <a:ext cx="4590006" cy="1903082"/>
            <a:chOff x="2625657" y="4120705"/>
            <a:chExt cx="4590006" cy="1903082"/>
          </a:xfrm>
        </p:grpSpPr>
        <p:grpSp>
          <p:nvGrpSpPr>
            <p:cNvPr id="124" name="Group 123">
              <a:extLst>
                <a:ext uri="{FF2B5EF4-FFF2-40B4-BE49-F238E27FC236}">
                  <a16:creationId xmlns:a16="http://schemas.microsoft.com/office/drawing/2014/main" id="{71D3511B-3E3F-BB53-B947-AFCA3EA947FD}"/>
                </a:ext>
              </a:extLst>
            </p:cNvPr>
            <p:cNvGrpSpPr/>
            <p:nvPr/>
          </p:nvGrpSpPr>
          <p:grpSpPr>
            <a:xfrm>
              <a:off x="2625657" y="4575998"/>
              <a:ext cx="1863226" cy="372142"/>
              <a:chOff x="2625657" y="4575998"/>
              <a:chExt cx="1863226" cy="372142"/>
            </a:xfrm>
          </p:grpSpPr>
          <p:sp>
            <p:nvSpPr>
              <p:cNvPr id="151" name="Right Arrow 150">
                <a:extLst>
                  <a:ext uri="{FF2B5EF4-FFF2-40B4-BE49-F238E27FC236}">
                    <a16:creationId xmlns:a16="http://schemas.microsoft.com/office/drawing/2014/main" id="{2DA2628B-A571-B776-143E-4D14604B66A8}"/>
                  </a:ext>
                </a:extLst>
              </p:cNvPr>
              <p:cNvSpPr/>
              <p:nvPr/>
            </p:nvSpPr>
            <p:spPr>
              <a:xfrm>
                <a:off x="2799419" y="4851918"/>
                <a:ext cx="1623244" cy="96222"/>
              </a:xfrm>
              <a:prstGeom prst="rightArrow">
                <a:avLst/>
              </a:prstGeom>
              <a:gradFill flip="none" rotWithShape="1">
                <a:gsLst>
                  <a:gs pos="0">
                    <a:srgbClr val="2E7AF3"/>
                  </a:gs>
                  <a:gs pos="27000">
                    <a:schemeClr val="accent1">
                      <a:lumMod val="45000"/>
                      <a:lumOff val="55000"/>
                    </a:schemeClr>
                  </a:gs>
                  <a:gs pos="90000">
                    <a:schemeClr val="accent1">
                      <a:lumMod val="45000"/>
                      <a:lumOff val="55000"/>
                    </a:schemeClr>
                  </a:gs>
                  <a:gs pos="100000">
                    <a:schemeClr val="accent1">
                      <a:lumMod val="30000"/>
                      <a:lumOff val="70000"/>
                    </a:schemeClr>
                  </a:gs>
                </a:gsLst>
                <a:lin ang="5400000" scaled="1"/>
                <a:tileRect/>
              </a:gradFill>
              <a:ln>
                <a:solidFill>
                  <a:srgbClr val="2E7AF3"/>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latin typeface="Segoe UI Regular" charset="0"/>
                </a:endParaRPr>
              </a:p>
            </p:txBody>
          </p:sp>
          <p:sp>
            <p:nvSpPr>
              <p:cNvPr id="152" name="TextBox 151">
                <a:extLst>
                  <a:ext uri="{FF2B5EF4-FFF2-40B4-BE49-F238E27FC236}">
                    <a16:creationId xmlns:a16="http://schemas.microsoft.com/office/drawing/2014/main" id="{3D95BE87-3E85-C183-4E6C-A1A762DA585B}"/>
                  </a:ext>
                </a:extLst>
              </p:cNvPr>
              <p:cNvSpPr txBox="1"/>
              <p:nvPr/>
            </p:nvSpPr>
            <p:spPr>
              <a:xfrm>
                <a:off x="2625657" y="4575998"/>
                <a:ext cx="1863226" cy="307777"/>
              </a:xfrm>
              <a:prstGeom prst="rect">
                <a:avLst/>
              </a:prstGeom>
              <a:noFill/>
            </p:spPr>
            <p:txBody>
              <a:bodyPr wrap="square" rtlCol="0">
                <a:spAutoFit/>
              </a:bodyPr>
              <a:lstStyle/>
              <a:p>
                <a:pPr algn="ctr"/>
                <a:r>
                  <a:rPr lang="en-US" altLang="zh-CN" sz="1400" dirty="0">
                    <a:solidFill>
                      <a:srgbClr val="2E7AF3"/>
                    </a:solidFill>
                  </a:rPr>
                  <a:t>After</a:t>
                </a:r>
                <a:r>
                  <a:rPr lang="zh-CN" altLang="en-US" sz="1400" dirty="0">
                    <a:solidFill>
                      <a:srgbClr val="2E7AF3"/>
                    </a:solidFill>
                  </a:rPr>
                  <a:t> </a:t>
                </a:r>
                <a:r>
                  <a:rPr lang="en-US" altLang="zh-CN" sz="1400" dirty="0">
                    <a:solidFill>
                      <a:srgbClr val="2E7AF3"/>
                    </a:solidFill>
                  </a:rPr>
                  <a:t>Predicting</a:t>
                </a:r>
                <a:endParaRPr lang="en-US" sz="1400" dirty="0">
                  <a:solidFill>
                    <a:srgbClr val="2E7AF3"/>
                  </a:solidFill>
                </a:endParaRPr>
              </a:p>
            </p:txBody>
          </p:sp>
        </p:grpSp>
        <p:grpSp>
          <p:nvGrpSpPr>
            <p:cNvPr id="119" name="Group 118">
              <a:extLst>
                <a:ext uri="{FF2B5EF4-FFF2-40B4-BE49-F238E27FC236}">
                  <a16:creationId xmlns:a16="http://schemas.microsoft.com/office/drawing/2014/main" id="{2CDC04DF-C741-5448-D52F-77970358CB1A}"/>
                </a:ext>
              </a:extLst>
            </p:cNvPr>
            <p:cNvGrpSpPr/>
            <p:nvPr/>
          </p:nvGrpSpPr>
          <p:grpSpPr>
            <a:xfrm>
              <a:off x="4487803" y="4120705"/>
              <a:ext cx="2727860" cy="1903082"/>
              <a:chOff x="3749859" y="4120705"/>
              <a:chExt cx="2727860" cy="1903082"/>
            </a:xfrm>
          </p:grpSpPr>
          <p:cxnSp>
            <p:nvCxnSpPr>
              <p:cNvPr id="50" name="Straight Arrow Connector 49">
                <a:extLst>
                  <a:ext uri="{FF2B5EF4-FFF2-40B4-BE49-F238E27FC236}">
                    <a16:creationId xmlns:a16="http://schemas.microsoft.com/office/drawing/2014/main" id="{93F15AE2-EFB1-C271-1118-3EA0F80194A0}"/>
                  </a:ext>
                </a:extLst>
              </p:cNvPr>
              <p:cNvCxnSpPr>
                <a:cxnSpLocks/>
              </p:cNvCxnSpPr>
              <p:nvPr/>
            </p:nvCxnSpPr>
            <p:spPr>
              <a:xfrm>
                <a:off x="4365297" y="4714881"/>
                <a:ext cx="457200" cy="0"/>
              </a:xfrm>
              <a:prstGeom prst="straightConnector1">
                <a:avLst/>
              </a:prstGeom>
              <a:ln>
                <a:solidFill>
                  <a:srgbClr val="C00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735F35AA-11F4-B616-5CBD-FF109EA1591D}"/>
                  </a:ext>
                </a:extLst>
              </p:cNvPr>
              <p:cNvCxnSpPr>
                <a:cxnSpLocks/>
              </p:cNvCxnSpPr>
              <p:nvPr/>
            </p:nvCxnSpPr>
            <p:spPr>
              <a:xfrm>
                <a:off x="4365297" y="4270498"/>
                <a:ext cx="309664"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6CBBA053-81FB-1ACF-C3AE-F6AF0054C510}"/>
                  </a:ext>
                </a:extLst>
              </p:cNvPr>
              <p:cNvCxnSpPr>
                <a:cxnSpLocks/>
              </p:cNvCxnSpPr>
              <p:nvPr/>
            </p:nvCxnSpPr>
            <p:spPr>
              <a:xfrm>
                <a:off x="4365297" y="4406272"/>
                <a:ext cx="602645"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5FDC1C71-7FFC-29B9-6F41-3B4AD864DED5}"/>
                  </a:ext>
                </a:extLst>
              </p:cNvPr>
              <p:cNvCxnSpPr>
                <a:cxnSpLocks/>
              </p:cNvCxnSpPr>
              <p:nvPr/>
            </p:nvCxnSpPr>
            <p:spPr>
              <a:xfrm>
                <a:off x="4365297" y="4565915"/>
                <a:ext cx="776591"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78CBAAC0-26BB-7197-EB86-F2B2421873DD}"/>
                  </a:ext>
                </a:extLst>
              </p:cNvPr>
              <p:cNvCxnSpPr>
                <a:cxnSpLocks/>
              </p:cNvCxnSpPr>
              <p:nvPr/>
            </p:nvCxnSpPr>
            <p:spPr>
              <a:xfrm flipV="1">
                <a:off x="4365297" y="5021001"/>
                <a:ext cx="847688" cy="768"/>
              </a:xfrm>
              <a:prstGeom prst="straightConnector1">
                <a:avLst/>
              </a:prstGeom>
              <a:ln>
                <a:solidFill>
                  <a:srgbClr val="C00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FCA70A47-1A8F-9FBC-8BCA-017FDC5C3F10}"/>
                  </a:ext>
                </a:extLst>
              </p:cNvPr>
              <p:cNvCxnSpPr>
                <a:cxnSpLocks/>
              </p:cNvCxnSpPr>
              <p:nvPr/>
            </p:nvCxnSpPr>
            <p:spPr>
              <a:xfrm>
                <a:off x="4365297" y="4874026"/>
                <a:ext cx="457200"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5504C412-F327-BD88-AD3E-338EBCF16DA6}"/>
                  </a:ext>
                </a:extLst>
              </p:cNvPr>
              <p:cNvCxnSpPr>
                <a:cxnSpLocks/>
              </p:cNvCxnSpPr>
              <p:nvPr/>
            </p:nvCxnSpPr>
            <p:spPr>
              <a:xfrm>
                <a:off x="4365297" y="5312183"/>
                <a:ext cx="675529" cy="0"/>
              </a:xfrm>
              <a:prstGeom prst="straightConnector1">
                <a:avLst/>
              </a:prstGeom>
              <a:ln>
                <a:solidFill>
                  <a:srgbClr val="C00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2882FB8E-F6C4-DE02-077E-ADE7EB1A6B87}"/>
                  </a:ext>
                </a:extLst>
              </p:cNvPr>
              <p:cNvCxnSpPr>
                <a:cxnSpLocks/>
              </p:cNvCxnSpPr>
              <p:nvPr/>
            </p:nvCxnSpPr>
            <p:spPr>
              <a:xfrm>
                <a:off x="4365297" y="5172754"/>
                <a:ext cx="687189"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01335705-72AC-19DB-A1A0-F70840791B2E}"/>
                  </a:ext>
                </a:extLst>
              </p:cNvPr>
              <p:cNvCxnSpPr>
                <a:cxnSpLocks/>
              </p:cNvCxnSpPr>
              <p:nvPr/>
            </p:nvCxnSpPr>
            <p:spPr>
              <a:xfrm>
                <a:off x="4365297" y="4148934"/>
                <a:ext cx="0" cy="13513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B9C3835-4CBF-6B97-02B4-C676968BB435}"/>
                  </a:ext>
                </a:extLst>
              </p:cNvPr>
              <p:cNvCxnSpPr>
                <a:cxnSpLocks/>
              </p:cNvCxnSpPr>
              <p:nvPr/>
            </p:nvCxnSpPr>
            <p:spPr>
              <a:xfrm>
                <a:off x="4365297" y="5500253"/>
                <a:ext cx="1991868"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B4CD170-ADFA-8E3A-7C21-B4875B0092F1}"/>
                  </a:ext>
                </a:extLst>
              </p:cNvPr>
              <p:cNvSpPr txBox="1"/>
              <p:nvPr/>
            </p:nvSpPr>
            <p:spPr>
              <a:xfrm rot="16200000">
                <a:off x="3413297" y="4603971"/>
                <a:ext cx="1011678" cy="338554"/>
              </a:xfrm>
              <a:prstGeom prst="rect">
                <a:avLst/>
              </a:prstGeom>
              <a:noFill/>
            </p:spPr>
            <p:txBody>
              <a:bodyPr wrap="square" rtlCol="0">
                <a:spAutoFit/>
              </a:bodyPr>
              <a:lstStyle/>
              <a:p>
                <a:r>
                  <a:rPr lang="en-US" altLang="zh-CN" sz="1600" dirty="0"/>
                  <a:t>Tasks</a:t>
                </a:r>
                <a:endParaRPr lang="en-US" sz="1600" dirty="0"/>
              </a:p>
            </p:txBody>
          </p:sp>
          <p:sp>
            <p:nvSpPr>
              <p:cNvPr id="61" name="TextBox 60">
                <a:extLst>
                  <a:ext uri="{FF2B5EF4-FFF2-40B4-BE49-F238E27FC236}">
                    <a16:creationId xmlns:a16="http://schemas.microsoft.com/office/drawing/2014/main" id="{53044DA6-00E8-98E6-8AE1-9F341C3E36E3}"/>
                  </a:ext>
                </a:extLst>
              </p:cNvPr>
              <p:cNvSpPr txBox="1"/>
              <p:nvPr/>
            </p:nvSpPr>
            <p:spPr>
              <a:xfrm>
                <a:off x="4556506" y="5685233"/>
                <a:ext cx="1921213" cy="338554"/>
              </a:xfrm>
              <a:prstGeom prst="rect">
                <a:avLst/>
              </a:prstGeom>
              <a:noFill/>
            </p:spPr>
            <p:txBody>
              <a:bodyPr wrap="square" rtlCol="0">
                <a:spAutoFit/>
              </a:bodyPr>
              <a:lstStyle/>
              <a:p>
                <a:r>
                  <a:rPr lang="en-US" sz="1600" dirty="0"/>
                  <a:t>Execution time</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67BD5B8-BF8F-50A8-140D-0E74AE1BA5FB}"/>
                      </a:ext>
                    </a:extLst>
                  </p:cNvPr>
                  <p:cNvSpPr txBox="1"/>
                  <p:nvPr/>
                </p:nvSpPr>
                <p:spPr>
                  <a:xfrm>
                    <a:off x="5011306" y="5481441"/>
                    <a:ext cx="445018" cy="276999"/>
                  </a:xfrm>
                  <a:prstGeom prst="rect">
                    <a:avLst/>
                  </a:prstGeom>
                  <a:noFill/>
                  <a:ln>
                    <a:no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rgbClr val="2E7AF3"/>
                                  </a:solidFill>
                                  <a:latin typeface="Cambria Math" panose="02040503050406030204" pitchFamily="18" charset="0"/>
                                  <a:ea typeface="Cambria Math" panose="02040503050406030204" pitchFamily="18" charset="0"/>
                                </a:rPr>
                              </m:ctrlPr>
                            </m:sSubPr>
                            <m:e>
                              <m:r>
                                <a:rPr lang="en-US" altLang="zh-CN" sz="1200" i="1">
                                  <a:solidFill>
                                    <a:srgbClr val="2E7AF3"/>
                                  </a:solidFill>
                                  <a:latin typeface="Cambria Math" panose="02040503050406030204" pitchFamily="18" charset="0"/>
                                  <a:ea typeface="Cambria Math" panose="02040503050406030204" pitchFamily="18" charset="0"/>
                                </a:rPr>
                                <m:t>𝜏</m:t>
                              </m:r>
                            </m:e>
                            <m:sub>
                              <m:r>
                                <a:rPr lang="en-US" altLang="zh-CN" sz="1200" i="1">
                                  <a:solidFill>
                                    <a:srgbClr val="2E7AF3"/>
                                  </a:solidFill>
                                  <a:latin typeface="Cambria Math" panose="02040503050406030204" pitchFamily="18" charset="0"/>
                                  <a:ea typeface="Cambria Math" panose="02040503050406030204" pitchFamily="18" charset="0"/>
                                </a:rPr>
                                <m:t>𝑡</m:t>
                              </m:r>
                            </m:sub>
                          </m:sSub>
                        </m:oMath>
                      </m:oMathPara>
                    </a14:m>
                    <a:endParaRPr lang="en-US" sz="1200" dirty="0">
                      <a:solidFill>
                        <a:srgbClr val="2E7AF3"/>
                      </a:solidFill>
                    </a:endParaRPr>
                  </a:p>
                </p:txBody>
              </p:sp>
            </mc:Choice>
            <mc:Fallback xmlns="">
              <p:sp>
                <p:nvSpPr>
                  <p:cNvPr id="62" name="TextBox 61">
                    <a:extLst>
                      <a:ext uri="{FF2B5EF4-FFF2-40B4-BE49-F238E27FC236}">
                        <a16:creationId xmlns:a16="http://schemas.microsoft.com/office/drawing/2014/main" id="{267BD5B8-BF8F-50A8-140D-0E74AE1BA5FB}"/>
                      </a:ext>
                    </a:extLst>
                  </p:cNvPr>
                  <p:cNvSpPr txBox="1">
                    <a:spLocks noRot="1" noChangeAspect="1" noMove="1" noResize="1" noEditPoints="1" noAdjustHandles="1" noChangeArrowheads="1" noChangeShapeType="1" noTextEdit="1"/>
                  </p:cNvSpPr>
                  <p:nvPr/>
                </p:nvSpPr>
                <p:spPr>
                  <a:xfrm>
                    <a:off x="5011306" y="5481441"/>
                    <a:ext cx="445018" cy="276999"/>
                  </a:xfrm>
                  <a:prstGeom prst="rect">
                    <a:avLst/>
                  </a:prstGeom>
                  <a:blipFill>
                    <a:blip r:embed="rId11"/>
                    <a:stretch>
                      <a:fillRect/>
                    </a:stretch>
                  </a:blipFill>
                  <a:ln>
                    <a:noFill/>
                    <a:prstDash val="dash"/>
                  </a:ln>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2EFEB2E5-3C31-FDA4-667C-EA4C7ACCE359}"/>
                  </a:ext>
                </a:extLst>
              </p:cNvPr>
              <p:cNvCxnSpPr>
                <a:cxnSpLocks/>
              </p:cNvCxnSpPr>
              <p:nvPr/>
            </p:nvCxnSpPr>
            <p:spPr>
              <a:xfrm>
                <a:off x="5259716" y="4207792"/>
                <a:ext cx="0" cy="1319469"/>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07048FD-2F4E-397A-88E8-1E5474AC853A}"/>
                  </a:ext>
                </a:extLst>
              </p:cNvPr>
              <p:cNvSpPr txBox="1"/>
              <p:nvPr/>
            </p:nvSpPr>
            <p:spPr>
              <a:xfrm>
                <a:off x="3987009" y="4120705"/>
                <a:ext cx="361541" cy="1323439"/>
              </a:xfrm>
              <a:prstGeom prst="rect">
                <a:avLst/>
              </a:prstGeom>
              <a:noFill/>
            </p:spPr>
            <p:txBody>
              <a:bodyPr wrap="square" rtlCol="0">
                <a:spAutoFit/>
              </a:bodyPr>
              <a:lstStyle/>
              <a:p>
                <a:pPr algn="r"/>
                <a:r>
                  <a:rPr lang="en-US" sz="1000" dirty="0"/>
                  <a:t>0</a:t>
                </a:r>
              </a:p>
              <a:p>
                <a:pPr algn="r"/>
                <a:r>
                  <a:rPr lang="en-US" sz="1000" dirty="0"/>
                  <a:t>1</a:t>
                </a:r>
              </a:p>
              <a:p>
                <a:pPr algn="r"/>
                <a:r>
                  <a:rPr lang="en-US" sz="1000" dirty="0"/>
                  <a:t>2</a:t>
                </a:r>
              </a:p>
              <a:p>
                <a:pPr algn="r"/>
                <a:r>
                  <a:rPr lang="en-US" sz="1000" dirty="0"/>
                  <a:t>3</a:t>
                </a:r>
              </a:p>
              <a:p>
                <a:pPr algn="r"/>
                <a:r>
                  <a:rPr lang="en-US" sz="1000" dirty="0"/>
                  <a:t>4</a:t>
                </a:r>
              </a:p>
              <a:p>
                <a:pPr algn="r"/>
                <a:r>
                  <a:rPr lang="en-US" sz="1000" dirty="0"/>
                  <a:t>5</a:t>
                </a:r>
              </a:p>
              <a:p>
                <a:pPr algn="r"/>
                <a:r>
                  <a:rPr lang="en-US" sz="1000" dirty="0"/>
                  <a:t>6</a:t>
                </a:r>
              </a:p>
              <a:p>
                <a:pPr algn="r"/>
                <a:r>
                  <a:rPr lang="en-US" sz="1000" dirty="0"/>
                  <a:t>7</a:t>
                </a:r>
              </a:p>
            </p:txBody>
          </p:sp>
          <p:sp>
            <p:nvSpPr>
              <p:cNvPr id="65" name="TextBox 64">
                <a:extLst>
                  <a:ext uri="{FF2B5EF4-FFF2-40B4-BE49-F238E27FC236}">
                    <a16:creationId xmlns:a16="http://schemas.microsoft.com/office/drawing/2014/main" id="{8EBFC4F5-771C-EB4E-2676-6FF71A05CB72}"/>
                  </a:ext>
                </a:extLst>
              </p:cNvPr>
              <p:cNvSpPr txBox="1"/>
              <p:nvPr/>
            </p:nvSpPr>
            <p:spPr>
              <a:xfrm>
                <a:off x="4255725" y="5490419"/>
                <a:ext cx="370028" cy="261610"/>
              </a:xfrm>
              <a:prstGeom prst="rect">
                <a:avLst/>
              </a:prstGeom>
              <a:noFill/>
            </p:spPr>
            <p:txBody>
              <a:bodyPr wrap="square" rtlCol="0">
                <a:spAutoFit/>
              </a:bodyPr>
              <a:lstStyle/>
              <a:p>
                <a:r>
                  <a:rPr lang="en-US" sz="1100" dirty="0"/>
                  <a:t>0</a:t>
                </a:r>
              </a:p>
            </p:txBody>
          </p:sp>
          <p:cxnSp>
            <p:nvCxnSpPr>
              <p:cNvPr id="66" name="Straight Connector 65">
                <a:extLst>
                  <a:ext uri="{FF2B5EF4-FFF2-40B4-BE49-F238E27FC236}">
                    <a16:creationId xmlns:a16="http://schemas.microsoft.com/office/drawing/2014/main" id="{38C0A15B-CF40-CFEA-43C6-D5C3ED415570}"/>
                  </a:ext>
                </a:extLst>
              </p:cNvPr>
              <p:cNvCxnSpPr>
                <a:cxnSpLocks/>
              </p:cNvCxnSpPr>
              <p:nvPr/>
            </p:nvCxnSpPr>
            <p:spPr>
              <a:xfrm>
                <a:off x="5741419" y="4197709"/>
                <a:ext cx="0" cy="129945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EE6964C-D273-E013-566E-91D50A2C3E6E}"/>
                  </a:ext>
                </a:extLst>
              </p:cNvPr>
              <p:cNvSpPr txBox="1"/>
              <p:nvPr/>
            </p:nvSpPr>
            <p:spPr>
              <a:xfrm>
                <a:off x="5314275" y="5492695"/>
                <a:ext cx="938335" cy="276999"/>
              </a:xfrm>
              <a:prstGeom prst="rect">
                <a:avLst/>
              </a:prstGeom>
              <a:noFill/>
              <a:ln>
                <a:noFill/>
                <a:prstDash val="dash"/>
              </a:ln>
            </p:spPr>
            <p:txBody>
              <a:bodyPr wrap="square" rtlCol="0">
                <a:spAutoFit/>
              </a:bodyPr>
              <a:lstStyle/>
              <a:p>
                <a:r>
                  <a:rPr lang="en-US" altLang="zh-CN" sz="1200" dirty="0">
                    <a:solidFill>
                      <a:srgbClr val="2E7AF3"/>
                    </a:solidFill>
                  </a:rPr>
                  <a:t>Threshold</a:t>
                </a:r>
                <a:endParaRPr lang="en-US" sz="1200" dirty="0">
                  <a:solidFill>
                    <a:srgbClr val="2E7AF3"/>
                  </a:solidFill>
                </a:endParaRPr>
              </a:p>
            </p:txBody>
          </p:sp>
        </p:grpSp>
      </p:grpSp>
      <p:grpSp>
        <p:nvGrpSpPr>
          <p:cNvPr id="127" name="Group 126">
            <a:extLst>
              <a:ext uri="{FF2B5EF4-FFF2-40B4-BE49-F238E27FC236}">
                <a16:creationId xmlns:a16="http://schemas.microsoft.com/office/drawing/2014/main" id="{91C2EFDB-A493-62FA-5344-E6B6066BE093}"/>
              </a:ext>
            </a:extLst>
          </p:cNvPr>
          <p:cNvGrpSpPr/>
          <p:nvPr/>
        </p:nvGrpSpPr>
        <p:grpSpPr>
          <a:xfrm>
            <a:off x="6760912" y="2898888"/>
            <a:ext cx="4612552" cy="1903082"/>
            <a:chOff x="6760912" y="4130788"/>
            <a:chExt cx="4612552" cy="1903082"/>
          </a:xfrm>
        </p:grpSpPr>
        <p:grpSp>
          <p:nvGrpSpPr>
            <p:cNvPr id="120" name="Group 119">
              <a:extLst>
                <a:ext uri="{FF2B5EF4-FFF2-40B4-BE49-F238E27FC236}">
                  <a16:creationId xmlns:a16="http://schemas.microsoft.com/office/drawing/2014/main" id="{C8A70185-6CBB-E4E3-6F4E-FF7E1705829F}"/>
                </a:ext>
              </a:extLst>
            </p:cNvPr>
            <p:cNvGrpSpPr/>
            <p:nvPr/>
          </p:nvGrpSpPr>
          <p:grpSpPr>
            <a:xfrm>
              <a:off x="8645604" y="4130788"/>
              <a:ext cx="2727860" cy="1903082"/>
              <a:chOff x="7204666" y="4113071"/>
              <a:chExt cx="2727860" cy="1903082"/>
            </a:xfrm>
          </p:grpSpPr>
          <p:cxnSp>
            <p:nvCxnSpPr>
              <p:cNvPr id="76" name="Straight Arrow Connector 75">
                <a:extLst>
                  <a:ext uri="{FF2B5EF4-FFF2-40B4-BE49-F238E27FC236}">
                    <a16:creationId xmlns:a16="http://schemas.microsoft.com/office/drawing/2014/main" id="{5BA443E8-5CA6-C02F-5645-1EEBCA40E365}"/>
                  </a:ext>
                </a:extLst>
              </p:cNvPr>
              <p:cNvCxnSpPr>
                <a:cxnSpLocks/>
              </p:cNvCxnSpPr>
              <p:nvPr/>
            </p:nvCxnSpPr>
            <p:spPr>
              <a:xfrm>
                <a:off x="7820104" y="4707247"/>
                <a:ext cx="1025446" cy="0"/>
              </a:xfrm>
              <a:prstGeom prst="straightConnector1">
                <a:avLst/>
              </a:prstGeom>
              <a:ln>
                <a:solidFill>
                  <a:srgbClr val="C00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5CE140DB-B996-F753-F8C3-2E1186BC3442}"/>
                  </a:ext>
                </a:extLst>
              </p:cNvPr>
              <p:cNvCxnSpPr>
                <a:cxnSpLocks/>
              </p:cNvCxnSpPr>
              <p:nvPr/>
            </p:nvCxnSpPr>
            <p:spPr>
              <a:xfrm>
                <a:off x="7820104" y="4262864"/>
                <a:ext cx="309664"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0A8898EA-69E1-F8AD-C457-CF38377147AD}"/>
                  </a:ext>
                </a:extLst>
              </p:cNvPr>
              <p:cNvCxnSpPr>
                <a:cxnSpLocks/>
              </p:cNvCxnSpPr>
              <p:nvPr/>
            </p:nvCxnSpPr>
            <p:spPr>
              <a:xfrm>
                <a:off x="7820104" y="4398638"/>
                <a:ext cx="602645"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86623854-AC9C-BEC1-086C-B7F37DFC3661}"/>
                  </a:ext>
                </a:extLst>
              </p:cNvPr>
              <p:cNvCxnSpPr>
                <a:cxnSpLocks/>
              </p:cNvCxnSpPr>
              <p:nvPr/>
            </p:nvCxnSpPr>
            <p:spPr>
              <a:xfrm>
                <a:off x="7820104" y="4558281"/>
                <a:ext cx="776591"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EDDEEB56-65E4-6511-C153-B0AFBE81FACF}"/>
                  </a:ext>
                </a:extLst>
              </p:cNvPr>
              <p:cNvCxnSpPr>
                <a:cxnSpLocks/>
              </p:cNvCxnSpPr>
              <p:nvPr/>
            </p:nvCxnSpPr>
            <p:spPr>
              <a:xfrm flipV="1">
                <a:off x="7820104" y="5012654"/>
                <a:ext cx="1801800" cy="1481"/>
              </a:xfrm>
              <a:prstGeom prst="straightConnector1">
                <a:avLst/>
              </a:prstGeom>
              <a:ln>
                <a:solidFill>
                  <a:srgbClr val="C00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6A9244E7-D4DF-3E72-2400-BAEE4F02DA14}"/>
                  </a:ext>
                </a:extLst>
              </p:cNvPr>
              <p:cNvCxnSpPr>
                <a:cxnSpLocks/>
              </p:cNvCxnSpPr>
              <p:nvPr/>
            </p:nvCxnSpPr>
            <p:spPr>
              <a:xfrm>
                <a:off x="7820104" y="4866392"/>
                <a:ext cx="457200"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D9D73CB7-12F6-6018-D795-D42BE2E6A399}"/>
                  </a:ext>
                </a:extLst>
              </p:cNvPr>
              <p:cNvCxnSpPr>
                <a:cxnSpLocks/>
              </p:cNvCxnSpPr>
              <p:nvPr/>
            </p:nvCxnSpPr>
            <p:spPr>
              <a:xfrm>
                <a:off x="7820104" y="5304549"/>
                <a:ext cx="1186194" cy="0"/>
              </a:xfrm>
              <a:prstGeom prst="straightConnector1">
                <a:avLst/>
              </a:prstGeom>
              <a:ln>
                <a:solidFill>
                  <a:srgbClr val="C00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E09E1BF-F3EB-1A33-CBE4-F18C4CCAB12A}"/>
                  </a:ext>
                </a:extLst>
              </p:cNvPr>
              <p:cNvCxnSpPr>
                <a:cxnSpLocks/>
              </p:cNvCxnSpPr>
              <p:nvPr/>
            </p:nvCxnSpPr>
            <p:spPr>
              <a:xfrm>
                <a:off x="7820104" y="5165120"/>
                <a:ext cx="687189" cy="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86" name="Straight Connector 85">
                <a:extLst>
                  <a:ext uri="{FF2B5EF4-FFF2-40B4-BE49-F238E27FC236}">
                    <a16:creationId xmlns:a16="http://schemas.microsoft.com/office/drawing/2014/main" id="{8011A1DC-A4C6-666C-3034-4CE50D73D16B}"/>
                  </a:ext>
                </a:extLst>
              </p:cNvPr>
              <p:cNvCxnSpPr>
                <a:cxnSpLocks/>
              </p:cNvCxnSpPr>
              <p:nvPr/>
            </p:nvCxnSpPr>
            <p:spPr>
              <a:xfrm>
                <a:off x="7820104" y="4141300"/>
                <a:ext cx="0" cy="13513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99E31CB-3224-3611-3230-A5971029BC49}"/>
                  </a:ext>
                </a:extLst>
              </p:cNvPr>
              <p:cNvCxnSpPr>
                <a:cxnSpLocks/>
              </p:cNvCxnSpPr>
              <p:nvPr/>
            </p:nvCxnSpPr>
            <p:spPr>
              <a:xfrm>
                <a:off x="7820104" y="5492619"/>
                <a:ext cx="1991868" cy="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44FCEF3-676D-B0E9-3839-7ADBC74B8245}"/>
                  </a:ext>
                </a:extLst>
              </p:cNvPr>
              <p:cNvSpPr txBox="1"/>
              <p:nvPr/>
            </p:nvSpPr>
            <p:spPr>
              <a:xfrm rot="16200000">
                <a:off x="6868104" y="4596337"/>
                <a:ext cx="1011678" cy="338554"/>
              </a:xfrm>
              <a:prstGeom prst="rect">
                <a:avLst/>
              </a:prstGeom>
              <a:noFill/>
            </p:spPr>
            <p:txBody>
              <a:bodyPr wrap="square" rtlCol="0">
                <a:spAutoFit/>
              </a:bodyPr>
              <a:lstStyle/>
              <a:p>
                <a:r>
                  <a:rPr lang="en-US" altLang="zh-CN" sz="1600" dirty="0"/>
                  <a:t>Tasks</a:t>
                </a:r>
                <a:endParaRPr lang="en-US" sz="1600" dirty="0"/>
              </a:p>
            </p:txBody>
          </p:sp>
          <p:sp>
            <p:nvSpPr>
              <p:cNvPr id="89" name="TextBox 88">
                <a:extLst>
                  <a:ext uri="{FF2B5EF4-FFF2-40B4-BE49-F238E27FC236}">
                    <a16:creationId xmlns:a16="http://schemas.microsoft.com/office/drawing/2014/main" id="{25DD01D9-C4AB-0804-9A29-835F6CBBEB57}"/>
                  </a:ext>
                </a:extLst>
              </p:cNvPr>
              <p:cNvSpPr txBox="1"/>
              <p:nvPr/>
            </p:nvSpPr>
            <p:spPr>
              <a:xfrm>
                <a:off x="8011313" y="5677599"/>
                <a:ext cx="1921213" cy="338554"/>
              </a:xfrm>
              <a:prstGeom prst="rect">
                <a:avLst/>
              </a:prstGeom>
              <a:noFill/>
            </p:spPr>
            <p:txBody>
              <a:bodyPr wrap="square" rtlCol="0">
                <a:spAutoFit/>
              </a:bodyPr>
              <a:lstStyle/>
              <a:p>
                <a:r>
                  <a:rPr lang="en-US" sz="1600" dirty="0"/>
                  <a:t>Execution time</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8F83B9E-B9D3-A013-1172-99EA5FD8DEBE}"/>
                      </a:ext>
                    </a:extLst>
                  </p:cNvPr>
                  <p:cNvSpPr txBox="1"/>
                  <p:nvPr/>
                </p:nvSpPr>
                <p:spPr>
                  <a:xfrm>
                    <a:off x="8466113" y="5473807"/>
                    <a:ext cx="445018" cy="276999"/>
                  </a:xfrm>
                  <a:prstGeom prst="rect">
                    <a:avLst/>
                  </a:prstGeom>
                  <a:noFill/>
                  <a:ln>
                    <a:no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rgbClr val="2E7AF3"/>
                                  </a:solidFill>
                                  <a:latin typeface="Cambria Math" panose="02040503050406030204" pitchFamily="18" charset="0"/>
                                  <a:ea typeface="Cambria Math" panose="02040503050406030204" pitchFamily="18" charset="0"/>
                                </a:rPr>
                              </m:ctrlPr>
                            </m:sSubPr>
                            <m:e>
                              <m:r>
                                <a:rPr lang="en-US" altLang="zh-CN" sz="1200" i="1">
                                  <a:solidFill>
                                    <a:srgbClr val="2E7AF3"/>
                                  </a:solidFill>
                                  <a:latin typeface="Cambria Math" panose="02040503050406030204" pitchFamily="18" charset="0"/>
                                  <a:ea typeface="Cambria Math" panose="02040503050406030204" pitchFamily="18" charset="0"/>
                                </a:rPr>
                                <m:t>𝜏</m:t>
                              </m:r>
                            </m:e>
                            <m:sub>
                              <m:r>
                                <a:rPr lang="en-US" altLang="zh-CN" sz="1200" i="1">
                                  <a:solidFill>
                                    <a:srgbClr val="2E7AF3"/>
                                  </a:solidFill>
                                  <a:latin typeface="Cambria Math" panose="02040503050406030204" pitchFamily="18" charset="0"/>
                                  <a:ea typeface="Cambria Math" panose="02040503050406030204" pitchFamily="18" charset="0"/>
                                </a:rPr>
                                <m:t>𝑡</m:t>
                              </m:r>
                            </m:sub>
                          </m:sSub>
                        </m:oMath>
                      </m:oMathPara>
                    </a14:m>
                    <a:endParaRPr lang="en-US" sz="1200" dirty="0">
                      <a:solidFill>
                        <a:srgbClr val="2E7AF3"/>
                      </a:solidFill>
                    </a:endParaRPr>
                  </a:p>
                </p:txBody>
              </p:sp>
            </mc:Choice>
            <mc:Fallback xmlns="">
              <p:sp>
                <p:nvSpPr>
                  <p:cNvPr id="90" name="TextBox 89">
                    <a:extLst>
                      <a:ext uri="{FF2B5EF4-FFF2-40B4-BE49-F238E27FC236}">
                        <a16:creationId xmlns:a16="http://schemas.microsoft.com/office/drawing/2014/main" id="{18F83B9E-B9D3-A013-1172-99EA5FD8DEBE}"/>
                      </a:ext>
                    </a:extLst>
                  </p:cNvPr>
                  <p:cNvSpPr txBox="1">
                    <a:spLocks noRot="1" noChangeAspect="1" noMove="1" noResize="1" noEditPoints="1" noAdjustHandles="1" noChangeArrowheads="1" noChangeShapeType="1" noTextEdit="1"/>
                  </p:cNvSpPr>
                  <p:nvPr/>
                </p:nvSpPr>
                <p:spPr>
                  <a:xfrm>
                    <a:off x="8466113" y="5473807"/>
                    <a:ext cx="445018" cy="276999"/>
                  </a:xfrm>
                  <a:prstGeom prst="rect">
                    <a:avLst/>
                  </a:prstGeom>
                  <a:blipFill>
                    <a:blip r:embed="rId12"/>
                    <a:stretch>
                      <a:fillRect/>
                    </a:stretch>
                  </a:blipFill>
                  <a:ln>
                    <a:noFill/>
                    <a:prstDash val="dash"/>
                  </a:ln>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AF9B46B2-D41E-E942-0951-D20E3319F310}"/>
                  </a:ext>
                </a:extLst>
              </p:cNvPr>
              <p:cNvCxnSpPr>
                <a:cxnSpLocks/>
              </p:cNvCxnSpPr>
              <p:nvPr/>
            </p:nvCxnSpPr>
            <p:spPr>
              <a:xfrm>
                <a:off x="8714523" y="4200158"/>
                <a:ext cx="0" cy="1319469"/>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21DFE77-4CD9-DCF9-0AE0-FA90EAE37611}"/>
                  </a:ext>
                </a:extLst>
              </p:cNvPr>
              <p:cNvSpPr txBox="1"/>
              <p:nvPr/>
            </p:nvSpPr>
            <p:spPr>
              <a:xfrm>
                <a:off x="7441816" y="4113071"/>
                <a:ext cx="361541" cy="1323439"/>
              </a:xfrm>
              <a:prstGeom prst="rect">
                <a:avLst/>
              </a:prstGeom>
              <a:noFill/>
            </p:spPr>
            <p:txBody>
              <a:bodyPr wrap="square" rtlCol="0">
                <a:spAutoFit/>
              </a:bodyPr>
              <a:lstStyle/>
              <a:p>
                <a:pPr algn="r"/>
                <a:r>
                  <a:rPr lang="en-US" sz="1000" dirty="0"/>
                  <a:t>0</a:t>
                </a:r>
              </a:p>
              <a:p>
                <a:pPr algn="r"/>
                <a:r>
                  <a:rPr lang="en-US" sz="1000" dirty="0"/>
                  <a:t>1</a:t>
                </a:r>
              </a:p>
              <a:p>
                <a:pPr algn="r"/>
                <a:r>
                  <a:rPr lang="en-US" sz="1000" dirty="0"/>
                  <a:t>2</a:t>
                </a:r>
              </a:p>
              <a:p>
                <a:pPr algn="r"/>
                <a:r>
                  <a:rPr lang="en-US" sz="1000" dirty="0"/>
                  <a:t>3</a:t>
                </a:r>
              </a:p>
              <a:p>
                <a:pPr algn="r"/>
                <a:r>
                  <a:rPr lang="en-US" sz="1000" dirty="0"/>
                  <a:t>4</a:t>
                </a:r>
              </a:p>
              <a:p>
                <a:pPr algn="r"/>
                <a:r>
                  <a:rPr lang="en-US" sz="1000" dirty="0"/>
                  <a:t>5</a:t>
                </a:r>
              </a:p>
              <a:p>
                <a:pPr algn="r"/>
                <a:r>
                  <a:rPr lang="en-US" sz="1000" dirty="0"/>
                  <a:t>6</a:t>
                </a:r>
              </a:p>
              <a:p>
                <a:pPr algn="r"/>
                <a:r>
                  <a:rPr lang="en-US" sz="1000" dirty="0"/>
                  <a:t>7</a:t>
                </a:r>
              </a:p>
            </p:txBody>
          </p:sp>
          <p:sp>
            <p:nvSpPr>
              <p:cNvPr id="104" name="TextBox 103">
                <a:extLst>
                  <a:ext uri="{FF2B5EF4-FFF2-40B4-BE49-F238E27FC236}">
                    <a16:creationId xmlns:a16="http://schemas.microsoft.com/office/drawing/2014/main" id="{3A942738-AA70-5698-D4F9-195A64ECCBDD}"/>
                  </a:ext>
                </a:extLst>
              </p:cNvPr>
              <p:cNvSpPr txBox="1"/>
              <p:nvPr/>
            </p:nvSpPr>
            <p:spPr>
              <a:xfrm>
                <a:off x="7710532" y="5482785"/>
                <a:ext cx="370028" cy="261610"/>
              </a:xfrm>
              <a:prstGeom prst="rect">
                <a:avLst/>
              </a:prstGeom>
              <a:noFill/>
            </p:spPr>
            <p:txBody>
              <a:bodyPr wrap="square" rtlCol="0">
                <a:spAutoFit/>
              </a:bodyPr>
              <a:lstStyle/>
              <a:p>
                <a:r>
                  <a:rPr lang="en-US" sz="1100" dirty="0"/>
                  <a:t>0</a:t>
                </a:r>
              </a:p>
            </p:txBody>
          </p:sp>
          <p:cxnSp>
            <p:nvCxnSpPr>
              <p:cNvPr id="106" name="Straight Connector 105">
                <a:extLst>
                  <a:ext uri="{FF2B5EF4-FFF2-40B4-BE49-F238E27FC236}">
                    <a16:creationId xmlns:a16="http://schemas.microsoft.com/office/drawing/2014/main" id="{1CBBC4CB-C781-3741-100C-C9406F9D7A93}"/>
                  </a:ext>
                </a:extLst>
              </p:cNvPr>
              <p:cNvCxnSpPr>
                <a:cxnSpLocks/>
              </p:cNvCxnSpPr>
              <p:nvPr/>
            </p:nvCxnSpPr>
            <p:spPr>
              <a:xfrm>
                <a:off x="9196226" y="4190075"/>
                <a:ext cx="0" cy="129945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077DEA8B-B64B-A425-4C29-428DC88E78AB}"/>
                  </a:ext>
                </a:extLst>
              </p:cNvPr>
              <p:cNvSpPr txBox="1"/>
              <p:nvPr/>
            </p:nvSpPr>
            <p:spPr>
              <a:xfrm>
                <a:off x="8769082" y="5485061"/>
                <a:ext cx="938335" cy="276999"/>
              </a:xfrm>
              <a:prstGeom prst="rect">
                <a:avLst/>
              </a:prstGeom>
              <a:noFill/>
              <a:ln>
                <a:noFill/>
                <a:prstDash val="dash"/>
              </a:ln>
            </p:spPr>
            <p:txBody>
              <a:bodyPr wrap="square" rtlCol="0">
                <a:spAutoFit/>
              </a:bodyPr>
              <a:lstStyle/>
              <a:p>
                <a:r>
                  <a:rPr lang="en-US" altLang="zh-CN" sz="1200" dirty="0">
                    <a:solidFill>
                      <a:srgbClr val="2E7AF3"/>
                    </a:solidFill>
                  </a:rPr>
                  <a:t>Threshold</a:t>
                </a:r>
                <a:endParaRPr lang="en-US" sz="1200" dirty="0">
                  <a:solidFill>
                    <a:srgbClr val="2E7AF3"/>
                  </a:solidFill>
                </a:endParaRPr>
              </a:p>
            </p:txBody>
          </p:sp>
        </p:grpSp>
        <p:grpSp>
          <p:nvGrpSpPr>
            <p:cNvPr id="125" name="Group 124">
              <a:extLst>
                <a:ext uri="{FF2B5EF4-FFF2-40B4-BE49-F238E27FC236}">
                  <a16:creationId xmlns:a16="http://schemas.microsoft.com/office/drawing/2014/main" id="{93B14AEE-452E-5499-2F91-54265A273380}"/>
                </a:ext>
              </a:extLst>
            </p:cNvPr>
            <p:cNvGrpSpPr/>
            <p:nvPr/>
          </p:nvGrpSpPr>
          <p:grpSpPr>
            <a:xfrm>
              <a:off x="6760912" y="4588448"/>
              <a:ext cx="1863226" cy="372142"/>
              <a:chOff x="6760912" y="4588448"/>
              <a:chExt cx="1863226" cy="372142"/>
            </a:xfrm>
          </p:grpSpPr>
          <p:sp>
            <p:nvSpPr>
              <p:cNvPr id="121" name="Right Arrow 120">
                <a:extLst>
                  <a:ext uri="{FF2B5EF4-FFF2-40B4-BE49-F238E27FC236}">
                    <a16:creationId xmlns:a16="http://schemas.microsoft.com/office/drawing/2014/main" id="{DB16429A-48D8-85F9-44BF-0BD0D248F3F2}"/>
                  </a:ext>
                </a:extLst>
              </p:cNvPr>
              <p:cNvSpPr/>
              <p:nvPr/>
            </p:nvSpPr>
            <p:spPr>
              <a:xfrm>
                <a:off x="6934674" y="4864368"/>
                <a:ext cx="1623244" cy="96222"/>
              </a:xfrm>
              <a:prstGeom prst="rightArrow">
                <a:avLst/>
              </a:prstGeom>
              <a:gradFill flip="none" rotWithShape="1">
                <a:gsLst>
                  <a:gs pos="0">
                    <a:srgbClr val="2E7AF3"/>
                  </a:gs>
                  <a:gs pos="27000">
                    <a:schemeClr val="accent1">
                      <a:lumMod val="45000"/>
                      <a:lumOff val="55000"/>
                    </a:schemeClr>
                  </a:gs>
                  <a:gs pos="90000">
                    <a:schemeClr val="accent1">
                      <a:lumMod val="45000"/>
                      <a:lumOff val="55000"/>
                    </a:schemeClr>
                  </a:gs>
                  <a:gs pos="100000">
                    <a:schemeClr val="accent1">
                      <a:lumMod val="30000"/>
                      <a:lumOff val="70000"/>
                    </a:schemeClr>
                  </a:gs>
                </a:gsLst>
                <a:lin ang="5400000" scaled="1"/>
                <a:tileRect/>
              </a:gradFill>
              <a:ln>
                <a:solidFill>
                  <a:srgbClr val="2E7AF3"/>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latin typeface="Segoe UI Regular" charset="0"/>
                </a:endParaRPr>
              </a:p>
            </p:txBody>
          </p:sp>
          <p:sp>
            <p:nvSpPr>
              <p:cNvPr id="122" name="TextBox 121">
                <a:extLst>
                  <a:ext uri="{FF2B5EF4-FFF2-40B4-BE49-F238E27FC236}">
                    <a16:creationId xmlns:a16="http://schemas.microsoft.com/office/drawing/2014/main" id="{C1B65E23-F343-E3F6-DF8C-AA89CAA9D06A}"/>
                  </a:ext>
                </a:extLst>
              </p:cNvPr>
              <p:cNvSpPr txBox="1"/>
              <p:nvPr/>
            </p:nvSpPr>
            <p:spPr>
              <a:xfrm>
                <a:off x="6760912" y="4588448"/>
                <a:ext cx="1863226" cy="307777"/>
              </a:xfrm>
              <a:prstGeom prst="rect">
                <a:avLst/>
              </a:prstGeom>
              <a:noFill/>
            </p:spPr>
            <p:txBody>
              <a:bodyPr wrap="square" rtlCol="0">
                <a:spAutoFit/>
              </a:bodyPr>
              <a:lstStyle/>
              <a:p>
                <a:pPr algn="ctr"/>
                <a:r>
                  <a:rPr lang="en-US" altLang="zh-CN" sz="1400" dirty="0">
                    <a:solidFill>
                      <a:srgbClr val="2E7AF3"/>
                    </a:solidFill>
                  </a:rPr>
                  <a:t>After</a:t>
                </a:r>
                <a:r>
                  <a:rPr lang="zh-CN" altLang="en-US" sz="1400" dirty="0">
                    <a:solidFill>
                      <a:srgbClr val="2E7AF3"/>
                    </a:solidFill>
                  </a:rPr>
                  <a:t> </a:t>
                </a:r>
                <a:r>
                  <a:rPr lang="en-US" altLang="zh-CN" sz="1400" dirty="0">
                    <a:solidFill>
                      <a:srgbClr val="2E7AF3"/>
                    </a:solidFill>
                  </a:rPr>
                  <a:t>Reweighting</a:t>
                </a:r>
                <a:endParaRPr lang="en-US" sz="1400" dirty="0">
                  <a:solidFill>
                    <a:srgbClr val="2E7AF3"/>
                  </a:solidFill>
                </a:endParaRPr>
              </a:p>
            </p:txBody>
          </p:sp>
        </p:grpSp>
      </p:grpSp>
    </p:spTree>
    <p:extLst>
      <p:ext uri="{BB962C8B-B14F-4D97-AF65-F5344CB8AC3E}">
        <p14:creationId xmlns:p14="http://schemas.microsoft.com/office/powerpoint/2010/main" val="102079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8" name="Freeform: Shape 27">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30" name="Freeform: Shape 29">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E9B668F9-1339-B227-88DC-0F581F73FDB2}"/>
              </a:ext>
            </a:extLst>
          </p:cNvPr>
          <p:cNvSpPr txBox="1"/>
          <p:nvPr/>
        </p:nvSpPr>
        <p:spPr>
          <a:xfrm>
            <a:off x="191069" y="1515636"/>
            <a:ext cx="3794077" cy="382672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500" kern="1200" dirty="0">
                <a:solidFill>
                  <a:schemeClr val="tx1"/>
                </a:solidFill>
                <a:latin typeface="+mj-lt"/>
                <a:ea typeface="+mj-ea"/>
                <a:cs typeface="+mj-cs"/>
              </a:rPr>
              <a:t>Averaged results over all jobs for Google &amp; Alibaba datasets</a:t>
            </a:r>
          </a:p>
        </p:txBody>
      </p:sp>
      <p:pic>
        <p:nvPicPr>
          <p:cNvPr id="4" name="Picture 3" descr="Table&#10;&#10;Description automatically generated">
            <a:extLst>
              <a:ext uri="{FF2B5EF4-FFF2-40B4-BE49-F238E27FC236}">
                <a16:creationId xmlns:a16="http://schemas.microsoft.com/office/drawing/2014/main" id="{5711B208-D002-5999-6A9E-657374AD6E9E}"/>
              </a:ext>
            </a:extLst>
          </p:cNvPr>
          <p:cNvPicPr>
            <a:picLocks noChangeAspect="1"/>
          </p:cNvPicPr>
          <p:nvPr/>
        </p:nvPicPr>
        <p:blipFill>
          <a:blip r:embed="rId2"/>
          <a:stretch>
            <a:fillRect/>
          </a:stretch>
        </p:blipFill>
        <p:spPr>
          <a:xfrm>
            <a:off x="4739366" y="372874"/>
            <a:ext cx="7130430" cy="5846951"/>
          </a:xfrm>
          <a:prstGeom prst="rect">
            <a:avLst/>
          </a:prstGeom>
        </p:spPr>
      </p:pic>
      <p:sp>
        <p:nvSpPr>
          <p:cNvPr id="2" name="Slide Number Placeholder 1">
            <a:extLst>
              <a:ext uri="{FF2B5EF4-FFF2-40B4-BE49-F238E27FC236}">
                <a16:creationId xmlns:a16="http://schemas.microsoft.com/office/drawing/2014/main" id="{F7D6A020-D620-04A5-A857-AABC0AA06E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19705F5-30C7-4043-8814-377DC0E18AF3}" type="slidenum">
              <a:rPr lang="en-US">
                <a:solidFill>
                  <a:srgbClr val="000000">
                    <a:alpha val="60000"/>
                  </a:srgbClr>
                </a:solidFill>
              </a:rPr>
              <a:pPr>
                <a:spcAft>
                  <a:spcPts val="600"/>
                </a:spcAft>
              </a:pPr>
              <a:t>61</a:t>
            </a:fld>
            <a:endParaRPr lang="en-US">
              <a:solidFill>
                <a:srgbClr val="000000">
                  <a:alpha val="60000"/>
                </a:srgbClr>
              </a:solidFill>
            </a:endParaRPr>
          </a:p>
        </p:txBody>
      </p:sp>
    </p:spTree>
    <p:extLst>
      <p:ext uri="{BB962C8B-B14F-4D97-AF65-F5344CB8AC3E}">
        <p14:creationId xmlns:p14="http://schemas.microsoft.com/office/powerpoint/2010/main" val="2484298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D6C1E-03F2-CA07-9EB0-6652047CB0F4}"/>
              </a:ext>
            </a:extLst>
          </p:cNvPr>
          <p:cNvSpPr>
            <a:spLocks noGrp="1"/>
          </p:cNvSpPr>
          <p:nvPr>
            <p:ph type="sldNum" sz="quarter" idx="12"/>
          </p:nvPr>
        </p:nvSpPr>
        <p:spPr/>
        <p:txBody>
          <a:bodyPr/>
          <a:lstStyle/>
          <a:p>
            <a:fld id="{E19705F5-30C7-4043-8814-377DC0E18AF3}" type="slidenum">
              <a:rPr lang="en-US" smtClean="0"/>
              <a:t>7</a:t>
            </a:fld>
            <a:endParaRPr lang="en-US"/>
          </a:p>
        </p:txBody>
      </p:sp>
      <p:pic>
        <p:nvPicPr>
          <p:cNvPr id="3" name="Picture 2" descr="Text&#10;&#10;Description automatically generated with medium confidence">
            <a:extLst>
              <a:ext uri="{FF2B5EF4-FFF2-40B4-BE49-F238E27FC236}">
                <a16:creationId xmlns:a16="http://schemas.microsoft.com/office/drawing/2014/main" id="{C69D0341-AAD4-6051-932B-16E2059F168E}"/>
              </a:ext>
            </a:extLst>
          </p:cNvPr>
          <p:cNvPicPr>
            <a:picLocks noChangeAspect="1"/>
          </p:cNvPicPr>
          <p:nvPr/>
        </p:nvPicPr>
        <p:blipFill>
          <a:blip r:embed="rId3"/>
          <a:stretch>
            <a:fillRect/>
          </a:stretch>
        </p:blipFill>
        <p:spPr>
          <a:xfrm>
            <a:off x="228598" y="172110"/>
            <a:ext cx="5912225" cy="1306294"/>
          </a:xfrm>
          <a:prstGeom prst="rect">
            <a:avLst/>
          </a:prstGeom>
        </p:spPr>
      </p:pic>
      <p:pic>
        <p:nvPicPr>
          <p:cNvPr id="4" name="Picture 3" descr="Text&#10;&#10;Description automatically generated">
            <a:extLst>
              <a:ext uri="{FF2B5EF4-FFF2-40B4-BE49-F238E27FC236}">
                <a16:creationId xmlns:a16="http://schemas.microsoft.com/office/drawing/2014/main" id="{18046DA0-129F-72C1-8899-5A63B7C82341}"/>
              </a:ext>
            </a:extLst>
          </p:cNvPr>
          <p:cNvPicPr>
            <a:picLocks noChangeAspect="1"/>
          </p:cNvPicPr>
          <p:nvPr/>
        </p:nvPicPr>
        <p:blipFill>
          <a:blip r:embed="rId4"/>
          <a:stretch>
            <a:fillRect/>
          </a:stretch>
        </p:blipFill>
        <p:spPr>
          <a:xfrm>
            <a:off x="147916" y="1699586"/>
            <a:ext cx="5750859" cy="1306293"/>
          </a:xfrm>
          <a:prstGeom prst="rect">
            <a:avLst/>
          </a:prstGeom>
        </p:spPr>
      </p:pic>
      <p:pic>
        <p:nvPicPr>
          <p:cNvPr id="5" name="Picture 4" descr="Text&#10;&#10;Description automatically generated">
            <a:extLst>
              <a:ext uri="{FF2B5EF4-FFF2-40B4-BE49-F238E27FC236}">
                <a16:creationId xmlns:a16="http://schemas.microsoft.com/office/drawing/2014/main" id="{CE3FC494-9C28-FC02-741E-B82438F04918}"/>
              </a:ext>
            </a:extLst>
          </p:cNvPr>
          <p:cNvPicPr>
            <a:picLocks noChangeAspect="1"/>
          </p:cNvPicPr>
          <p:nvPr/>
        </p:nvPicPr>
        <p:blipFill>
          <a:blip r:embed="rId5"/>
          <a:stretch>
            <a:fillRect/>
          </a:stretch>
        </p:blipFill>
        <p:spPr>
          <a:xfrm>
            <a:off x="6508378" y="136525"/>
            <a:ext cx="5504450" cy="1377464"/>
          </a:xfrm>
          <a:prstGeom prst="rect">
            <a:avLst/>
          </a:prstGeom>
        </p:spPr>
      </p:pic>
      <p:pic>
        <p:nvPicPr>
          <p:cNvPr id="6" name="Picture 5" descr="Text&#10;&#10;Description automatically generated">
            <a:extLst>
              <a:ext uri="{FF2B5EF4-FFF2-40B4-BE49-F238E27FC236}">
                <a16:creationId xmlns:a16="http://schemas.microsoft.com/office/drawing/2014/main" id="{9AC2DBA4-D9C1-7B44-87EF-DF7992A1A300}"/>
              </a:ext>
            </a:extLst>
          </p:cNvPr>
          <p:cNvPicPr>
            <a:picLocks noChangeAspect="1"/>
          </p:cNvPicPr>
          <p:nvPr/>
        </p:nvPicPr>
        <p:blipFill>
          <a:blip r:embed="rId6"/>
          <a:stretch>
            <a:fillRect/>
          </a:stretch>
        </p:blipFill>
        <p:spPr>
          <a:xfrm>
            <a:off x="6140823" y="1673644"/>
            <a:ext cx="5720222" cy="1446013"/>
          </a:xfrm>
          <a:prstGeom prst="rect">
            <a:avLst/>
          </a:prstGeom>
        </p:spPr>
      </p:pic>
      <p:pic>
        <p:nvPicPr>
          <p:cNvPr id="7" name="Picture 6" descr="Text&#10;&#10;Description automatically generated">
            <a:extLst>
              <a:ext uri="{FF2B5EF4-FFF2-40B4-BE49-F238E27FC236}">
                <a16:creationId xmlns:a16="http://schemas.microsoft.com/office/drawing/2014/main" id="{FA316E63-A5E5-8000-2EE4-57BFD9D94BFD}"/>
              </a:ext>
            </a:extLst>
          </p:cNvPr>
          <p:cNvPicPr>
            <a:picLocks noChangeAspect="1"/>
          </p:cNvPicPr>
          <p:nvPr/>
        </p:nvPicPr>
        <p:blipFill>
          <a:blip r:embed="rId7"/>
          <a:stretch>
            <a:fillRect/>
          </a:stretch>
        </p:blipFill>
        <p:spPr>
          <a:xfrm>
            <a:off x="6096000" y="5139118"/>
            <a:ext cx="5349634" cy="1546772"/>
          </a:xfrm>
          <a:prstGeom prst="rect">
            <a:avLst/>
          </a:prstGeom>
        </p:spPr>
      </p:pic>
      <p:pic>
        <p:nvPicPr>
          <p:cNvPr id="8" name="Picture 7" descr="Text&#10;&#10;Description automatically generated">
            <a:extLst>
              <a:ext uri="{FF2B5EF4-FFF2-40B4-BE49-F238E27FC236}">
                <a16:creationId xmlns:a16="http://schemas.microsoft.com/office/drawing/2014/main" id="{F2130C19-CFFA-F63B-B0FB-43BB2F1CA235}"/>
              </a:ext>
            </a:extLst>
          </p:cNvPr>
          <p:cNvPicPr>
            <a:picLocks noChangeAspect="1"/>
          </p:cNvPicPr>
          <p:nvPr/>
        </p:nvPicPr>
        <p:blipFill>
          <a:blip r:embed="rId8"/>
          <a:stretch>
            <a:fillRect/>
          </a:stretch>
        </p:blipFill>
        <p:spPr>
          <a:xfrm>
            <a:off x="5898775" y="3314897"/>
            <a:ext cx="6009292" cy="1702537"/>
          </a:xfrm>
          <a:prstGeom prst="rect">
            <a:avLst/>
          </a:prstGeom>
        </p:spPr>
      </p:pic>
      <p:pic>
        <p:nvPicPr>
          <p:cNvPr id="9" name="Picture 8" descr="Text&#10;&#10;Description automatically generated">
            <a:extLst>
              <a:ext uri="{FF2B5EF4-FFF2-40B4-BE49-F238E27FC236}">
                <a16:creationId xmlns:a16="http://schemas.microsoft.com/office/drawing/2014/main" id="{C7301A2A-C629-FBF6-FEF0-FA9FDE5BD8AF}"/>
              </a:ext>
            </a:extLst>
          </p:cNvPr>
          <p:cNvPicPr>
            <a:picLocks noChangeAspect="1"/>
          </p:cNvPicPr>
          <p:nvPr/>
        </p:nvPicPr>
        <p:blipFill>
          <a:blip r:embed="rId9"/>
          <a:stretch>
            <a:fillRect/>
          </a:stretch>
        </p:blipFill>
        <p:spPr>
          <a:xfrm>
            <a:off x="443099" y="3116796"/>
            <a:ext cx="5449052" cy="1584659"/>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859ED32E-13F4-7780-3182-967723D2E2FE}"/>
              </a:ext>
            </a:extLst>
          </p:cNvPr>
          <p:cNvPicPr>
            <a:picLocks noChangeAspect="1"/>
          </p:cNvPicPr>
          <p:nvPr/>
        </p:nvPicPr>
        <p:blipFill>
          <a:blip r:embed="rId10"/>
          <a:stretch>
            <a:fillRect/>
          </a:stretch>
        </p:blipFill>
        <p:spPr>
          <a:xfrm>
            <a:off x="147916" y="4812373"/>
            <a:ext cx="5540385" cy="1909102"/>
          </a:xfrm>
          <a:prstGeom prst="rect">
            <a:avLst/>
          </a:prstGeom>
        </p:spPr>
      </p:pic>
      <p:sp>
        <p:nvSpPr>
          <p:cNvPr id="14" name="Rectangle 13">
            <a:extLst>
              <a:ext uri="{FF2B5EF4-FFF2-40B4-BE49-F238E27FC236}">
                <a16:creationId xmlns:a16="http://schemas.microsoft.com/office/drawing/2014/main" id="{5F757AB1-190A-50F8-821A-5A6CA86CDF6D}"/>
              </a:ext>
            </a:extLst>
          </p:cNvPr>
          <p:cNvSpPr/>
          <p:nvPr/>
        </p:nvSpPr>
        <p:spPr>
          <a:xfrm>
            <a:off x="147916" y="89241"/>
            <a:ext cx="11896168" cy="663223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Diagram 10">
            <a:extLst>
              <a:ext uri="{FF2B5EF4-FFF2-40B4-BE49-F238E27FC236}">
                <a16:creationId xmlns:a16="http://schemas.microsoft.com/office/drawing/2014/main" id="{0D62551D-2947-0822-1176-519B3803245C}"/>
              </a:ext>
            </a:extLst>
          </p:cNvPr>
          <p:cNvGraphicFramePr/>
          <p:nvPr>
            <p:extLst>
              <p:ext uri="{D42A27DB-BD31-4B8C-83A1-F6EECF244321}">
                <p14:modId xmlns:p14="http://schemas.microsoft.com/office/powerpoint/2010/main" val="942174417"/>
              </p:ext>
            </p:extLst>
          </p:nvPr>
        </p:nvGraphicFramePr>
        <p:xfrm>
          <a:off x="548640" y="1097280"/>
          <a:ext cx="8128000" cy="54186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2" name="Rounded Rectangle 11">
            <a:extLst>
              <a:ext uri="{FF2B5EF4-FFF2-40B4-BE49-F238E27FC236}">
                <a16:creationId xmlns:a16="http://schemas.microsoft.com/office/drawing/2014/main" id="{1451C168-ACB3-C2D8-3A8D-5337D54AB1E7}"/>
              </a:ext>
            </a:extLst>
          </p:cNvPr>
          <p:cNvSpPr/>
          <p:nvPr/>
        </p:nvSpPr>
        <p:spPr>
          <a:xfrm>
            <a:off x="2388478" y="2396786"/>
            <a:ext cx="2621666" cy="1200329"/>
          </a:xfrm>
          <a:prstGeom prst="round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82101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BF03AC-C383-4566-2AD2-E036CD0F90F5}"/>
              </a:ext>
            </a:extLst>
          </p:cNvPr>
          <p:cNvSpPr>
            <a:spLocks noGrp="1"/>
          </p:cNvSpPr>
          <p:nvPr>
            <p:ph type="sldNum" sz="quarter" idx="12"/>
          </p:nvPr>
        </p:nvSpPr>
        <p:spPr/>
        <p:txBody>
          <a:bodyPr/>
          <a:lstStyle/>
          <a:p>
            <a:fld id="{E19705F5-30C7-4043-8814-377DC0E18AF3}" type="slidenum">
              <a:rPr lang="en-US" smtClean="0"/>
              <a:t>8</a:t>
            </a:fld>
            <a:endParaRPr lang="en-US"/>
          </a:p>
        </p:txBody>
      </p:sp>
      <p:sp>
        <p:nvSpPr>
          <p:cNvPr id="3" name="TextBox 2">
            <a:extLst>
              <a:ext uri="{FF2B5EF4-FFF2-40B4-BE49-F238E27FC236}">
                <a16:creationId xmlns:a16="http://schemas.microsoft.com/office/drawing/2014/main" id="{FB62CB2B-FC70-D394-06B8-316B794CB3E3}"/>
              </a:ext>
            </a:extLst>
          </p:cNvPr>
          <p:cNvSpPr txBox="1"/>
          <p:nvPr/>
        </p:nvSpPr>
        <p:spPr>
          <a:xfrm>
            <a:off x="291103" y="4249318"/>
            <a:ext cx="11440083" cy="1200329"/>
          </a:xfrm>
          <a:prstGeom prst="rect">
            <a:avLst/>
          </a:prstGeom>
          <a:noFill/>
        </p:spPr>
        <p:txBody>
          <a:bodyPr wrap="square" rtlCol="0">
            <a:spAutoFit/>
          </a:bodyPr>
          <a:lstStyle/>
          <a:p>
            <a:r>
              <a:rPr lang="en-US" altLang="zh-CN" sz="3600" dirty="0">
                <a:solidFill>
                  <a:schemeClr val="tx2"/>
                </a:solidFill>
              </a:rPr>
              <a:t>Does</a:t>
            </a:r>
            <a:r>
              <a:rPr lang="zh-CN" altLang="en-US" sz="3600" dirty="0">
                <a:solidFill>
                  <a:schemeClr val="tx2"/>
                </a:solidFill>
              </a:rPr>
              <a:t> </a:t>
            </a:r>
            <a:r>
              <a:rPr lang="en-US" altLang="zh-CN" sz="3600" dirty="0">
                <a:solidFill>
                  <a:schemeClr val="tx2"/>
                </a:solidFill>
              </a:rPr>
              <a:t>maximizing</a:t>
            </a:r>
            <a:r>
              <a:rPr lang="zh-CN" altLang="en-US" sz="3600" dirty="0">
                <a:solidFill>
                  <a:schemeClr val="tx2"/>
                </a:solidFill>
              </a:rPr>
              <a:t> </a:t>
            </a:r>
            <a:r>
              <a:rPr lang="en-US" altLang="zh-CN" sz="3600" dirty="0">
                <a:solidFill>
                  <a:schemeClr val="tx2"/>
                </a:solidFill>
              </a:rPr>
              <a:t>prediction</a:t>
            </a:r>
            <a:r>
              <a:rPr lang="zh-CN" altLang="en-US" sz="3600" dirty="0">
                <a:solidFill>
                  <a:schemeClr val="tx2"/>
                </a:solidFill>
              </a:rPr>
              <a:t> </a:t>
            </a:r>
            <a:r>
              <a:rPr lang="en-US" altLang="zh-CN" sz="3600" dirty="0">
                <a:solidFill>
                  <a:schemeClr val="tx2"/>
                </a:solidFill>
              </a:rPr>
              <a:t>accuracy</a:t>
            </a:r>
            <a:r>
              <a:rPr lang="zh-CN" altLang="en-US" sz="3600" dirty="0">
                <a:solidFill>
                  <a:schemeClr val="tx2"/>
                </a:solidFill>
              </a:rPr>
              <a:t> </a:t>
            </a:r>
            <a:r>
              <a:rPr lang="en-US" altLang="zh-CN" sz="3600" dirty="0">
                <a:solidFill>
                  <a:schemeClr val="tx2"/>
                </a:solidFill>
              </a:rPr>
              <a:t>of</a:t>
            </a:r>
            <a:r>
              <a:rPr lang="zh-CN" altLang="en-US" sz="3600" dirty="0">
                <a:solidFill>
                  <a:schemeClr val="tx2"/>
                </a:solidFill>
              </a:rPr>
              <a:t> </a:t>
            </a:r>
            <a:r>
              <a:rPr lang="en-US" altLang="zh-CN" sz="3600" dirty="0">
                <a:solidFill>
                  <a:schemeClr val="tx2"/>
                </a:solidFill>
              </a:rPr>
              <a:t>ML</a:t>
            </a:r>
            <a:r>
              <a:rPr lang="zh-CN" altLang="en-US" sz="3600" dirty="0">
                <a:solidFill>
                  <a:schemeClr val="tx2"/>
                </a:solidFill>
              </a:rPr>
              <a:t> </a:t>
            </a:r>
            <a:r>
              <a:rPr lang="en-US" altLang="zh-CN" sz="3600" dirty="0">
                <a:solidFill>
                  <a:schemeClr val="tx2"/>
                </a:solidFill>
              </a:rPr>
              <a:t>methods</a:t>
            </a:r>
            <a:r>
              <a:rPr lang="zh-CN" altLang="en-US" sz="3600" dirty="0">
                <a:solidFill>
                  <a:schemeClr val="tx2"/>
                </a:solidFill>
              </a:rPr>
              <a:t> </a:t>
            </a:r>
            <a:r>
              <a:rPr lang="en-US" altLang="zh-CN" sz="3600" dirty="0">
                <a:solidFill>
                  <a:schemeClr val="tx2"/>
                </a:solidFill>
              </a:rPr>
              <a:t>always</a:t>
            </a:r>
            <a:r>
              <a:rPr lang="zh-CN" altLang="en-US" sz="3600" dirty="0">
                <a:solidFill>
                  <a:schemeClr val="tx2"/>
                </a:solidFill>
              </a:rPr>
              <a:t> </a:t>
            </a:r>
            <a:r>
              <a:rPr lang="en-US" altLang="zh-CN" sz="3600" dirty="0">
                <a:solidFill>
                  <a:schemeClr val="tx2"/>
                </a:solidFill>
              </a:rPr>
              <a:t>give</a:t>
            </a:r>
            <a:r>
              <a:rPr lang="zh-CN" altLang="en-US" sz="3600" dirty="0">
                <a:solidFill>
                  <a:schemeClr val="tx2"/>
                </a:solidFill>
              </a:rPr>
              <a:t> </a:t>
            </a:r>
            <a:r>
              <a:rPr lang="en-US" altLang="zh-CN" sz="3600" dirty="0">
                <a:solidFill>
                  <a:schemeClr val="tx2"/>
                </a:solidFill>
              </a:rPr>
              <a:t>the</a:t>
            </a:r>
            <a:r>
              <a:rPr lang="zh-CN" altLang="en-US" sz="3600" dirty="0">
                <a:solidFill>
                  <a:schemeClr val="tx2"/>
                </a:solidFill>
              </a:rPr>
              <a:t> </a:t>
            </a:r>
            <a:r>
              <a:rPr lang="en-US" altLang="zh-CN" sz="3600" dirty="0">
                <a:solidFill>
                  <a:schemeClr val="tx2"/>
                </a:solidFill>
              </a:rPr>
              <a:t>best</a:t>
            </a:r>
            <a:r>
              <a:rPr lang="zh-CN" altLang="en-US" sz="3600" dirty="0">
                <a:solidFill>
                  <a:schemeClr val="tx2"/>
                </a:solidFill>
              </a:rPr>
              <a:t> </a:t>
            </a:r>
            <a:r>
              <a:rPr lang="en-US" altLang="zh-CN" sz="3600" dirty="0">
                <a:solidFill>
                  <a:schemeClr val="tx2"/>
                </a:solidFill>
              </a:rPr>
              <a:t>system</a:t>
            </a:r>
            <a:r>
              <a:rPr lang="zh-CN" altLang="en-US" sz="3600" dirty="0">
                <a:solidFill>
                  <a:schemeClr val="tx2"/>
                </a:solidFill>
              </a:rPr>
              <a:t> </a:t>
            </a:r>
            <a:r>
              <a:rPr lang="en-US" altLang="zh-CN" sz="3600" dirty="0">
                <a:solidFill>
                  <a:schemeClr val="tx2"/>
                </a:solidFill>
              </a:rPr>
              <a:t>outcome?</a:t>
            </a:r>
            <a:endParaRPr lang="en-US" sz="3600" dirty="0">
              <a:solidFill>
                <a:schemeClr val="tx2"/>
              </a:solidFill>
            </a:endParaRPr>
          </a:p>
        </p:txBody>
      </p:sp>
      <p:sp>
        <p:nvSpPr>
          <p:cNvPr id="4" name="Rectangle 3">
            <a:extLst>
              <a:ext uri="{FF2B5EF4-FFF2-40B4-BE49-F238E27FC236}">
                <a16:creationId xmlns:a16="http://schemas.microsoft.com/office/drawing/2014/main" id="{BD298F0A-1541-7D6C-BDDC-A46EAFC3D0DC}"/>
              </a:ext>
            </a:extLst>
          </p:cNvPr>
          <p:cNvSpPr/>
          <p:nvPr/>
        </p:nvSpPr>
        <p:spPr>
          <a:xfrm>
            <a:off x="291103" y="5579833"/>
            <a:ext cx="3774141" cy="646331"/>
          </a:xfrm>
          <a:prstGeom prst="rect">
            <a:avLst/>
          </a:prstGeom>
          <a:noFill/>
        </p:spPr>
        <p:txBody>
          <a:bodyPr wrap="square" lIns="91440" tIns="45720" rIns="91440" bIns="45720">
            <a:spAutoFit/>
          </a:bodyPr>
          <a:lstStyle/>
          <a:p>
            <a:pPr algn="ctr"/>
            <a:r>
              <a:rPr lang="en-US" sz="3600" b="0" cap="none" spc="0" dirty="0">
                <a:ln w="0"/>
                <a:solidFill>
                  <a:srgbClr val="C00000"/>
                </a:solidFill>
                <a:effectLst>
                  <a:outerShdw blurRad="38100" dist="25400" dir="5400000" algn="ctr" rotWithShape="0">
                    <a:srgbClr val="6E747A">
                      <a:alpha val="43000"/>
                    </a:srgbClr>
                  </a:outerShdw>
                </a:effectLst>
              </a:rPr>
              <a:t>Not necessarily</a:t>
            </a:r>
          </a:p>
        </p:txBody>
      </p:sp>
    </p:spTree>
    <p:custDataLst>
      <p:tags r:id="rId1"/>
    </p:custDataLst>
    <p:extLst>
      <p:ext uri="{BB962C8B-B14F-4D97-AF65-F5344CB8AC3E}">
        <p14:creationId xmlns:p14="http://schemas.microsoft.com/office/powerpoint/2010/main" val="355373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16321-865D-51B2-9D41-D87C5E60561D}"/>
              </a:ext>
            </a:extLst>
          </p:cNvPr>
          <p:cNvSpPr>
            <a:spLocks noGrp="1"/>
          </p:cNvSpPr>
          <p:nvPr>
            <p:ph type="sldNum" sz="quarter" idx="12"/>
          </p:nvPr>
        </p:nvSpPr>
        <p:spPr/>
        <p:txBody>
          <a:bodyPr/>
          <a:lstStyle/>
          <a:p>
            <a:fld id="{E19705F5-30C7-4043-8814-377DC0E18AF3}" type="slidenum">
              <a:rPr lang="en-US" smtClean="0"/>
              <a:t>9</a:t>
            </a:fld>
            <a:endParaRPr lang="en-US"/>
          </a:p>
        </p:txBody>
      </p:sp>
      <p:graphicFrame>
        <p:nvGraphicFramePr>
          <p:cNvPr id="3" name="Diagram 2">
            <a:extLst>
              <a:ext uri="{FF2B5EF4-FFF2-40B4-BE49-F238E27FC236}">
                <a16:creationId xmlns:a16="http://schemas.microsoft.com/office/drawing/2014/main" id="{CF201A71-2BBF-E38B-3DF1-33876C5D5695}"/>
              </a:ext>
            </a:extLst>
          </p:cNvPr>
          <p:cNvGraphicFramePr/>
          <p:nvPr>
            <p:extLst>
              <p:ext uri="{D42A27DB-BD31-4B8C-83A1-F6EECF244321}">
                <p14:modId xmlns:p14="http://schemas.microsoft.com/office/powerpoint/2010/main" val="149942072"/>
              </p:ext>
            </p:extLst>
          </p:nvPr>
        </p:nvGraphicFramePr>
        <p:xfrm>
          <a:off x="548640" y="109728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ounded Rectangle 8">
            <a:extLst>
              <a:ext uri="{FF2B5EF4-FFF2-40B4-BE49-F238E27FC236}">
                <a16:creationId xmlns:a16="http://schemas.microsoft.com/office/drawing/2014/main" id="{5BBAFD8C-C111-86A1-A4AC-7E35571CD0BA}"/>
              </a:ext>
            </a:extLst>
          </p:cNvPr>
          <p:cNvSpPr/>
          <p:nvPr/>
        </p:nvSpPr>
        <p:spPr>
          <a:xfrm>
            <a:off x="778933" y="1120245"/>
            <a:ext cx="7586133" cy="4761266"/>
          </a:xfrm>
          <a:prstGeom prst="roundRect">
            <a:avLst/>
          </a:prstGeom>
          <a:no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763A836-1B88-4CF0-70F5-B927042202C6}"/>
              </a:ext>
            </a:extLst>
          </p:cNvPr>
          <p:cNvSpPr/>
          <p:nvPr/>
        </p:nvSpPr>
        <p:spPr>
          <a:xfrm>
            <a:off x="8406754" y="2115883"/>
            <a:ext cx="3802910" cy="1384995"/>
          </a:xfrm>
          <a:prstGeom prst="rect">
            <a:avLst/>
          </a:prstGeom>
          <a:noFill/>
        </p:spPr>
        <p:txBody>
          <a:bodyPr wrap="square" lIns="91440" tIns="45720" rIns="91440" bIns="45720">
            <a:spAutoFit/>
          </a:bodyPr>
          <a:lstStyle/>
          <a:p>
            <a:pPr algn="ctr"/>
            <a:r>
              <a:rPr lang="en-US" sz="2800" b="0" cap="none" spc="0" dirty="0">
                <a:ln w="0"/>
                <a:solidFill>
                  <a:srgbClr val="C00000"/>
                </a:solidFill>
                <a:effectLst>
                  <a:outerShdw blurRad="38100" dist="25400" dir="5400000" algn="ctr" rotWithShape="0">
                    <a:srgbClr val="6E747A">
                      <a:alpha val="43000"/>
                    </a:srgbClr>
                  </a:outerShdw>
                </a:effectLst>
              </a:rPr>
              <a:t>A Holistic View: Look at the Whole </a:t>
            </a:r>
            <a:r>
              <a:rPr lang="en-US" altLang="zh-CN" sz="2800" dirty="0">
                <a:ln w="0"/>
                <a:solidFill>
                  <a:srgbClr val="C00000"/>
                </a:solidFill>
                <a:effectLst>
                  <a:outerShdw blurRad="38100" dist="25400" dir="5400000" algn="ctr" rotWithShape="0">
                    <a:srgbClr val="6E747A">
                      <a:alpha val="43000"/>
                    </a:srgbClr>
                  </a:outerShdw>
                </a:effectLst>
              </a:rPr>
              <a:t>Process</a:t>
            </a:r>
            <a:r>
              <a:rPr lang="zh-CN" altLang="en-US" sz="2800" dirty="0">
                <a:ln w="0"/>
                <a:solidFill>
                  <a:srgbClr val="C00000"/>
                </a:solidFill>
                <a:effectLst>
                  <a:outerShdw blurRad="38100" dist="25400" dir="5400000" algn="ctr" rotWithShape="0">
                    <a:srgbClr val="6E747A">
                      <a:alpha val="43000"/>
                    </a:srgbClr>
                  </a:outerShdw>
                </a:effectLst>
              </a:rPr>
              <a:t> </a:t>
            </a:r>
            <a:r>
              <a:rPr lang="en-US" sz="2800" dirty="0">
                <a:ln w="0"/>
                <a:solidFill>
                  <a:srgbClr val="C00000"/>
                </a:solidFill>
                <a:effectLst>
                  <a:outerShdw blurRad="38100" dist="25400" dir="5400000" algn="ctr" rotWithShape="0">
                    <a:srgbClr val="6E747A">
                      <a:alpha val="43000"/>
                    </a:srgbClr>
                  </a:outerShdw>
                </a:effectLst>
              </a:rPr>
              <a:t>A</a:t>
            </a:r>
            <a:r>
              <a:rPr lang="en-US" sz="2800" b="0" cap="none" spc="0" dirty="0">
                <a:ln w="0"/>
                <a:solidFill>
                  <a:srgbClr val="C00000"/>
                </a:solidFill>
                <a:effectLst>
                  <a:outerShdw blurRad="38100" dist="25400" dir="5400000" algn="ctr" rotWithShape="0">
                    <a:srgbClr val="6E747A">
                      <a:alpha val="43000"/>
                    </a:srgbClr>
                  </a:outerShdw>
                </a:effectLst>
              </a:rPr>
              <a:t>ltogether</a:t>
            </a:r>
          </a:p>
        </p:txBody>
      </p:sp>
      <p:sp>
        <p:nvSpPr>
          <p:cNvPr id="16" name="Title 1">
            <a:extLst>
              <a:ext uri="{FF2B5EF4-FFF2-40B4-BE49-F238E27FC236}">
                <a16:creationId xmlns:a16="http://schemas.microsoft.com/office/drawing/2014/main" id="{4D1AC942-3C15-C7EC-8718-B491962DEC7A}"/>
              </a:ext>
            </a:extLst>
          </p:cNvPr>
          <p:cNvSpPr txBox="1">
            <a:spLocks/>
          </p:cNvSpPr>
          <p:nvPr/>
        </p:nvSpPr>
        <p:spPr>
          <a:xfrm>
            <a:off x="146757" y="218340"/>
            <a:ext cx="12045243" cy="685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dirty="0">
                <a:solidFill>
                  <a:schemeClr val="tx2"/>
                </a:solidFill>
              </a:rPr>
              <a:t>A</a:t>
            </a:r>
            <a:r>
              <a:rPr lang="zh-CN" altLang="en-US" dirty="0">
                <a:solidFill>
                  <a:schemeClr val="tx2"/>
                </a:solidFill>
              </a:rPr>
              <a:t> </a:t>
            </a:r>
            <a:r>
              <a:rPr lang="en-US" altLang="zh-CN" dirty="0">
                <a:solidFill>
                  <a:schemeClr val="tx2"/>
                </a:solidFill>
              </a:rPr>
              <a:t>Holistic</a:t>
            </a:r>
            <a:r>
              <a:rPr lang="zh-CN" altLang="en-US" dirty="0">
                <a:solidFill>
                  <a:schemeClr val="tx2"/>
                </a:solidFill>
              </a:rPr>
              <a:t> </a:t>
            </a:r>
            <a:r>
              <a:rPr lang="en-US" altLang="zh-CN" dirty="0">
                <a:solidFill>
                  <a:schemeClr val="tx2"/>
                </a:solidFill>
              </a:rPr>
              <a:t>View</a:t>
            </a:r>
            <a:r>
              <a:rPr lang="zh-CN" altLang="en-US" dirty="0">
                <a:solidFill>
                  <a:schemeClr val="tx2"/>
                </a:solidFill>
              </a:rPr>
              <a:t> </a:t>
            </a:r>
            <a:r>
              <a:rPr lang="en-US" altLang="zh-CN" dirty="0">
                <a:solidFill>
                  <a:schemeClr val="tx2"/>
                </a:solidFill>
              </a:rPr>
              <a:t>on</a:t>
            </a:r>
            <a:r>
              <a:rPr lang="zh-CN" altLang="en-US" dirty="0">
                <a:solidFill>
                  <a:schemeClr val="tx2"/>
                </a:solidFill>
              </a:rPr>
              <a:t> </a:t>
            </a:r>
            <a:r>
              <a:rPr lang="en-US" altLang="zh-CN" dirty="0">
                <a:solidFill>
                  <a:schemeClr val="tx2"/>
                </a:solidFill>
              </a:rPr>
              <a:t>ML</a:t>
            </a:r>
            <a:r>
              <a:rPr lang="zh-CN" altLang="en-US" dirty="0">
                <a:solidFill>
                  <a:schemeClr val="tx2"/>
                </a:solidFill>
              </a:rPr>
              <a:t> </a:t>
            </a:r>
            <a:r>
              <a:rPr lang="en-US" altLang="zh-CN" dirty="0">
                <a:solidFill>
                  <a:schemeClr val="tx2"/>
                </a:solidFill>
              </a:rPr>
              <a:t>for</a:t>
            </a:r>
            <a:r>
              <a:rPr lang="zh-CN" altLang="en-US" dirty="0">
                <a:solidFill>
                  <a:schemeClr val="tx2"/>
                </a:solidFill>
              </a:rPr>
              <a:t> </a:t>
            </a:r>
            <a:r>
              <a:rPr lang="en-US" altLang="zh-CN" dirty="0">
                <a:solidFill>
                  <a:schemeClr val="tx2"/>
                </a:solidFill>
              </a:rPr>
              <a:t>Systems</a:t>
            </a:r>
            <a:endParaRPr lang="en-US" dirty="0">
              <a:solidFill>
                <a:schemeClr val="tx2"/>
              </a:solidFill>
            </a:endParaRPr>
          </a:p>
        </p:txBody>
      </p:sp>
      <p:grpSp>
        <p:nvGrpSpPr>
          <p:cNvPr id="5" name="Group 4">
            <a:extLst>
              <a:ext uri="{FF2B5EF4-FFF2-40B4-BE49-F238E27FC236}">
                <a16:creationId xmlns:a16="http://schemas.microsoft.com/office/drawing/2014/main" id="{04923F18-880A-FB6F-704A-9D021C4925CE}"/>
              </a:ext>
            </a:extLst>
          </p:cNvPr>
          <p:cNvGrpSpPr/>
          <p:nvPr/>
        </p:nvGrpSpPr>
        <p:grpSpPr>
          <a:xfrm>
            <a:off x="678426" y="1298222"/>
            <a:ext cx="10759458" cy="5559778"/>
            <a:chOff x="678426" y="1298222"/>
            <a:chExt cx="10759458" cy="5559778"/>
          </a:xfrm>
        </p:grpSpPr>
        <p:grpSp>
          <p:nvGrpSpPr>
            <p:cNvPr id="12" name="Group 11">
              <a:extLst>
                <a:ext uri="{FF2B5EF4-FFF2-40B4-BE49-F238E27FC236}">
                  <a16:creationId xmlns:a16="http://schemas.microsoft.com/office/drawing/2014/main" id="{9DEF08F0-C2B2-32CC-7D1B-28018AEEFED8}"/>
                </a:ext>
              </a:extLst>
            </p:cNvPr>
            <p:cNvGrpSpPr/>
            <p:nvPr/>
          </p:nvGrpSpPr>
          <p:grpSpPr>
            <a:xfrm>
              <a:off x="7125001" y="1298222"/>
              <a:ext cx="646331" cy="3430969"/>
              <a:chOff x="441979" y="1645819"/>
              <a:chExt cx="646331" cy="3430969"/>
            </a:xfrm>
          </p:grpSpPr>
          <p:cxnSp>
            <p:nvCxnSpPr>
              <p:cNvPr id="13" name="Straight Connector 12">
                <a:extLst>
                  <a:ext uri="{FF2B5EF4-FFF2-40B4-BE49-F238E27FC236}">
                    <a16:creationId xmlns:a16="http://schemas.microsoft.com/office/drawing/2014/main" id="{D81BBAA5-1C4A-2AE5-B205-B6113EBBE51C}"/>
                  </a:ext>
                </a:extLst>
              </p:cNvPr>
              <p:cNvCxnSpPr>
                <a:cxnSpLocks/>
              </p:cNvCxnSpPr>
              <p:nvPr/>
            </p:nvCxnSpPr>
            <p:spPr>
              <a:xfrm>
                <a:off x="1077400" y="1645819"/>
                <a:ext cx="0" cy="3430969"/>
              </a:xfrm>
              <a:prstGeom prst="line">
                <a:avLst/>
              </a:prstGeom>
              <a:ln w="38100">
                <a:solidFill>
                  <a:srgbClr val="2E7AF3"/>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731865-A710-3F90-A6F3-B657C706254B}"/>
                  </a:ext>
                </a:extLst>
              </p:cNvPr>
              <p:cNvSpPr txBox="1"/>
              <p:nvPr/>
            </p:nvSpPr>
            <p:spPr>
              <a:xfrm rot="16200000">
                <a:off x="-492036" y="2952367"/>
                <a:ext cx="2514361" cy="646331"/>
              </a:xfrm>
              <a:prstGeom prst="rect">
                <a:avLst/>
              </a:prstGeom>
              <a:noFill/>
            </p:spPr>
            <p:txBody>
              <a:bodyPr wrap="square" rtlCol="0">
                <a:spAutoFit/>
              </a:bodyPr>
              <a:lstStyle/>
              <a:p>
                <a:pPr algn="ctr"/>
                <a:r>
                  <a:rPr lang="en-US" sz="3600" dirty="0">
                    <a:solidFill>
                      <a:srgbClr val="2E7AF3"/>
                    </a:solidFill>
                  </a:rPr>
                  <a:t>Tradeoffs</a:t>
                </a:r>
              </a:p>
            </p:txBody>
          </p:sp>
        </p:grpSp>
        <p:sp>
          <p:nvSpPr>
            <p:cNvPr id="4" name="Rectangle 3">
              <a:extLst>
                <a:ext uri="{FF2B5EF4-FFF2-40B4-BE49-F238E27FC236}">
                  <a16:creationId xmlns:a16="http://schemas.microsoft.com/office/drawing/2014/main" id="{0C24F7DE-AA96-82F9-08D3-926F218697B3}"/>
                </a:ext>
              </a:extLst>
            </p:cNvPr>
            <p:cNvSpPr/>
            <p:nvPr/>
          </p:nvSpPr>
          <p:spPr>
            <a:xfrm>
              <a:off x="678426" y="5903893"/>
              <a:ext cx="10759458" cy="954107"/>
            </a:xfrm>
            <a:prstGeom prst="rect">
              <a:avLst/>
            </a:prstGeom>
            <a:noFill/>
          </p:spPr>
          <p:txBody>
            <a:bodyPr wrap="square" lIns="91440" tIns="45720" rIns="91440" bIns="45720">
              <a:spAutoFit/>
            </a:bodyPr>
            <a:lstStyle/>
            <a:p>
              <a:r>
                <a:rPr lang="en-US" altLang="zh-CN" sz="2800" dirty="0">
                  <a:ln w="0"/>
                  <a:solidFill>
                    <a:srgbClr val="2E7AF3"/>
                  </a:solidFill>
                  <a:effectLst>
                    <a:outerShdw blurRad="38100" dist="25400" dir="5400000" algn="ctr" rotWithShape="0">
                      <a:srgbClr val="6E747A">
                        <a:alpha val="43000"/>
                      </a:srgbClr>
                    </a:outerShdw>
                  </a:effectLst>
                </a:rPr>
                <a:t>Understanding</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Cost</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Structure</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of</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Systems</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Problems</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Enables</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Making</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Better</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Tradeoffs</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within</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the</a:t>
              </a:r>
              <a:r>
                <a:rPr lang="zh-CN" altLang="en-US" sz="2800" dirty="0">
                  <a:ln w="0"/>
                  <a:solidFill>
                    <a:srgbClr val="2E7AF3"/>
                  </a:solidFill>
                  <a:effectLst>
                    <a:outerShdw blurRad="38100" dist="25400" dir="5400000" algn="ctr" rotWithShape="0">
                      <a:srgbClr val="6E747A">
                        <a:alpha val="43000"/>
                      </a:srgbClr>
                    </a:outerShdw>
                  </a:effectLst>
                </a:rPr>
                <a:t> </a:t>
              </a:r>
              <a:r>
                <a:rPr lang="en-US" altLang="zh-CN" sz="2800" dirty="0">
                  <a:ln w="0"/>
                  <a:solidFill>
                    <a:srgbClr val="2E7AF3"/>
                  </a:solidFill>
                  <a:effectLst>
                    <a:outerShdw blurRad="38100" dist="25400" dir="5400000" algn="ctr" rotWithShape="0">
                      <a:srgbClr val="6E747A">
                        <a:alpha val="43000"/>
                      </a:srgbClr>
                    </a:outerShdw>
                  </a:effectLst>
                </a:rPr>
                <a:t>Process</a:t>
              </a:r>
              <a:endParaRPr lang="en-US" sz="2800" b="0" cap="none" spc="0" dirty="0">
                <a:ln w="0"/>
                <a:solidFill>
                  <a:srgbClr val="2E7AF3"/>
                </a:solidFill>
                <a:effectLst>
                  <a:outerShdw blurRad="38100" dist="25400" dir="5400000" algn="ctr" rotWithShape="0">
                    <a:srgbClr val="6E747A">
                      <a:alpha val="43000"/>
                    </a:srgbClr>
                  </a:outerShdw>
                </a:effectLst>
              </a:endParaRPr>
            </a:p>
          </p:txBody>
        </p:sp>
      </p:grpSp>
    </p:spTree>
    <p:custDataLst>
      <p:tags r:id="rId1"/>
    </p:custDataLst>
    <p:extLst>
      <p:ext uri="{BB962C8B-B14F-4D97-AF65-F5344CB8AC3E}">
        <p14:creationId xmlns:p14="http://schemas.microsoft.com/office/powerpoint/2010/main" val="17966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8|9"/>
</p:tagLst>
</file>

<file path=ppt/tags/tag2.xml><?xml version="1.0" encoding="utf-8"?>
<p:tagLst xmlns:a="http://schemas.openxmlformats.org/drawingml/2006/main" xmlns:r="http://schemas.openxmlformats.org/officeDocument/2006/relationships" xmlns:p="http://schemas.openxmlformats.org/presentationml/2006/main">
  <p:tag name="TIMING" val="|11.6|2.4|6.9|4.8|1.6"/>
</p:tagLst>
</file>

<file path=ppt/tags/tag3.xml><?xml version="1.0" encoding="utf-8"?>
<p:tagLst xmlns:a="http://schemas.openxmlformats.org/drawingml/2006/main" xmlns:r="http://schemas.openxmlformats.org/officeDocument/2006/relationships" xmlns:p="http://schemas.openxmlformats.org/presentationml/2006/main">
  <p:tag name="TIMING" val="|24.5"/>
</p:tagLst>
</file>

<file path=ppt/tags/tag4.xml><?xml version="1.0" encoding="utf-8"?>
<p:tagLst xmlns:a="http://schemas.openxmlformats.org/drawingml/2006/main" xmlns:r="http://schemas.openxmlformats.org/officeDocument/2006/relationships" xmlns:p="http://schemas.openxmlformats.org/presentationml/2006/main">
  <p:tag name="TIMING" val="|6.3"/>
</p:tagLst>
</file>

<file path=ppt/tags/tag5.xml><?xml version="1.0" encoding="utf-8"?>
<p:tagLst xmlns:a="http://schemas.openxmlformats.org/drawingml/2006/main" xmlns:r="http://schemas.openxmlformats.org/officeDocument/2006/relationships" xmlns:p="http://schemas.openxmlformats.org/presentationml/2006/main">
  <p:tag name="TIMING" val="|10.9|11.4|11.9"/>
</p:tagLst>
</file>

<file path=ppt/tags/tag6.xml><?xml version="1.0" encoding="utf-8"?>
<p:tagLst xmlns:a="http://schemas.openxmlformats.org/drawingml/2006/main" xmlns:r="http://schemas.openxmlformats.org/officeDocument/2006/relationships" xmlns:p="http://schemas.openxmlformats.org/presentationml/2006/main">
  <p:tag name="TIMING" val="|10.5|3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81732</TotalTime>
  <Words>5909</Words>
  <Application>Microsoft Macintosh PowerPoint</Application>
  <PresentationFormat>Widescreen</PresentationFormat>
  <Paragraphs>936</Paragraphs>
  <Slides>61</Slides>
  <Notes>54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LinLibertineT</vt:lpstr>
      <vt:lpstr>NeuePlakText-Regular</vt:lpstr>
      <vt:lpstr>NimbusRomNo9L</vt:lpstr>
      <vt:lpstr>Slack-Lato</vt:lpstr>
      <vt:lpstr>Arial</vt:lpstr>
      <vt:lpstr>Calibri</vt:lpstr>
      <vt:lpstr>Cambria Math</vt:lpstr>
      <vt:lpstr>Century Gothic</vt:lpstr>
      <vt:lpstr>Open Sans</vt:lpstr>
      <vt:lpstr>Segoe UI Regular</vt:lpstr>
      <vt:lpstr>Wingdings</vt:lpstr>
      <vt:lpstr>Office Theme</vt:lpstr>
      <vt:lpstr>A Holistic View on Machine Learning for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 Ding</dc:creator>
  <cp:lastModifiedBy>Yi Ding</cp:lastModifiedBy>
  <cp:revision>1231</cp:revision>
  <dcterms:created xsi:type="dcterms:W3CDTF">2022-12-06T01:59:46Z</dcterms:created>
  <dcterms:modified xsi:type="dcterms:W3CDTF">2023-04-24T18:36:42Z</dcterms:modified>
</cp:coreProperties>
</file>